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1150" r:id="rId2"/>
    <p:sldId id="1170" r:id="rId3"/>
    <p:sldId id="257" r:id="rId4"/>
    <p:sldId id="1169" r:id="rId5"/>
    <p:sldId id="1129" r:id="rId6"/>
    <p:sldId id="1160" r:id="rId7"/>
    <p:sldId id="1142" r:id="rId8"/>
    <p:sldId id="1134" r:id="rId9"/>
    <p:sldId id="1091" r:id="rId10"/>
    <p:sldId id="1161" r:id="rId11"/>
    <p:sldId id="1116" r:id="rId12"/>
    <p:sldId id="1143" r:id="rId13"/>
    <p:sldId id="1163" r:id="rId14"/>
    <p:sldId id="1097" r:id="rId15"/>
    <p:sldId id="1167" r:id="rId16"/>
    <p:sldId id="1166" r:id="rId17"/>
    <p:sldId id="1099" r:id="rId18"/>
    <p:sldId id="1164" r:id="rId19"/>
    <p:sldId id="1171" r:id="rId20"/>
    <p:sldId id="1165" r:id="rId21"/>
    <p:sldId id="1168" r:id="rId22"/>
    <p:sldId id="1172" r:id="rId23"/>
    <p:sldId id="1144" r:id="rId24"/>
    <p:sldId id="1138" r:id="rId25"/>
    <p:sldId id="1139" r:id="rId26"/>
    <p:sldId id="1140" r:id="rId27"/>
    <p:sldId id="114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5" autoAdjust="0"/>
    <p:restoredTop sz="93515" autoAdjust="0"/>
  </p:normalViewPr>
  <p:slideViewPr>
    <p:cSldViewPr snapToGrid="0">
      <p:cViewPr>
        <p:scale>
          <a:sx n="82" d="100"/>
          <a:sy n="82" d="100"/>
        </p:scale>
        <p:origin x="46" y="101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3T05:40:24.9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15414 9309 2199 0,'0'0'513'0,"0"0"-79"15,0 0-236-15,0 0-30 0,0 0 25 16,0 0 0-16,0 0-52 0,0 0-71 16,0 0-70-16,0 0 0 0,0 0-19 15,9-2-16-15,-9 2-85 0,0-2-106 16,0-3-165-16,0 0-591 0,0-2-711 15,-9 28 1050-15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126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44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37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699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936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309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987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07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766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325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59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054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448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073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814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975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837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32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21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730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895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693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76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839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43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8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3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9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1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0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2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4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6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9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8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6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Dataflow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E25812-B294-766C-946C-8F68420C9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 an example of a forward dataflow analysis and an example of a backward dataflow analysis.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21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IR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46" y="160825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Rounding out dataflow analysis concepts</a:t>
            </a:r>
          </a:p>
          <a:p>
            <a:r>
              <a:rPr lang="en-US" dirty="0"/>
              <a:t>Some more examples</a:t>
            </a:r>
          </a:p>
          <a:p>
            <a:r>
              <a:rPr lang="en-US" dirty="0"/>
              <a:t>Considering more complex code</a:t>
            </a:r>
          </a:p>
          <a:p>
            <a:r>
              <a:rPr lang="en-US" dirty="0"/>
              <a:t>Instantiating Dataflow Framework</a:t>
            </a:r>
          </a:p>
          <a:p>
            <a:pPr marL="0" indent="0">
              <a:buNone/>
            </a:pPr>
            <a:r>
              <a:rPr lang="en-US" b="1" dirty="0"/>
              <a:t>Abstract Interpretation</a:t>
            </a:r>
          </a:p>
          <a:p>
            <a:r>
              <a:rPr lang="en-US" dirty="0"/>
              <a:t>Concepts</a:t>
            </a:r>
          </a:p>
          <a:p>
            <a:r>
              <a:rPr lang="en-US" dirty="0"/>
              <a:t>Examples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E8DEE-1E7F-4490-9869-87A3719B11CA}"/>
              </a:ext>
            </a:extLst>
          </p:cNvPr>
          <p:cNvSpPr txBox="1"/>
          <p:nvPr/>
        </p:nvSpPr>
        <p:spPr>
          <a:xfrm>
            <a:off x="8864240" y="5813397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DB32B9-02D9-49C9-B4D2-9245008D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8471161" y="2732355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3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Handling Practical Programs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Global 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Global variables</a:t>
            </a:r>
          </a:p>
          <a:p>
            <a:r>
              <a:rPr lang="en-US" dirty="0"/>
              <a:t>We only have visibility into 1 procedure </a:t>
            </a:r>
          </a:p>
          <a:p>
            <a:r>
              <a:rPr lang="en-US" dirty="0"/>
              <a:t>Be conservative about the effect of other procedures</a:t>
            </a:r>
          </a:p>
          <a:p>
            <a:pPr lvl="1"/>
            <a:r>
              <a:rPr lang="en-US" dirty="0"/>
              <a:t>Reset fact sets across a call</a:t>
            </a:r>
          </a:p>
          <a:p>
            <a:pPr lvl="1"/>
            <a:r>
              <a:rPr lang="en-US" dirty="0"/>
              <a:t>Consider global variables live at function 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3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Analysis Termination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32" y="1682843"/>
            <a:ext cx="52290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 the previous examples, we completed in one pass over the CFG</a:t>
            </a:r>
          </a:p>
          <a:p>
            <a:r>
              <a:rPr lang="en-US" dirty="0"/>
              <a:t>This won’t always be the case, due to a fundamental construct…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EF710-02B2-4B1C-93A5-0C28C64E1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528" y="1736476"/>
            <a:ext cx="3879272" cy="38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22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Analysis Termination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32" y="1682843"/>
            <a:ext cx="52290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 the previous examples, we completed in one pass over the CFG</a:t>
            </a:r>
          </a:p>
          <a:p>
            <a:r>
              <a:rPr lang="en-US" dirty="0"/>
              <a:t>This won’t always be the case, due to a fundamental construct…</a:t>
            </a:r>
          </a:p>
          <a:p>
            <a:r>
              <a:rPr lang="en-US" dirty="0"/>
              <a:t>Loops (specifically back edges) create cyclic dependencies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D8F321-E248-7CBE-2B09-9C35150AF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102" y="2481003"/>
            <a:ext cx="3557848" cy="2328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6A9F89-7F4D-AED2-806D-6FF5C7851134}"/>
              </a:ext>
            </a:extLst>
          </p:cNvPr>
          <p:cNvSpPr txBox="1"/>
          <p:nvPr/>
        </p:nvSpPr>
        <p:spPr>
          <a:xfrm>
            <a:off x="7433624" y="4809259"/>
            <a:ext cx="405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Oh </a:t>
            </a:r>
            <a:r>
              <a:rPr lang="en-US" b="1" i="1" dirty="0" err="1"/>
              <a:t>bröther</a:t>
            </a:r>
            <a:r>
              <a:rPr lang="en-US" b="1" i="1" dirty="0"/>
              <a:t>, you might have some </a:t>
            </a:r>
            <a:r>
              <a:rPr lang="en-US" b="1" i="1" dirty="0" err="1"/>
              <a:t>lööps</a:t>
            </a:r>
            <a:endParaRPr lang="en-US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0AEC8-0C35-F806-4253-2DB2D57BF114}"/>
              </a:ext>
            </a:extLst>
          </p:cNvPr>
          <p:cNvSpPr txBox="1"/>
          <p:nvPr/>
        </p:nvSpPr>
        <p:spPr>
          <a:xfrm>
            <a:off x="6200383" y="3306964"/>
            <a:ext cx="9723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loops</a:t>
            </a:r>
          </a:p>
        </p:txBody>
      </p:sp>
    </p:spTree>
    <p:extLst>
      <p:ext uri="{BB962C8B-B14F-4D97-AF65-F5344CB8AC3E}">
        <p14:creationId xmlns:p14="http://schemas.microsoft.com/office/powerpoint/2010/main" val="31728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Loops: Dependency cycles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35" y="1603148"/>
            <a:ext cx="44623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Solution: Saturate fact sets</a:t>
            </a:r>
            <a:endParaRPr lang="en-US" sz="2400" dirty="0"/>
          </a:p>
          <a:p>
            <a:r>
              <a:rPr lang="en-US" sz="2200" dirty="0"/>
              <a:t>Start sets “TBD” (</a:t>
            </a:r>
            <a:r>
              <a:rPr lang="en-US" sz="2400" dirty="0">
                <a:solidFill>
                  <a:srgbClr val="E8E7E3"/>
                </a:solidFill>
                <a:latin typeface="apple color emoji"/>
              </a:rPr>
              <a:t>🤷</a:t>
            </a:r>
            <a:r>
              <a:rPr lang="en-US" sz="2400" dirty="0"/>
              <a:t>)</a:t>
            </a:r>
            <a:r>
              <a:rPr lang="en-US" sz="2200" dirty="0"/>
              <a:t> value</a:t>
            </a:r>
          </a:p>
          <a:p>
            <a:r>
              <a:rPr lang="en-US" sz="2200" dirty="0"/>
              <a:t>Run the algorithm until sets don’t change</a:t>
            </a:r>
          </a:p>
          <a:p>
            <a:pPr marL="0" indent="0">
              <a:buNone/>
            </a:pPr>
            <a:r>
              <a:rPr lang="en-US" sz="2400" b="1" dirty="0"/>
              <a:t>We’ve seen the saturation approach before </a:t>
            </a:r>
          </a:p>
          <a:p>
            <a:r>
              <a:rPr lang="en-US" sz="2200" dirty="0"/>
              <a:t>(FIRST and FOLLOW sets)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6988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2DF1BF-D5D7-42F8-A512-59EDCF5E9B13}"/>
              </a:ext>
            </a:extLst>
          </p:cNvPr>
          <p:cNvSpPr/>
          <p:nvPr/>
        </p:nvSpPr>
        <p:spPr>
          <a:xfrm>
            <a:off x="5519895" y="3751871"/>
            <a:ext cx="3161935" cy="104369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rand()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85864-10B9-4EB5-B47F-2D7BE57CBC95}"/>
              </a:ext>
            </a:extLst>
          </p:cNvPr>
          <p:cNvSpPr/>
          <p:nvPr/>
        </p:nvSpPr>
        <p:spPr>
          <a:xfrm>
            <a:off x="5558151" y="378893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B2:</a:t>
            </a:r>
            <a:endParaRPr lang="en-US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E0DB475-4FB4-4B49-87A6-D88E4AC34484}"/>
              </a:ext>
            </a:extLst>
          </p:cNvPr>
          <p:cNvCxnSpPr>
            <a:cxnSpLocks/>
          </p:cNvCxnSpPr>
          <p:nvPr/>
        </p:nvCxnSpPr>
        <p:spPr>
          <a:xfrm rot="5400000" flipH="1">
            <a:off x="6165749" y="4273716"/>
            <a:ext cx="1043691" cy="12700"/>
          </a:xfrm>
          <a:prstGeom prst="bentConnector5">
            <a:avLst>
              <a:gd name="adj1" fmla="val -21903"/>
              <a:gd name="adj2" fmla="val 10732630"/>
              <a:gd name="adj3" fmla="val 1219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1C5C33-0BB1-4881-9F05-E0F54C544872}"/>
              </a:ext>
            </a:extLst>
          </p:cNvPr>
          <p:cNvCxnSpPr>
            <a:cxnSpLocks/>
          </p:cNvCxnSpPr>
          <p:nvPr/>
        </p:nvCxnSpPr>
        <p:spPr>
          <a:xfrm>
            <a:off x="7773312" y="4816032"/>
            <a:ext cx="0" cy="674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80A2FD9-21A2-4094-9CC4-4E246618DCC6}"/>
              </a:ext>
            </a:extLst>
          </p:cNvPr>
          <p:cNvSpPr txBox="1"/>
          <p:nvPr/>
        </p:nvSpPr>
        <p:spPr>
          <a:xfrm>
            <a:off x="4846111" y="4097931"/>
            <a:ext cx="47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D2EB1B-A13C-4755-8B0D-A268D8A3FC59}"/>
              </a:ext>
            </a:extLst>
          </p:cNvPr>
          <p:cNvCxnSpPr>
            <a:cxnSpLocks/>
          </p:cNvCxnSpPr>
          <p:nvPr/>
        </p:nvCxnSpPr>
        <p:spPr>
          <a:xfrm>
            <a:off x="7319359" y="2996188"/>
            <a:ext cx="0" cy="763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6E5B424-1E41-41AA-9B26-DD8DCB9235E1}"/>
              </a:ext>
            </a:extLst>
          </p:cNvPr>
          <p:cNvSpPr/>
          <p:nvPr/>
        </p:nvSpPr>
        <p:spPr>
          <a:xfrm>
            <a:off x="6035817" y="4097930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7AA532-39CD-4B3A-97E7-DA66CB85B228}"/>
              </a:ext>
            </a:extLst>
          </p:cNvPr>
          <p:cNvSpPr/>
          <p:nvPr/>
        </p:nvSpPr>
        <p:spPr>
          <a:xfrm>
            <a:off x="6028826" y="3788935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[y]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781F24-1986-4E08-BFE1-9BD2E0FF272E}"/>
              </a:ext>
            </a:extLst>
          </p:cNvPr>
          <p:cNvSpPr txBox="1"/>
          <p:nvPr/>
        </p:nvSpPr>
        <p:spPr>
          <a:xfrm>
            <a:off x="5783700" y="1397464"/>
            <a:ext cx="32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IN(B2) requires knowing OUT(B2)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AF5A26-69DA-4840-9457-0AA94FD480F9}"/>
              </a:ext>
            </a:extLst>
          </p:cNvPr>
          <p:cNvSpPr txBox="1"/>
          <p:nvPr/>
        </p:nvSpPr>
        <p:spPr>
          <a:xfrm>
            <a:off x="5803097" y="1691179"/>
            <a:ext cx="32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OUT(B2) requires knowing IN(B2)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9EFA6D-88B7-4155-9297-854F9D4DDDD8}"/>
              </a:ext>
            </a:extLst>
          </p:cNvPr>
          <p:cNvSpPr txBox="1"/>
          <p:nvPr/>
        </p:nvSpPr>
        <p:spPr>
          <a:xfrm>
            <a:off x="6193794" y="1101676"/>
            <a:ext cx="2251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Constant propagation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4A7A900-9488-477B-A6E7-3EA68C86776E}"/>
              </a:ext>
            </a:extLst>
          </p:cNvPr>
          <p:cNvSpPr/>
          <p:nvPr/>
        </p:nvSpPr>
        <p:spPr>
          <a:xfrm>
            <a:off x="5563430" y="2274737"/>
            <a:ext cx="3161935" cy="7151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B1: enter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[x] := 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1DD0737-0851-43C0-8F04-F9192A869EB2}"/>
              </a:ext>
            </a:extLst>
          </p:cNvPr>
          <p:cNvSpPr/>
          <p:nvPr/>
        </p:nvSpPr>
        <p:spPr>
          <a:xfrm>
            <a:off x="5519895" y="5530081"/>
            <a:ext cx="3161935" cy="96279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B3: [t1] := [x] + [y]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[t1]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leave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BFC42A-AF40-4CEB-3E4B-6D9A44E5D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98021"/>
              </p:ext>
            </p:extLst>
          </p:nvPr>
        </p:nvGraphicFramePr>
        <p:xfrm>
          <a:off x="8764587" y="2231949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68" name="Group 67">
            <a:extLst>
              <a:ext uri="{FF2B5EF4-FFF2-40B4-BE49-F238E27FC236}">
                <a16:creationId xmlns:a16="http://schemas.microsoft.com/office/drawing/2014/main" id="{56B6DFE2-783F-8342-8B2F-1BE9A69FB6A1}"/>
              </a:ext>
            </a:extLst>
          </p:cNvPr>
          <p:cNvGrpSpPr/>
          <p:nvPr/>
        </p:nvGrpSpPr>
        <p:grpSpPr>
          <a:xfrm>
            <a:off x="9131369" y="2509277"/>
            <a:ext cx="594624" cy="562487"/>
            <a:chOff x="9131369" y="2509277"/>
            <a:chExt cx="594624" cy="56248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4F114C-AA07-B124-13AD-D171E71B4709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82EFCB-81E8-72B6-7E57-C919658B4F69}"/>
                </a:ext>
              </a:extLst>
            </p:cNvPr>
            <p:cNvSpPr txBox="1"/>
            <p:nvPr/>
          </p:nvSpPr>
          <p:spPr>
            <a:xfrm>
              <a:off x="945763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EC3A45-2164-1BB2-47CE-ED3932FF832E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5F0A1D-523E-0B23-7CC2-8A603AEC506C}"/>
                </a:ext>
              </a:extLst>
            </p:cNvPr>
            <p:cNvSpPr txBox="1"/>
            <p:nvPr/>
          </p:nvSpPr>
          <p:spPr>
            <a:xfrm>
              <a:off x="946192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2CD6B8D-924B-E8E3-0525-762CD6550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872775"/>
              </p:ext>
            </p:extLst>
          </p:nvPr>
        </p:nvGraphicFramePr>
        <p:xfrm>
          <a:off x="9873138" y="3854802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2DF2045D-A913-161E-9EED-22ED39603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86997"/>
              </p:ext>
            </p:extLst>
          </p:nvPr>
        </p:nvGraphicFramePr>
        <p:xfrm>
          <a:off x="9861809" y="5603446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96924906-822C-9116-DB0F-8F67F33CF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24896"/>
              </p:ext>
            </p:extLst>
          </p:nvPr>
        </p:nvGraphicFramePr>
        <p:xfrm>
          <a:off x="9863357" y="2231949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69" name="Group 68">
            <a:extLst>
              <a:ext uri="{FF2B5EF4-FFF2-40B4-BE49-F238E27FC236}">
                <a16:creationId xmlns:a16="http://schemas.microsoft.com/office/drawing/2014/main" id="{A2FB83CA-E530-A7FC-BD20-768C228936A1}"/>
              </a:ext>
            </a:extLst>
          </p:cNvPr>
          <p:cNvGrpSpPr/>
          <p:nvPr/>
        </p:nvGrpSpPr>
        <p:grpSpPr>
          <a:xfrm>
            <a:off x="10230139" y="2509277"/>
            <a:ext cx="594624" cy="562487"/>
            <a:chOff x="10230139" y="2509277"/>
            <a:chExt cx="594624" cy="56248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45CF781-4583-F605-ACC6-78958819A0D6}"/>
                </a:ext>
              </a:extLst>
            </p:cNvPr>
            <p:cNvSpPr txBox="1"/>
            <p:nvPr/>
          </p:nvSpPr>
          <p:spPr>
            <a:xfrm>
              <a:off x="1023013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E726220-0FB5-E257-E58D-691A6DA63F46}"/>
                </a:ext>
              </a:extLst>
            </p:cNvPr>
            <p:cNvSpPr txBox="1"/>
            <p:nvPr/>
          </p:nvSpPr>
          <p:spPr>
            <a:xfrm>
              <a:off x="1055640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D225BA9-2067-C803-35A1-9F4AAA801412}"/>
                </a:ext>
              </a:extLst>
            </p:cNvPr>
            <p:cNvSpPr txBox="1"/>
            <p:nvPr/>
          </p:nvSpPr>
          <p:spPr>
            <a:xfrm>
              <a:off x="1056069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5C7598C-030A-5E73-E4F7-E27AB2863488}"/>
                </a:ext>
              </a:extLst>
            </p:cNvPr>
            <p:cNvSpPr txBox="1"/>
            <p:nvPr/>
          </p:nvSpPr>
          <p:spPr>
            <a:xfrm>
              <a:off x="10270111" y="2819147"/>
              <a:ext cx="20358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{3}</a:t>
              </a:r>
            </a:p>
          </p:txBody>
        </p:sp>
      </p:grp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117AE02D-383F-F0A0-4DBD-F7961FECD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471792"/>
              </p:ext>
            </p:extLst>
          </p:nvPr>
        </p:nvGraphicFramePr>
        <p:xfrm>
          <a:off x="8772451" y="3853705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71" name="Group 70">
            <a:extLst>
              <a:ext uri="{FF2B5EF4-FFF2-40B4-BE49-F238E27FC236}">
                <a16:creationId xmlns:a16="http://schemas.microsoft.com/office/drawing/2014/main" id="{410CA0D2-3619-2FE4-A34A-03B76A54815B}"/>
              </a:ext>
            </a:extLst>
          </p:cNvPr>
          <p:cNvGrpSpPr/>
          <p:nvPr/>
        </p:nvGrpSpPr>
        <p:grpSpPr>
          <a:xfrm>
            <a:off x="9139233" y="4131033"/>
            <a:ext cx="594624" cy="562487"/>
            <a:chOff x="9131369" y="2509277"/>
            <a:chExt cx="594624" cy="562487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A9F9B47-2F7B-6F0A-6ABF-34BB8473A452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CEED830-7958-3048-5181-70C83BE7F77A}"/>
                </a:ext>
              </a:extLst>
            </p:cNvPr>
            <p:cNvSpPr txBox="1"/>
            <p:nvPr/>
          </p:nvSpPr>
          <p:spPr>
            <a:xfrm>
              <a:off x="945763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2B4AF3D-7860-0642-D018-690DE2ABA2A0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359ECD7-BCA8-FF22-D8B1-E31E93CA171B}"/>
                </a:ext>
              </a:extLst>
            </p:cNvPr>
            <p:cNvSpPr txBox="1"/>
            <p:nvPr/>
          </p:nvSpPr>
          <p:spPr>
            <a:xfrm>
              <a:off x="946192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F489DEAC-2FCA-A05C-DF1C-9698B1F30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31307"/>
              </p:ext>
            </p:extLst>
          </p:nvPr>
        </p:nvGraphicFramePr>
        <p:xfrm>
          <a:off x="8772451" y="5593483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283EDF57-CA14-AAAA-2D03-1F56D6FCC8D9}"/>
              </a:ext>
            </a:extLst>
          </p:cNvPr>
          <p:cNvGrpSpPr/>
          <p:nvPr/>
        </p:nvGrpSpPr>
        <p:grpSpPr>
          <a:xfrm>
            <a:off x="9139233" y="5870811"/>
            <a:ext cx="594624" cy="562487"/>
            <a:chOff x="9131369" y="2509277"/>
            <a:chExt cx="594624" cy="56248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9F2D701-4505-F799-E17A-101E7932086A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D6B0243-8AC5-315C-9701-BD541C981A55}"/>
                </a:ext>
              </a:extLst>
            </p:cNvPr>
            <p:cNvSpPr txBox="1"/>
            <p:nvPr/>
          </p:nvSpPr>
          <p:spPr>
            <a:xfrm>
              <a:off x="945763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B687810-F7E4-93DF-30B6-DBCA459B2334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9F7C6E1-0067-217F-3FC3-1E754A4BCDBB}"/>
                </a:ext>
              </a:extLst>
            </p:cNvPr>
            <p:cNvSpPr txBox="1"/>
            <p:nvPr/>
          </p:nvSpPr>
          <p:spPr>
            <a:xfrm>
              <a:off x="946192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C2D1C12-8395-4076-4280-108A57C6CE51}"/>
              </a:ext>
            </a:extLst>
          </p:cNvPr>
          <p:cNvGrpSpPr/>
          <p:nvPr/>
        </p:nvGrpSpPr>
        <p:grpSpPr>
          <a:xfrm>
            <a:off x="10170456" y="5885072"/>
            <a:ext cx="652759" cy="584669"/>
            <a:chOff x="10170456" y="5885072"/>
            <a:chExt cx="652759" cy="58466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8C050D8-40B3-CA65-D43F-CEC4FEBF7512}"/>
                </a:ext>
              </a:extLst>
            </p:cNvPr>
            <p:cNvSpPr txBox="1"/>
            <p:nvPr/>
          </p:nvSpPr>
          <p:spPr>
            <a:xfrm>
              <a:off x="10554854" y="5885072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E9A122C-2CC5-1623-B68E-971E9715CD1C}"/>
                </a:ext>
              </a:extLst>
            </p:cNvPr>
            <p:cNvSpPr txBox="1"/>
            <p:nvPr/>
          </p:nvSpPr>
          <p:spPr>
            <a:xfrm>
              <a:off x="10170456" y="6161964"/>
              <a:ext cx="38634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{3}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5ACE317-99C7-337E-CFBF-AA1410D8B4EF}"/>
                </a:ext>
              </a:extLst>
            </p:cNvPr>
            <p:cNvSpPr txBox="1"/>
            <p:nvPr/>
          </p:nvSpPr>
          <p:spPr>
            <a:xfrm>
              <a:off x="10559145" y="6166262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81C20E1-0977-BCDE-A355-2A81E0AFDCCA}"/>
                </a:ext>
              </a:extLst>
            </p:cNvPr>
            <p:cNvSpPr txBox="1"/>
            <p:nvPr/>
          </p:nvSpPr>
          <p:spPr>
            <a:xfrm>
              <a:off x="10264388" y="5892108"/>
              <a:ext cx="20358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{3}</a:t>
              </a:r>
            </a:p>
          </p:txBody>
        </p:sp>
      </p:grpSp>
      <p:graphicFrame>
        <p:nvGraphicFramePr>
          <p:cNvPr id="90" name="Table 89">
            <a:extLst>
              <a:ext uri="{FF2B5EF4-FFF2-40B4-BE49-F238E27FC236}">
                <a16:creationId xmlns:a16="http://schemas.microsoft.com/office/drawing/2014/main" id="{65C47646-26B3-2B54-F325-94B16FD1C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855504"/>
              </p:ext>
            </p:extLst>
          </p:nvPr>
        </p:nvGraphicFramePr>
        <p:xfrm>
          <a:off x="10962127" y="2231949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91" name="Group 90">
            <a:extLst>
              <a:ext uri="{FF2B5EF4-FFF2-40B4-BE49-F238E27FC236}">
                <a16:creationId xmlns:a16="http://schemas.microsoft.com/office/drawing/2014/main" id="{CFBC150E-061A-FD3D-5C86-10F453A53368}"/>
              </a:ext>
            </a:extLst>
          </p:cNvPr>
          <p:cNvGrpSpPr/>
          <p:nvPr/>
        </p:nvGrpSpPr>
        <p:grpSpPr>
          <a:xfrm>
            <a:off x="11328909" y="2509277"/>
            <a:ext cx="594624" cy="562487"/>
            <a:chOff x="10230139" y="2509277"/>
            <a:chExt cx="594624" cy="562487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8C2734F-359B-ED32-5D0E-EFAC4424E124}"/>
                </a:ext>
              </a:extLst>
            </p:cNvPr>
            <p:cNvSpPr txBox="1"/>
            <p:nvPr/>
          </p:nvSpPr>
          <p:spPr>
            <a:xfrm>
              <a:off x="1023013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E2C2E55-1506-CC04-68E5-D6A842037556}"/>
                </a:ext>
              </a:extLst>
            </p:cNvPr>
            <p:cNvSpPr txBox="1"/>
            <p:nvPr/>
          </p:nvSpPr>
          <p:spPr>
            <a:xfrm>
              <a:off x="1055640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5D91A22-698B-B9E3-D077-8C91E7BB95C8}"/>
                </a:ext>
              </a:extLst>
            </p:cNvPr>
            <p:cNvSpPr txBox="1"/>
            <p:nvPr/>
          </p:nvSpPr>
          <p:spPr>
            <a:xfrm>
              <a:off x="1056069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A78EA96-CE64-9B80-B532-290DC25157AB}"/>
                </a:ext>
              </a:extLst>
            </p:cNvPr>
            <p:cNvSpPr txBox="1"/>
            <p:nvPr/>
          </p:nvSpPr>
          <p:spPr>
            <a:xfrm>
              <a:off x="10270111" y="2819147"/>
              <a:ext cx="20358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{3}</a:t>
              </a:r>
            </a:p>
          </p:txBody>
        </p:sp>
      </p:grpSp>
      <p:graphicFrame>
        <p:nvGraphicFramePr>
          <p:cNvPr id="96" name="Table 95">
            <a:extLst>
              <a:ext uri="{FF2B5EF4-FFF2-40B4-BE49-F238E27FC236}">
                <a16:creationId xmlns:a16="http://schemas.microsoft.com/office/drawing/2014/main" id="{0759C03D-5BC1-090C-912B-F6D0B80C0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92351"/>
              </p:ext>
            </p:extLst>
          </p:nvPr>
        </p:nvGraphicFramePr>
        <p:xfrm>
          <a:off x="10962127" y="3853705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70DB732C-7A5D-36D9-9281-D4AF84F61ADD}"/>
              </a:ext>
            </a:extLst>
          </p:cNvPr>
          <p:cNvSpPr txBox="1"/>
          <p:nvPr/>
        </p:nvSpPr>
        <p:spPr>
          <a:xfrm>
            <a:off x="11655172" y="4135331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58A1043-B38B-24C5-D028-A32B1141736C}"/>
              </a:ext>
            </a:extLst>
          </p:cNvPr>
          <p:cNvSpPr txBox="1"/>
          <p:nvPr/>
        </p:nvSpPr>
        <p:spPr>
          <a:xfrm>
            <a:off x="11364706" y="4154893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{3}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A65B901-4B47-5FC1-A1AC-BF0A28B15F6E}"/>
              </a:ext>
            </a:extLst>
          </p:cNvPr>
          <p:cNvSpPr txBox="1"/>
          <p:nvPr/>
        </p:nvSpPr>
        <p:spPr>
          <a:xfrm>
            <a:off x="11677943" y="4428377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{3}</a:t>
            </a:r>
          </a:p>
        </p:txBody>
      </p:sp>
      <p:graphicFrame>
        <p:nvGraphicFramePr>
          <p:cNvPr id="105" name="Table 104">
            <a:extLst>
              <a:ext uri="{FF2B5EF4-FFF2-40B4-BE49-F238E27FC236}">
                <a16:creationId xmlns:a16="http://schemas.microsoft.com/office/drawing/2014/main" id="{1587570F-6C82-95E8-3196-995C2EB18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840265"/>
              </p:ext>
            </p:extLst>
          </p:nvPr>
        </p:nvGraphicFramePr>
        <p:xfrm>
          <a:off x="10962127" y="5609763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115" name="TextBox 114">
            <a:extLst>
              <a:ext uri="{FF2B5EF4-FFF2-40B4-BE49-F238E27FC236}">
                <a16:creationId xmlns:a16="http://schemas.microsoft.com/office/drawing/2014/main" id="{32B92A2D-7D63-5E50-278F-A4D3FD00EAD5}"/>
              </a:ext>
            </a:extLst>
          </p:cNvPr>
          <p:cNvSpPr txBox="1"/>
          <p:nvPr/>
        </p:nvSpPr>
        <p:spPr>
          <a:xfrm>
            <a:off x="11367235" y="5907750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{3}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EA56763-6621-3318-06D0-A8FD718E8FA1}"/>
              </a:ext>
            </a:extLst>
          </p:cNvPr>
          <p:cNvSpPr txBox="1"/>
          <p:nvPr/>
        </p:nvSpPr>
        <p:spPr>
          <a:xfrm>
            <a:off x="11685416" y="5904698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{3}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2A5B0F8-7D9F-0FA9-3C0B-08449BD4E72E}"/>
              </a:ext>
            </a:extLst>
          </p:cNvPr>
          <p:cNvSpPr txBox="1"/>
          <p:nvPr/>
        </p:nvSpPr>
        <p:spPr>
          <a:xfrm>
            <a:off x="11368278" y="6182771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{3}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C4BF9B4-0655-5C23-FC49-1C75A5EAE7EB}"/>
              </a:ext>
            </a:extLst>
          </p:cNvPr>
          <p:cNvSpPr txBox="1"/>
          <p:nvPr/>
        </p:nvSpPr>
        <p:spPr>
          <a:xfrm>
            <a:off x="11686459" y="6179719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{3}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AC15BD5-6A35-6F7B-59E1-B49D268040F9}"/>
              </a:ext>
            </a:extLst>
          </p:cNvPr>
          <p:cNvSpPr txBox="1"/>
          <p:nvPr/>
        </p:nvSpPr>
        <p:spPr>
          <a:xfrm>
            <a:off x="11368881" y="4428377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{3}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4560E75-466A-F7C6-A885-BB12BF6098D4}"/>
              </a:ext>
            </a:extLst>
          </p:cNvPr>
          <p:cNvGrpSpPr/>
          <p:nvPr/>
        </p:nvGrpSpPr>
        <p:grpSpPr>
          <a:xfrm>
            <a:off x="10236332" y="4136428"/>
            <a:ext cx="598212" cy="558189"/>
            <a:chOff x="10236332" y="4136428"/>
            <a:chExt cx="598212" cy="558189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D109AF5-D5E1-445D-B1C1-B3CD60ED92CD}"/>
                </a:ext>
              </a:extLst>
            </p:cNvPr>
            <p:cNvSpPr txBox="1"/>
            <p:nvPr/>
          </p:nvSpPr>
          <p:spPr>
            <a:xfrm>
              <a:off x="10566183" y="4136428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8947A20-2F97-E781-3B31-CA1E63A0E1A7}"/>
                </a:ext>
              </a:extLst>
            </p:cNvPr>
            <p:cNvSpPr txBox="1"/>
            <p:nvPr/>
          </p:nvSpPr>
          <p:spPr>
            <a:xfrm>
              <a:off x="10570474" y="4417618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F18D800-6C13-0428-6920-58562429BD19}"/>
                </a:ext>
              </a:extLst>
            </p:cNvPr>
            <p:cNvSpPr txBox="1"/>
            <p:nvPr/>
          </p:nvSpPr>
          <p:spPr>
            <a:xfrm>
              <a:off x="10279892" y="4429474"/>
              <a:ext cx="20358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{3}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F009272-4680-155E-6875-FE8D8A234639}"/>
                </a:ext>
              </a:extLst>
            </p:cNvPr>
            <p:cNvSpPr txBox="1"/>
            <p:nvPr/>
          </p:nvSpPr>
          <p:spPr>
            <a:xfrm>
              <a:off x="10236332" y="4138516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25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/>
      <p:bldP spid="24" grpId="0"/>
      <p:bldP spid="25" grpId="0"/>
      <p:bldP spid="4" grpId="0"/>
      <p:bldP spid="21" grpId="0"/>
      <p:bldP spid="22" grpId="0"/>
      <p:bldP spid="23" grpId="0" animBg="1"/>
      <p:bldP spid="31" grpId="0" animBg="1"/>
      <p:bldP spid="99" grpId="0"/>
      <p:bldP spid="103" grpId="0" animBg="1"/>
      <p:bldP spid="104" grpId="0" animBg="1"/>
      <p:bldP spid="115" grpId="0" animBg="1"/>
      <p:bldP spid="116" grpId="0" animBg="1"/>
      <p:bldP spid="117" grpId="0" animBg="1"/>
      <p:bldP spid="118" grpId="0" animBg="1"/>
      <p:bldP spid="1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Handling Practical Data Abstractions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Global 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1742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Undefined Behavior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Could we fold y + 3?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D51DF7-7DA3-84CC-4E45-9651E2F726D2}"/>
              </a:ext>
            </a:extLst>
          </p:cNvPr>
          <p:cNvSpPr txBox="1"/>
          <p:nvPr/>
        </p:nvSpPr>
        <p:spPr>
          <a:xfrm>
            <a:off x="2152650" y="1841330"/>
            <a:ext cx="22525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(x == 4){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y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y + 3;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67A64F-25A6-5772-A9DB-47FA786FD8C5}"/>
              </a:ext>
            </a:extLst>
          </p:cNvPr>
          <p:cNvSpPr txBox="1"/>
          <p:nvPr/>
        </p:nvSpPr>
        <p:spPr>
          <a:xfrm>
            <a:off x="2467627" y="4334006"/>
            <a:ext cx="2333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Ain’t</a:t>
            </a:r>
            <a:r>
              <a:rPr lang="en-US" dirty="0">
                <a:solidFill>
                  <a:schemeClr val="accent2"/>
                </a:solidFill>
              </a:rPr>
              <a:t> no law against it!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1D2B3B-5C87-B521-5635-EB6F443A3600}"/>
              </a:ext>
            </a:extLst>
          </p:cNvPr>
          <p:cNvSpPr/>
          <p:nvPr/>
        </p:nvSpPr>
        <p:spPr>
          <a:xfrm>
            <a:off x="6177512" y="1272190"/>
            <a:ext cx="3161935" cy="104369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[t1]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A3022B-790F-BEEB-E02F-240F77236ECE}"/>
              </a:ext>
            </a:extLst>
          </p:cNvPr>
          <p:cNvSpPr/>
          <p:nvPr/>
        </p:nvSpPr>
        <p:spPr>
          <a:xfrm>
            <a:off x="6215768" y="1309254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B3281C-F78A-1C57-54A0-B839329CCA35}"/>
              </a:ext>
            </a:extLst>
          </p:cNvPr>
          <p:cNvCxnSpPr>
            <a:cxnSpLocks/>
          </p:cNvCxnSpPr>
          <p:nvPr/>
        </p:nvCxnSpPr>
        <p:spPr>
          <a:xfrm>
            <a:off x="7748262" y="2336351"/>
            <a:ext cx="0" cy="674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668DA-CB77-EB3F-8033-C38261616E92}"/>
              </a:ext>
            </a:extLst>
          </p:cNvPr>
          <p:cNvSpPr/>
          <p:nvPr/>
        </p:nvSpPr>
        <p:spPr>
          <a:xfrm>
            <a:off x="6612015" y="1618249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[t1] := [x] LT64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5CD7B2-8A74-B075-8CCA-6D2E3340AB25}"/>
              </a:ext>
            </a:extLst>
          </p:cNvPr>
          <p:cNvSpPr/>
          <p:nvPr/>
        </p:nvSpPr>
        <p:spPr>
          <a:xfrm>
            <a:off x="6686443" y="1309254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138D1C6-96AE-2AF0-EB7C-15FB90296875}"/>
              </a:ext>
            </a:extLst>
          </p:cNvPr>
          <p:cNvSpPr/>
          <p:nvPr/>
        </p:nvSpPr>
        <p:spPr>
          <a:xfrm>
            <a:off x="6746804" y="3050400"/>
            <a:ext cx="2028973" cy="42701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B2: [y] := 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6BA6D1-444E-E359-F79E-248A4EBE0BD9}"/>
              </a:ext>
            </a:extLst>
          </p:cNvPr>
          <p:cNvSpPr/>
          <p:nvPr/>
        </p:nvSpPr>
        <p:spPr>
          <a:xfrm>
            <a:off x="6184453" y="4338078"/>
            <a:ext cx="3161935" cy="96279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B3: [t2] := [y] + [3]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[t2]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leave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D654D9-3546-96C4-E52E-ABDB2C556EA8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7761291" y="3477410"/>
            <a:ext cx="4130" cy="860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91012C1-334C-CE5C-D8A5-8E5985152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729889"/>
              </p:ext>
            </p:extLst>
          </p:nvPr>
        </p:nvGraphicFramePr>
        <p:xfrm>
          <a:off x="9459989" y="1334306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167B3AF1-FE16-2E31-6836-E06EC5043408}"/>
              </a:ext>
            </a:extLst>
          </p:cNvPr>
          <p:cNvGrpSpPr/>
          <p:nvPr/>
        </p:nvGrpSpPr>
        <p:grpSpPr>
          <a:xfrm>
            <a:off x="9826771" y="1611634"/>
            <a:ext cx="594624" cy="562487"/>
            <a:chOff x="9131369" y="2509277"/>
            <a:chExt cx="594624" cy="56248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C401E9-8E46-9D85-A69B-4E1A615160E1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592D24-F6AE-696D-0310-B7453017146C}"/>
                </a:ext>
              </a:extLst>
            </p:cNvPr>
            <p:cNvSpPr txBox="1"/>
            <p:nvPr/>
          </p:nvSpPr>
          <p:spPr>
            <a:xfrm>
              <a:off x="945763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C0C085-918D-4575-DD37-89F6E8B728DD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3CB8F4-ADDA-FFFD-7687-E3F9FA6BFF50}"/>
                </a:ext>
              </a:extLst>
            </p:cNvPr>
            <p:cNvSpPr txBox="1"/>
            <p:nvPr/>
          </p:nvSpPr>
          <p:spPr>
            <a:xfrm>
              <a:off x="946192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9A3E1BE-B06F-8B82-16C0-4C28293B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356502"/>
              </p:ext>
            </p:extLst>
          </p:nvPr>
        </p:nvGraphicFramePr>
        <p:xfrm>
          <a:off x="9420063" y="2862829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77C58BE4-3C5D-0A9F-E578-95B862BDCFDC}"/>
              </a:ext>
            </a:extLst>
          </p:cNvPr>
          <p:cNvGrpSpPr/>
          <p:nvPr/>
        </p:nvGrpSpPr>
        <p:grpSpPr>
          <a:xfrm>
            <a:off x="9786845" y="3140157"/>
            <a:ext cx="594624" cy="562487"/>
            <a:chOff x="9131369" y="2509277"/>
            <a:chExt cx="594624" cy="56248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22B800-1F07-FC03-3069-AE5E8C070F3B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538837-4380-890D-96D5-190E1C223585}"/>
                </a:ext>
              </a:extLst>
            </p:cNvPr>
            <p:cNvSpPr txBox="1"/>
            <p:nvPr/>
          </p:nvSpPr>
          <p:spPr>
            <a:xfrm>
              <a:off x="945763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99C9BB-CDBA-0C1C-40F8-8F8DE0DC72BC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EEA9E23-929D-182C-6854-816CFB287A95}"/>
                </a:ext>
              </a:extLst>
            </p:cNvPr>
            <p:cNvSpPr txBox="1"/>
            <p:nvPr/>
          </p:nvSpPr>
          <p:spPr>
            <a:xfrm>
              <a:off x="946192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F791652-D5B8-BEA6-1E08-A550137FC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151312"/>
              </p:ext>
            </p:extLst>
          </p:nvPr>
        </p:nvGraphicFramePr>
        <p:xfrm>
          <a:off x="9435014" y="4413203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0F87CA10-79D9-643A-EACD-52EB71A6ACBC}"/>
              </a:ext>
            </a:extLst>
          </p:cNvPr>
          <p:cNvGrpSpPr/>
          <p:nvPr/>
        </p:nvGrpSpPr>
        <p:grpSpPr>
          <a:xfrm>
            <a:off x="9801796" y="4690531"/>
            <a:ext cx="594624" cy="562487"/>
            <a:chOff x="9131369" y="2509277"/>
            <a:chExt cx="594624" cy="56248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41182A-F4B5-9AF7-E26B-B19D3FAB3012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EBD350-D8E7-4265-942D-88D932BBE13F}"/>
                </a:ext>
              </a:extLst>
            </p:cNvPr>
            <p:cNvSpPr txBox="1"/>
            <p:nvPr/>
          </p:nvSpPr>
          <p:spPr>
            <a:xfrm>
              <a:off x="945763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1A4474C-3DEC-0DB5-E9D3-A80C45163BD7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6B599D4-E2E4-6E9E-2D38-98149D368B46}"/>
                </a:ext>
              </a:extLst>
            </p:cNvPr>
            <p:cNvSpPr txBox="1"/>
            <p:nvPr/>
          </p:nvSpPr>
          <p:spPr>
            <a:xfrm>
              <a:off x="946192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CF87BC5-5752-1B66-5521-2AC6C675D35D}"/>
              </a:ext>
            </a:extLst>
          </p:cNvPr>
          <p:cNvSpPr/>
          <p:nvPr/>
        </p:nvSpPr>
        <p:spPr>
          <a:xfrm>
            <a:off x="6313193" y="2311054"/>
            <a:ext cx="939379" cy="2035480"/>
          </a:xfrm>
          <a:custGeom>
            <a:avLst/>
            <a:gdLst>
              <a:gd name="connsiteX0" fmla="*/ 1757318 w 1757318"/>
              <a:gd name="connsiteY0" fmla="*/ 0 h 2029217"/>
              <a:gd name="connsiteX1" fmla="*/ 3675 w 1757318"/>
              <a:gd name="connsiteY1" fmla="*/ 526093 h 2029217"/>
              <a:gd name="connsiteX2" fmla="*/ 1387801 w 1757318"/>
              <a:gd name="connsiteY2" fmla="*/ 2029217 h 2029217"/>
              <a:gd name="connsiteX0" fmla="*/ 369517 w 369517"/>
              <a:gd name="connsiteY0" fmla="*/ 0 h 2029217"/>
              <a:gd name="connsiteX1" fmla="*/ 0 w 369517"/>
              <a:gd name="connsiteY1" fmla="*/ 2029217 h 2029217"/>
              <a:gd name="connsiteX0" fmla="*/ 1507557 w 1507557"/>
              <a:gd name="connsiteY0" fmla="*/ 0 h 2029217"/>
              <a:gd name="connsiteX1" fmla="*/ 1138040 w 1507557"/>
              <a:gd name="connsiteY1" fmla="*/ 2029217 h 2029217"/>
              <a:gd name="connsiteX0" fmla="*/ 1759233 w 1759233"/>
              <a:gd name="connsiteY0" fmla="*/ 0 h 2029217"/>
              <a:gd name="connsiteX1" fmla="*/ 1389716 w 1759233"/>
              <a:gd name="connsiteY1" fmla="*/ 2029217 h 2029217"/>
              <a:gd name="connsiteX0" fmla="*/ 1753666 w 1753666"/>
              <a:gd name="connsiteY0" fmla="*/ 0 h 2029217"/>
              <a:gd name="connsiteX1" fmla="*/ 1384149 w 1753666"/>
              <a:gd name="connsiteY1" fmla="*/ 2029217 h 2029217"/>
              <a:gd name="connsiteX0" fmla="*/ 1650100 w 1650100"/>
              <a:gd name="connsiteY0" fmla="*/ 0 h 2035480"/>
              <a:gd name="connsiteX1" fmla="*/ 1581207 w 1650100"/>
              <a:gd name="connsiteY1" fmla="*/ 2035480 h 2035480"/>
              <a:gd name="connsiteX0" fmla="*/ 1648407 w 1648407"/>
              <a:gd name="connsiteY0" fmla="*/ 0 h 2035480"/>
              <a:gd name="connsiteX1" fmla="*/ 1579514 w 1648407"/>
              <a:gd name="connsiteY1" fmla="*/ 2035480 h 2035480"/>
              <a:gd name="connsiteX0" fmla="*/ 1646717 w 1646717"/>
              <a:gd name="connsiteY0" fmla="*/ 0 h 2035480"/>
              <a:gd name="connsiteX1" fmla="*/ 1577824 w 1646717"/>
              <a:gd name="connsiteY1" fmla="*/ 2035480 h 2035480"/>
              <a:gd name="connsiteX0" fmla="*/ 1602856 w 1602856"/>
              <a:gd name="connsiteY0" fmla="*/ 0 h 2035480"/>
              <a:gd name="connsiteX1" fmla="*/ 1533963 w 1602856"/>
              <a:gd name="connsiteY1" fmla="*/ 2035480 h 2035480"/>
              <a:gd name="connsiteX0" fmla="*/ 1020979 w 1020979"/>
              <a:gd name="connsiteY0" fmla="*/ 0 h 2035480"/>
              <a:gd name="connsiteX1" fmla="*/ 952086 w 1020979"/>
              <a:gd name="connsiteY1" fmla="*/ 2035480 h 2035480"/>
              <a:gd name="connsiteX0" fmla="*/ 939379 w 939379"/>
              <a:gd name="connsiteY0" fmla="*/ 0 h 2035480"/>
              <a:gd name="connsiteX1" fmla="*/ 870486 w 939379"/>
              <a:gd name="connsiteY1" fmla="*/ 2035480 h 203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9379" h="2035480">
                <a:moveTo>
                  <a:pt x="939379" y="0"/>
                </a:moveTo>
                <a:cubicBezTo>
                  <a:pt x="-649338" y="770351"/>
                  <a:pt x="91784" y="1709803"/>
                  <a:pt x="870486" y="203548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0B4520-ADB1-C73A-4799-E5957A499BC2}"/>
              </a:ext>
            </a:extLst>
          </p:cNvPr>
          <p:cNvSpPr txBox="1"/>
          <p:nvPr/>
        </p:nvSpPr>
        <p:spPr>
          <a:xfrm>
            <a:off x="5869707" y="3140157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0BE9BDA4-2879-81C8-E0E5-634880F7F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962597"/>
              </p:ext>
            </p:extLst>
          </p:nvPr>
        </p:nvGraphicFramePr>
        <p:xfrm>
          <a:off x="10482836" y="2873545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43" name="Group 42">
            <a:extLst>
              <a:ext uri="{FF2B5EF4-FFF2-40B4-BE49-F238E27FC236}">
                <a16:creationId xmlns:a16="http://schemas.microsoft.com/office/drawing/2014/main" id="{D6B85903-ABB3-96AD-22F4-79353B15582E}"/>
              </a:ext>
            </a:extLst>
          </p:cNvPr>
          <p:cNvGrpSpPr/>
          <p:nvPr/>
        </p:nvGrpSpPr>
        <p:grpSpPr>
          <a:xfrm>
            <a:off x="10849618" y="3150873"/>
            <a:ext cx="594624" cy="562487"/>
            <a:chOff x="9131369" y="2509277"/>
            <a:chExt cx="594624" cy="56248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11D2481-93FB-7118-3194-CE74EBE4581F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2814DC-D743-2134-1F6B-979E45990B1C}"/>
                </a:ext>
              </a:extLst>
            </p:cNvPr>
            <p:cNvSpPr txBox="1"/>
            <p:nvPr/>
          </p:nvSpPr>
          <p:spPr>
            <a:xfrm>
              <a:off x="945763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8FC045F-BE4B-EDF3-2493-F01DD9D0D7F3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A8582A6-ACA5-67D1-3A4B-BBA9E218918B}"/>
                </a:ext>
              </a:extLst>
            </p:cNvPr>
            <p:cNvSpPr txBox="1"/>
            <p:nvPr/>
          </p:nvSpPr>
          <p:spPr>
            <a:xfrm>
              <a:off x="946192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9E3F98F-C58D-1707-32CD-E69365997996}"/>
              </a:ext>
            </a:extLst>
          </p:cNvPr>
          <p:cNvSpPr txBox="1"/>
          <p:nvPr/>
        </p:nvSpPr>
        <p:spPr>
          <a:xfrm>
            <a:off x="11206125" y="3444653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{1}</a:t>
            </a: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3B00F1DA-6350-6782-CA34-5CA20616F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218890"/>
              </p:ext>
            </p:extLst>
          </p:nvPr>
        </p:nvGraphicFramePr>
        <p:xfrm>
          <a:off x="10487248" y="4413203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50" name="Group 49">
            <a:extLst>
              <a:ext uri="{FF2B5EF4-FFF2-40B4-BE49-F238E27FC236}">
                <a16:creationId xmlns:a16="http://schemas.microsoft.com/office/drawing/2014/main" id="{A8801E04-5DEF-2C2E-8CE0-C4510A5BE8FD}"/>
              </a:ext>
            </a:extLst>
          </p:cNvPr>
          <p:cNvGrpSpPr/>
          <p:nvPr/>
        </p:nvGrpSpPr>
        <p:grpSpPr>
          <a:xfrm>
            <a:off x="10854030" y="4690531"/>
            <a:ext cx="268361" cy="558189"/>
            <a:chOff x="9131369" y="2509277"/>
            <a:chExt cx="268361" cy="55818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F592D01-2B26-BB05-3F37-9E3195FC6EF0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D73D6B2-4912-745C-8733-5C27A8C8473C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AB3C3F7-49D7-D093-6AEE-8CCCB5B42671}"/>
              </a:ext>
            </a:extLst>
          </p:cNvPr>
          <p:cNvSpPr txBox="1"/>
          <p:nvPr/>
        </p:nvSpPr>
        <p:spPr>
          <a:xfrm>
            <a:off x="11204090" y="4711753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{1}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40492F8-914B-54A6-9267-58378C21330D}"/>
              </a:ext>
            </a:extLst>
          </p:cNvPr>
          <p:cNvSpPr txBox="1"/>
          <p:nvPr/>
        </p:nvSpPr>
        <p:spPr>
          <a:xfrm>
            <a:off x="11207417" y="4981349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{1}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680B1DF-0122-8C5F-D4AC-369017ECFA8E}"/>
              </a:ext>
            </a:extLst>
          </p:cNvPr>
          <p:cNvCxnSpPr>
            <a:cxnSpLocks/>
          </p:cNvCxnSpPr>
          <p:nvPr/>
        </p:nvCxnSpPr>
        <p:spPr>
          <a:xfrm flipV="1">
            <a:off x="7945072" y="4465530"/>
            <a:ext cx="1211454" cy="22500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BD8DCE3-FDA6-5071-48C8-F085FA7868B4}"/>
              </a:ext>
            </a:extLst>
          </p:cNvPr>
          <p:cNvSpPr txBox="1"/>
          <p:nvPr/>
        </p:nvSpPr>
        <p:spPr>
          <a:xfrm>
            <a:off x="8610600" y="40145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61" name="Cloud 60">
            <a:extLst>
              <a:ext uri="{FF2B5EF4-FFF2-40B4-BE49-F238E27FC236}">
                <a16:creationId xmlns:a16="http://schemas.microsoft.com/office/drawing/2014/main" id="{59596563-A9DA-9953-38A0-6D63FF84F88D}"/>
              </a:ext>
            </a:extLst>
          </p:cNvPr>
          <p:cNvSpPr/>
          <p:nvPr/>
        </p:nvSpPr>
        <p:spPr>
          <a:xfrm>
            <a:off x="162275" y="4279926"/>
            <a:ext cx="2386772" cy="207642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Would need to have types of unknowns</a:t>
            </a:r>
          </a:p>
        </p:txBody>
      </p:sp>
    </p:spTree>
    <p:extLst>
      <p:ext uri="{BB962C8B-B14F-4D97-AF65-F5344CB8AC3E}">
        <p14:creationId xmlns:p14="http://schemas.microsoft.com/office/powerpoint/2010/main" val="247976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15" grpId="0" animBg="1"/>
      <p:bldP spid="16" grpId="0" animBg="1"/>
      <p:bldP spid="39" grpId="0" animBg="1"/>
      <p:bldP spid="40" grpId="0"/>
      <p:bldP spid="41" grpId="0" animBg="1"/>
      <p:bldP spid="55" grpId="0" animBg="1"/>
      <p:bldP spid="56" grpId="0" animBg="1"/>
      <p:bldP spid="60" grpId="0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IR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46" y="160825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Rounding out dataflow analysis concepts</a:t>
            </a:r>
          </a:p>
          <a:p>
            <a:r>
              <a:rPr lang="en-US" dirty="0"/>
              <a:t>Some more examples</a:t>
            </a:r>
          </a:p>
          <a:p>
            <a:r>
              <a:rPr lang="en-US" dirty="0"/>
              <a:t>Considering more complex code</a:t>
            </a:r>
          </a:p>
          <a:p>
            <a:r>
              <a:rPr lang="en-US" dirty="0"/>
              <a:t>Instantiating Dataflow Framework</a:t>
            </a:r>
          </a:p>
          <a:p>
            <a:pPr marL="0" indent="0">
              <a:buNone/>
            </a:pPr>
            <a:r>
              <a:rPr lang="en-US" b="1" dirty="0"/>
              <a:t>Abstract Interpretation</a:t>
            </a:r>
          </a:p>
          <a:p>
            <a:r>
              <a:rPr lang="en-US" dirty="0"/>
              <a:t>Concepts</a:t>
            </a:r>
          </a:p>
          <a:p>
            <a:r>
              <a:rPr lang="en-US" dirty="0"/>
              <a:t>Examples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E8DEE-1E7F-4490-9869-87A3719B11CA}"/>
              </a:ext>
            </a:extLst>
          </p:cNvPr>
          <p:cNvSpPr txBox="1"/>
          <p:nvPr/>
        </p:nvSpPr>
        <p:spPr>
          <a:xfrm>
            <a:off x="8864240" y="5813397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DB32B9-02D9-49C9-B4D2-9245008D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8471161" y="2732355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10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Complicated Fact Sets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135F94-2C1B-3A7E-E936-BD45D0404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74" y="2034948"/>
            <a:ext cx="2822741" cy="388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665C3A-F2B8-AFFF-C4BB-EB7CA4509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19" y="2725507"/>
            <a:ext cx="3321057" cy="4351338"/>
          </a:xfrm>
        </p:spPr>
        <p:txBody>
          <a:bodyPr>
            <a:normAutofit/>
          </a:bodyPr>
          <a:lstStyle/>
          <a:p>
            <a:r>
              <a:rPr lang="en-US" dirty="0"/>
              <a:t>Constant propagation: once we have &gt; 1 value in a set, we don’t really care what the values are</a:t>
            </a:r>
          </a:p>
          <a:p>
            <a:r>
              <a:rPr lang="en-US" dirty="0"/>
              <a:t>Change the domain of values to match what we can learn / use in analysis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D491F5E-B44F-7E58-5B54-88FCE8605D4C}"/>
              </a:ext>
            </a:extLst>
          </p:cNvPr>
          <p:cNvSpPr txBox="1">
            <a:spLocks/>
          </p:cNvSpPr>
          <p:nvPr/>
        </p:nvSpPr>
        <p:spPr>
          <a:xfrm>
            <a:off x="219811" y="1335574"/>
            <a:ext cx="33795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Occasionally, fact sets exceed their usefulness, e.g.:</a:t>
            </a:r>
          </a:p>
        </p:txBody>
      </p:sp>
    </p:spTree>
    <p:extLst>
      <p:ext uri="{BB962C8B-B14F-4D97-AF65-F5344CB8AC3E}">
        <p14:creationId xmlns:p14="http://schemas.microsoft.com/office/powerpoint/2010/main" val="2225140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Complicated Fact Sets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533C26D-EF3D-8894-9267-13FCBA709593}"/>
              </a:ext>
            </a:extLst>
          </p:cNvPr>
          <p:cNvSpPr/>
          <p:nvPr/>
        </p:nvSpPr>
        <p:spPr>
          <a:xfrm>
            <a:off x="5249482" y="2505178"/>
            <a:ext cx="3161935" cy="75153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1A8B8D-D26F-DCDF-6110-25AC87D1FD5A}"/>
              </a:ext>
            </a:extLst>
          </p:cNvPr>
          <p:cNvSpPr/>
          <p:nvPr/>
        </p:nvSpPr>
        <p:spPr>
          <a:xfrm>
            <a:off x="5287738" y="2559369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C8921F4-05D2-8CDF-EA91-3E5A5B67A88B}"/>
              </a:ext>
            </a:extLst>
          </p:cNvPr>
          <p:cNvCxnSpPr>
            <a:cxnSpLocks/>
          </p:cNvCxnSpPr>
          <p:nvPr/>
        </p:nvCxnSpPr>
        <p:spPr>
          <a:xfrm>
            <a:off x="6820232" y="3277185"/>
            <a:ext cx="0" cy="6743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65BDEDD-1768-DFC8-879C-6CAD74347A62}"/>
              </a:ext>
            </a:extLst>
          </p:cNvPr>
          <p:cNvSpPr/>
          <p:nvPr/>
        </p:nvSpPr>
        <p:spPr>
          <a:xfrm>
            <a:off x="5683985" y="255908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[x] := INPUT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4FEE86F-1AB3-4FDB-7D5D-0E0EA6AE3F7F}"/>
              </a:ext>
            </a:extLst>
          </p:cNvPr>
          <p:cNvSpPr/>
          <p:nvPr/>
        </p:nvSpPr>
        <p:spPr>
          <a:xfrm>
            <a:off x="5442259" y="3991234"/>
            <a:ext cx="2786299" cy="76003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B2: [y] := [y] + 1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B1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5CF8755-1BF1-861F-5E78-4E3678E3A7E0}"/>
              </a:ext>
            </a:extLst>
          </p:cNvPr>
          <p:cNvSpPr/>
          <p:nvPr/>
        </p:nvSpPr>
        <p:spPr>
          <a:xfrm>
            <a:off x="5256423" y="5278912"/>
            <a:ext cx="3161935" cy="96279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B3: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[y]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leave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B865660-DDD4-0219-3280-3A534ABF2CED}"/>
              </a:ext>
            </a:extLst>
          </p:cNvPr>
          <p:cNvCxnSpPr>
            <a:cxnSpLocks/>
            <a:stCxn id="65" idx="2"/>
            <a:endCxn id="20" idx="0"/>
          </p:cNvCxnSpPr>
          <p:nvPr/>
        </p:nvCxnSpPr>
        <p:spPr>
          <a:xfrm>
            <a:off x="6824714" y="2264877"/>
            <a:ext cx="5736" cy="2403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6DA0547-E66D-20F2-DC56-E8DD2FE6CEE1}"/>
              </a:ext>
            </a:extLst>
          </p:cNvPr>
          <p:cNvSpPr txBox="1"/>
          <p:nvPr/>
        </p:nvSpPr>
        <p:spPr>
          <a:xfrm>
            <a:off x="4941677" y="4080991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02ABD90-3507-B2C4-A875-2405859C9C43}"/>
              </a:ext>
            </a:extLst>
          </p:cNvPr>
          <p:cNvSpPr/>
          <p:nvPr/>
        </p:nvSpPr>
        <p:spPr>
          <a:xfrm>
            <a:off x="5243746" y="1513340"/>
            <a:ext cx="3161935" cy="75153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6216A28-B981-B55A-7CD5-BB31227E4CF6}"/>
              </a:ext>
            </a:extLst>
          </p:cNvPr>
          <p:cNvSpPr/>
          <p:nvPr/>
        </p:nvSpPr>
        <p:spPr>
          <a:xfrm>
            <a:off x="5242915" y="153291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B0: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700B20D-E147-DB5B-264C-6F28BF3FEBBC}"/>
              </a:ext>
            </a:extLst>
          </p:cNvPr>
          <p:cNvSpPr/>
          <p:nvPr/>
        </p:nvSpPr>
        <p:spPr>
          <a:xfrm>
            <a:off x="5683984" y="1537902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82D1E0A-D1BF-CF51-8671-6FB27158501F}"/>
              </a:ext>
            </a:extLst>
          </p:cNvPr>
          <p:cNvSpPr/>
          <p:nvPr/>
        </p:nvSpPr>
        <p:spPr>
          <a:xfrm>
            <a:off x="5612271" y="1888326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[y] = 0</a:t>
            </a:r>
          </a:p>
        </p:txBody>
      </p: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EF9A8650-DE25-1423-E43D-FA5B1F8D42B6}"/>
              </a:ext>
            </a:extLst>
          </p:cNvPr>
          <p:cNvCxnSpPr>
            <a:cxnSpLocks/>
          </p:cNvCxnSpPr>
          <p:nvPr/>
        </p:nvCxnSpPr>
        <p:spPr>
          <a:xfrm rot="5400000" flipH="1">
            <a:off x="5196297" y="3584095"/>
            <a:ext cx="2231877" cy="74045"/>
          </a:xfrm>
          <a:prstGeom prst="bentConnector5">
            <a:avLst>
              <a:gd name="adj1" fmla="val -10242"/>
              <a:gd name="adj2" fmla="val 2236903"/>
              <a:gd name="adj3" fmla="val 105824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55EAB7DC-3239-F7E9-4EB8-F40875E6EFF4}"/>
              </a:ext>
            </a:extLst>
          </p:cNvPr>
          <p:cNvSpPr/>
          <p:nvPr/>
        </p:nvSpPr>
        <p:spPr>
          <a:xfrm>
            <a:off x="6663283" y="3262696"/>
            <a:ext cx="1943604" cy="2010278"/>
          </a:xfrm>
          <a:custGeom>
            <a:avLst/>
            <a:gdLst>
              <a:gd name="connsiteX0" fmla="*/ 318247 w 1799631"/>
              <a:gd name="connsiteY0" fmla="*/ 0 h 2012576"/>
              <a:gd name="connsiteX1" fmla="*/ 327212 w 1799631"/>
              <a:gd name="connsiteY1" fmla="*/ 259976 h 2012576"/>
              <a:gd name="connsiteX2" fmla="*/ 1600200 w 1799631"/>
              <a:gd name="connsiteY2" fmla="*/ 268941 h 2012576"/>
              <a:gd name="connsiteX3" fmla="*/ 1662953 w 1799631"/>
              <a:gd name="connsiteY3" fmla="*/ 1851212 h 2012576"/>
              <a:gd name="connsiteX4" fmla="*/ 295835 w 1799631"/>
              <a:gd name="connsiteY4" fmla="*/ 1725706 h 2012576"/>
              <a:gd name="connsiteX5" fmla="*/ 0 w 1799631"/>
              <a:gd name="connsiteY5" fmla="*/ 2012576 h 2012576"/>
              <a:gd name="connsiteX0" fmla="*/ 318247 w 1799631"/>
              <a:gd name="connsiteY0" fmla="*/ 0 h 2012576"/>
              <a:gd name="connsiteX1" fmla="*/ 327212 w 1799631"/>
              <a:gd name="connsiteY1" fmla="*/ 259976 h 2012576"/>
              <a:gd name="connsiteX2" fmla="*/ 1600200 w 1799631"/>
              <a:gd name="connsiteY2" fmla="*/ 268941 h 2012576"/>
              <a:gd name="connsiteX3" fmla="*/ 1662953 w 1799631"/>
              <a:gd name="connsiteY3" fmla="*/ 1851212 h 2012576"/>
              <a:gd name="connsiteX4" fmla="*/ 295835 w 1799631"/>
              <a:gd name="connsiteY4" fmla="*/ 1725706 h 2012576"/>
              <a:gd name="connsiteX5" fmla="*/ 0 w 1799631"/>
              <a:gd name="connsiteY5" fmla="*/ 2012576 h 2012576"/>
              <a:gd name="connsiteX0" fmla="*/ 318247 w 1799393"/>
              <a:gd name="connsiteY0" fmla="*/ 0 h 2012576"/>
              <a:gd name="connsiteX1" fmla="*/ 331694 w 1799393"/>
              <a:gd name="connsiteY1" fmla="*/ 430306 h 2012576"/>
              <a:gd name="connsiteX2" fmla="*/ 1600200 w 1799393"/>
              <a:gd name="connsiteY2" fmla="*/ 268941 h 2012576"/>
              <a:gd name="connsiteX3" fmla="*/ 1662953 w 1799393"/>
              <a:gd name="connsiteY3" fmla="*/ 1851212 h 2012576"/>
              <a:gd name="connsiteX4" fmla="*/ 295835 w 1799393"/>
              <a:gd name="connsiteY4" fmla="*/ 1725706 h 2012576"/>
              <a:gd name="connsiteX5" fmla="*/ 0 w 1799393"/>
              <a:gd name="connsiteY5" fmla="*/ 2012576 h 2012576"/>
              <a:gd name="connsiteX0" fmla="*/ 318247 w 1799393"/>
              <a:gd name="connsiteY0" fmla="*/ 0 h 2012576"/>
              <a:gd name="connsiteX1" fmla="*/ 331694 w 1799393"/>
              <a:gd name="connsiteY1" fmla="*/ 430306 h 2012576"/>
              <a:gd name="connsiteX2" fmla="*/ 1600200 w 1799393"/>
              <a:gd name="connsiteY2" fmla="*/ 268941 h 2012576"/>
              <a:gd name="connsiteX3" fmla="*/ 1662953 w 1799393"/>
              <a:gd name="connsiteY3" fmla="*/ 1851212 h 2012576"/>
              <a:gd name="connsiteX4" fmla="*/ 295835 w 1799393"/>
              <a:gd name="connsiteY4" fmla="*/ 1725706 h 2012576"/>
              <a:gd name="connsiteX5" fmla="*/ 0 w 1799393"/>
              <a:gd name="connsiteY5" fmla="*/ 2012576 h 2012576"/>
              <a:gd name="connsiteX0" fmla="*/ 318247 w 1799393"/>
              <a:gd name="connsiteY0" fmla="*/ 0 h 2012576"/>
              <a:gd name="connsiteX1" fmla="*/ 331694 w 1799393"/>
              <a:gd name="connsiteY1" fmla="*/ 430306 h 2012576"/>
              <a:gd name="connsiteX2" fmla="*/ 1600200 w 1799393"/>
              <a:gd name="connsiteY2" fmla="*/ 268941 h 2012576"/>
              <a:gd name="connsiteX3" fmla="*/ 1662953 w 1799393"/>
              <a:gd name="connsiteY3" fmla="*/ 1851212 h 2012576"/>
              <a:gd name="connsiteX4" fmla="*/ 295835 w 1799393"/>
              <a:gd name="connsiteY4" fmla="*/ 1725706 h 2012576"/>
              <a:gd name="connsiteX5" fmla="*/ 0 w 1799393"/>
              <a:gd name="connsiteY5" fmla="*/ 2012576 h 2012576"/>
              <a:gd name="connsiteX0" fmla="*/ 318247 w 1799393"/>
              <a:gd name="connsiteY0" fmla="*/ 0 h 2012576"/>
              <a:gd name="connsiteX1" fmla="*/ 331694 w 1799393"/>
              <a:gd name="connsiteY1" fmla="*/ 430306 h 2012576"/>
              <a:gd name="connsiteX2" fmla="*/ 1600200 w 1799393"/>
              <a:gd name="connsiteY2" fmla="*/ 268941 h 2012576"/>
              <a:gd name="connsiteX3" fmla="*/ 1662953 w 1799393"/>
              <a:gd name="connsiteY3" fmla="*/ 1851212 h 2012576"/>
              <a:gd name="connsiteX4" fmla="*/ 295835 w 1799393"/>
              <a:gd name="connsiteY4" fmla="*/ 1725706 h 2012576"/>
              <a:gd name="connsiteX5" fmla="*/ 0 w 1799393"/>
              <a:gd name="connsiteY5" fmla="*/ 2012576 h 2012576"/>
              <a:gd name="connsiteX0" fmla="*/ 318247 w 1814799"/>
              <a:gd name="connsiteY0" fmla="*/ 0 h 2012576"/>
              <a:gd name="connsiteX1" fmla="*/ 331694 w 1814799"/>
              <a:gd name="connsiteY1" fmla="*/ 430306 h 2012576"/>
              <a:gd name="connsiteX2" fmla="*/ 1631576 w 1814799"/>
              <a:gd name="connsiteY2" fmla="*/ 421341 h 2012576"/>
              <a:gd name="connsiteX3" fmla="*/ 1662953 w 1814799"/>
              <a:gd name="connsiteY3" fmla="*/ 1851212 h 2012576"/>
              <a:gd name="connsiteX4" fmla="*/ 295835 w 1814799"/>
              <a:gd name="connsiteY4" fmla="*/ 1725706 h 2012576"/>
              <a:gd name="connsiteX5" fmla="*/ 0 w 1814799"/>
              <a:gd name="connsiteY5" fmla="*/ 2012576 h 2012576"/>
              <a:gd name="connsiteX0" fmla="*/ 318247 w 1814799"/>
              <a:gd name="connsiteY0" fmla="*/ 0 h 2012576"/>
              <a:gd name="connsiteX1" fmla="*/ 331694 w 1814799"/>
              <a:gd name="connsiteY1" fmla="*/ 430306 h 2012576"/>
              <a:gd name="connsiteX2" fmla="*/ 1631576 w 1814799"/>
              <a:gd name="connsiteY2" fmla="*/ 421341 h 2012576"/>
              <a:gd name="connsiteX3" fmla="*/ 1662953 w 1814799"/>
              <a:gd name="connsiteY3" fmla="*/ 1851212 h 2012576"/>
              <a:gd name="connsiteX4" fmla="*/ 295835 w 1814799"/>
              <a:gd name="connsiteY4" fmla="*/ 1725706 h 2012576"/>
              <a:gd name="connsiteX5" fmla="*/ 0 w 1814799"/>
              <a:gd name="connsiteY5" fmla="*/ 2012576 h 2012576"/>
              <a:gd name="connsiteX0" fmla="*/ 318247 w 1814799"/>
              <a:gd name="connsiteY0" fmla="*/ 0 h 2012576"/>
              <a:gd name="connsiteX1" fmla="*/ 331694 w 1814799"/>
              <a:gd name="connsiteY1" fmla="*/ 430306 h 2012576"/>
              <a:gd name="connsiteX2" fmla="*/ 1631576 w 1814799"/>
              <a:gd name="connsiteY2" fmla="*/ 421341 h 2012576"/>
              <a:gd name="connsiteX3" fmla="*/ 1662953 w 1814799"/>
              <a:gd name="connsiteY3" fmla="*/ 1851212 h 2012576"/>
              <a:gd name="connsiteX4" fmla="*/ 295835 w 1814799"/>
              <a:gd name="connsiteY4" fmla="*/ 1725706 h 2012576"/>
              <a:gd name="connsiteX5" fmla="*/ 0 w 1814799"/>
              <a:gd name="connsiteY5" fmla="*/ 2012576 h 2012576"/>
              <a:gd name="connsiteX0" fmla="*/ 318247 w 1755685"/>
              <a:gd name="connsiteY0" fmla="*/ 0 h 2012576"/>
              <a:gd name="connsiteX1" fmla="*/ 331694 w 1755685"/>
              <a:gd name="connsiteY1" fmla="*/ 430306 h 2012576"/>
              <a:gd name="connsiteX2" fmla="*/ 1631576 w 1755685"/>
              <a:gd name="connsiteY2" fmla="*/ 421341 h 2012576"/>
              <a:gd name="connsiteX3" fmla="*/ 1662953 w 1755685"/>
              <a:gd name="connsiteY3" fmla="*/ 1851212 h 2012576"/>
              <a:gd name="connsiteX4" fmla="*/ 295835 w 1755685"/>
              <a:gd name="connsiteY4" fmla="*/ 1725706 h 2012576"/>
              <a:gd name="connsiteX5" fmla="*/ 0 w 1755685"/>
              <a:gd name="connsiteY5" fmla="*/ 2012576 h 2012576"/>
              <a:gd name="connsiteX0" fmla="*/ 318247 w 1662953"/>
              <a:gd name="connsiteY0" fmla="*/ 0 h 2012576"/>
              <a:gd name="connsiteX1" fmla="*/ 331694 w 1662953"/>
              <a:gd name="connsiteY1" fmla="*/ 430306 h 2012576"/>
              <a:gd name="connsiteX2" fmla="*/ 1631576 w 1662953"/>
              <a:gd name="connsiteY2" fmla="*/ 421341 h 2012576"/>
              <a:gd name="connsiteX3" fmla="*/ 1662953 w 1662953"/>
              <a:gd name="connsiteY3" fmla="*/ 1851212 h 2012576"/>
              <a:gd name="connsiteX4" fmla="*/ 295835 w 1662953"/>
              <a:gd name="connsiteY4" fmla="*/ 1725706 h 2012576"/>
              <a:gd name="connsiteX5" fmla="*/ 0 w 1662953"/>
              <a:gd name="connsiteY5" fmla="*/ 2012576 h 2012576"/>
              <a:gd name="connsiteX0" fmla="*/ 318247 w 1662953"/>
              <a:gd name="connsiteY0" fmla="*/ 0 h 2012576"/>
              <a:gd name="connsiteX1" fmla="*/ 331694 w 1662953"/>
              <a:gd name="connsiteY1" fmla="*/ 430306 h 2012576"/>
              <a:gd name="connsiteX2" fmla="*/ 1631576 w 1662953"/>
              <a:gd name="connsiteY2" fmla="*/ 421341 h 2012576"/>
              <a:gd name="connsiteX3" fmla="*/ 1662953 w 1662953"/>
              <a:gd name="connsiteY3" fmla="*/ 1851212 h 2012576"/>
              <a:gd name="connsiteX4" fmla="*/ 295835 w 1662953"/>
              <a:gd name="connsiteY4" fmla="*/ 1725706 h 2012576"/>
              <a:gd name="connsiteX5" fmla="*/ 0 w 1662953"/>
              <a:gd name="connsiteY5" fmla="*/ 2012576 h 2012576"/>
              <a:gd name="connsiteX0" fmla="*/ 498986 w 1843692"/>
              <a:gd name="connsiteY0" fmla="*/ 0 h 2012576"/>
              <a:gd name="connsiteX1" fmla="*/ 512433 w 1843692"/>
              <a:gd name="connsiteY1" fmla="*/ 430306 h 2012576"/>
              <a:gd name="connsiteX2" fmla="*/ 1812315 w 1843692"/>
              <a:gd name="connsiteY2" fmla="*/ 421341 h 2012576"/>
              <a:gd name="connsiteX3" fmla="*/ 1843692 w 1843692"/>
              <a:gd name="connsiteY3" fmla="*/ 1851212 h 2012576"/>
              <a:gd name="connsiteX4" fmla="*/ 104539 w 1843692"/>
              <a:gd name="connsiteY4" fmla="*/ 1721224 h 2012576"/>
              <a:gd name="connsiteX5" fmla="*/ 180739 w 1843692"/>
              <a:gd name="connsiteY5" fmla="*/ 2012576 h 2012576"/>
              <a:gd name="connsiteX0" fmla="*/ 525327 w 1870033"/>
              <a:gd name="connsiteY0" fmla="*/ 0 h 2003611"/>
              <a:gd name="connsiteX1" fmla="*/ 538774 w 1870033"/>
              <a:gd name="connsiteY1" fmla="*/ 430306 h 2003611"/>
              <a:gd name="connsiteX2" fmla="*/ 1838656 w 1870033"/>
              <a:gd name="connsiteY2" fmla="*/ 421341 h 2003611"/>
              <a:gd name="connsiteX3" fmla="*/ 1870033 w 1870033"/>
              <a:gd name="connsiteY3" fmla="*/ 1851212 h 2003611"/>
              <a:gd name="connsiteX4" fmla="*/ 130880 w 1870033"/>
              <a:gd name="connsiteY4" fmla="*/ 1721224 h 2003611"/>
              <a:gd name="connsiteX5" fmla="*/ 95022 w 1870033"/>
              <a:gd name="connsiteY5" fmla="*/ 2003611 h 2003611"/>
              <a:gd name="connsiteX0" fmla="*/ 525327 w 1870033"/>
              <a:gd name="connsiteY0" fmla="*/ 0 h 2003611"/>
              <a:gd name="connsiteX1" fmla="*/ 538774 w 1870033"/>
              <a:gd name="connsiteY1" fmla="*/ 430306 h 2003611"/>
              <a:gd name="connsiteX2" fmla="*/ 1838656 w 1870033"/>
              <a:gd name="connsiteY2" fmla="*/ 421341 h 2003611"/>
              <a:gd name="connsiteX3" fmla="*/ 1870033 w 1870033"/>
              <a:gd name="connsiteY3" fmla="*/ 1851212 h 2003611"/>
              <a:gd name="connsiteX4" fmla="*/ 130880 w 1870033"/>
              <a:gd name="connsiteY4" fmla="*/ 1721224 h 2003611"/>
              <a:gd name="connsiteX5" fmla="*/ 95022 w 1870033"/>
              <a:gd name="connsiteY5" fmla="*/ 2003611 h 2003611"/>
              <a:gd name="connsiteX0" fmla="*/ 430305 w 1775011"/>
              <a:gd name="connsiteY0" fmla="*/ 0 h 2003611"/>
              <a:gd name="connsiteX1" fmla="*/ 443752 w 1775011"/>
              <a:gd name="connsiteY1" fmla="*/ 430306 h 2003611"/>
              <a:gd name="connsiteX2" fmla="*/ 1743634 w 1775011"/>
              <a:gd name="connsiteY2" fmla="*/ 421341 h 2003611"/>
              <a:gd name="connsiteX3" fmla="*/ 1775011 w 1775011"/>
              <a:gd name="connsiteY3" fmla="*/ 1851212 h 2003611"/>
              <a:gd name="connsiteX4" fmla="*/ 35858 w 1775011"/>
              <a:gd name="connsiteY4" fmla="*/ 1721224 h 2003611"/>
              <a:gd name="connsiteX5" fmla="*/ 0 w 1775011"/>
              <a:gd name="connsiteY5" fmla="*/ 2003611 h 2003611"/>
              <a:gd name="connsiteX0" fmla="*/ 452994 w 1797700"/>
              <a:gd name="connsiteY0" fmla="*/ 0 h 2003611"/>
              <a:gd name="connsiteX1" fmla="*/ 466441 w 1797700"/>
              <a:gd name="connsiteY1" fmla="*/ 430306 h 2003611"/>
              <a:gd name="connsiteX2" fmla="*/ 1766323 w 1797700"/>
              <a:gd name="connsiteY2" fmla="*/ 421341 h 2003611"/>
              <a:gd name="connsiteX3" fmla="*/ 1797700 w 1797700"/>
              <a:gd name="connsiteY3" fmla="*/ 1851212 h 2003611"/>
              <a:gd name="connsiteX4" fmla="*/ 276 w 1797700"/>
              <a:gd name="connsiteY4" fmla="*/ 1725706 h 2003611"/>
              <a:gd name="connsiteX5" fmla="*/ 22689 w 1797700"/>
              <a:gd name="connsiteY5" fmla="*/ 2003611 h 2003611"/>
              <a:gd name="connsiteX0" fmla="*/ 452994 w 1795795"/>
              <a:gd name="connsiteY0" fmla="*/ 0 h 2003611"/>
              <a:gd name="connsiteX1" fmla="*/ 466441 w 1795795"/>
              <a:gd name="connsiteY1" fmla="*/ 430306 h 2003611"/>
              <a:gd name="connsiteX2" fmla="*/ 1766323 w 1795795"/>
              <a:gd name="connsiteY2" fmla="*/ 421341 h 2003611"/>
              <a:gd name="connsiteX3" fmla="*/ 1795795 w 1795795"/>
              <a:gd name="connsiteY3" fmla="*/ 1710242 h 2003611"/>
              <a:gd name="connsiteX4" fmla="*/ 276 w 1795795"/>
              <a:gd name="connsiteY4" fmla="*/ 1725706 h 2003611"/>
              <a:gd name="connsiteX5" fmla="*/ 22689 w 1795795"/>
              <a:gd name="connsiteY5" fmla="*/ 2003611 h 2003611"/>
              <a:gd name="connsiteX0" fmla="*/ 453016 w 1795817"/>
              <a:gd name="connsiteY0" fmla="*/ 0 h 2003611"/>
              <a:gd name="connsiteX1" fmla="*/ 466463 w 1795817"/>
              <a:gd name="connsiteY1" fmla="*/ 430306 h 2003611"/>
              <a:gd name="connsiteX2" fmla="*/ 1766345 w 1795817"/>
              <a:gd name="connsiteY2" fmla="*/ 421341 h 2003611"/>
              <a:gd name="connsiteX3" fmla="*/ 1795817 w 1795817"/>
              <a:gd name="connsiteY3" fmla="*/ 1710242 h 2003611"/>
              <a:gd name="connsiteX4" fmla="*/ 298 w 1795817"/>
              <a:gd name="connsiteY4" fmla="*/ 1725706 h 2003611"/>
              <a:gd name="connsiteX5" fmla="*/ 22711 w 1795817"/>
              <a:gd name="connsiteY5" fmla="*/ 2003611 h 2003611"/>
              <a:gd name="connsiteX0" fmla="*/ 600803 w 1943604"/>
              <a:gd name="connsiteY0" fmla="*/ 0 h 2010278"/>
              <a:gd name="connsiteX1" fmla="*/ 614250 w 1943604"/>
              <a:gd name="connsiteY1" fmla="*/ 430306 h 2010278"/>
              <a:gd name="connsiteX2" fmla="*/ 1914132 w 1943604"/>
              <a:gd name="connsiteY2" fmla="*/ 421341 h 2010278"/>
              <a:gd name="connsiteX3" fmla="*/ 1943604 w 1943604"/>
              <a:gd name="connsiteY3" fmla="*/ 1710242 h 2010278"/>
              <a:gd name="connsiteX4" fmla="*/ 148085 w 1943604"/>
              <a:gd name="connsiteY4" fmla="*/ 1725706 h 2010278"/>
              <a:gd name="connsiteX5" fmla="*/ 0 w 1943604"/>
              <a:gd name="connsiteY5" fmla="*/ 2010278 h 2010278"/>
              <a:gd name="connsiteX0" fmla="*/ 600803 w 1943604"/>
              <a:gd name="connsiteY0" fmla="*/ 0 h 2010278"/>
              <a:gd name="connsiteX1" fmla="*/ 614250 w 1943604"/>
              <a:gd name="connsiteY1" fmla="*/ 430306 h 2010278"/>
              <a:gd name="connsiteX2" fmla="*/ 1914132 w 1943604"/>
              <a:gd name="connsiteY2" fmla="*/ 421341 h 2010278"/>
              <a:gd name="connsiteX3" fmla="*/ 1943604 w 1943604"/>
              <a:gd name="connsiteY3" fmla="*/ 1710242 h 2010278"/>
              <a:gd name="connsiteX4" fmla="*/ 14735 w 1943604"/>
              <a:gd name="connsiteY4" fmla="*/ 1724754 h 2010278"/>
              <a:gd name="connsiteX5" fmla="*/ 0 w 1943604"/>
              <a:gd name="connsiteY5" fmla="*/ 2010278 h 2010278"/>
              <a:gd name="connsiteX0" fmla="*/ 606660 w 1949461"/>
              <a:gd name="connsiteY0" fmla="*/ 0 h 2010278"/>
              <a:gd name="connsiteX1" fmla="*/ 620107 w 1949461"/>
              <a:gd name="connsiteY1" fmla="*/ 430306 h 2010278"/>
              <a:gd name="connsiteX2" fmla="*/ 1919989 w 1949461"/>
              <a:gd name="connsiteY2" fmla="*/ 421341 h 2010278"/>
              <a:gd name="connsiteX3" fmla="*/ 1949461 w 1949461"/>
              <a:gd name="connsiteY3" fmla="*/ 1710242 h 2010278"/>
              <a:gd name="connsiteX4" fmla="*/ 589 w 1949461"/>
              <a:gd name="connsiteY4" fmla="*/ 1724754 h 2010278"/>
              <a:gd name="connsiteX5" fmla="*/ 5857 w 1949461"/>
              <a:gd name="connsiteY5" fmla="*/ 2010278 h 2010278"/>
              <a:gd name="connsiteX0" fmla="*/ 606660 w 1949461"/>
              <a:gd name="connsiteY0" fmla="*/ 0 h 2010278"/>
              <a:gd name="connsiteX1" fmla="*/ 620107 w 1949461"/>
              <a:gd name="connsiteY1" fmla="*/ 430306 h 2010278"/>
              <a:gd name="connsiteX2" fmla="*/ 1919989 w 1949461"/>
              <a:gd name="connsiteY2" fmla="*/ 421341 h 2010278"/>
              <a:gd name="connsiteX3" fmla="*/ 1949461 w 1949461"/>
              <a:gd name="connsiteY3" fmla="*/ 1710242 h 2010278"/>
              <a:gd name="connsiteX4" fmla="*/ 589 w 1949461"/>
              <a:gd name="connsiteY4" fmla="*/ 1724754 h 2010278"/>
              <a:gd name="connsiteX5" fmla="*/ 5857 w 1949461"/>
              <a:gd name="connsiteY5" fmla="*/ 2010278 h 2010278"/>
              <a:gd name="connsiteX0" fmla="*/ 600803 w 1943604"/>
              <a:gd name="connsiteY0" fmla="*/ 0 h 2010278"/>
              <a:gd name="connsiteX1" fmla="*/ 614250 w 1943604"/>
              <a:gd name="connsiteY1" fmla="*/ 430306 h 2010278"/>
              <a:gd name="connsiteX2" fmla="*/ 1914132 w 1943604"/>
              <a:gd name="connsiteY2" fmla="*/ 421341 h 2010278"/>
              <a:gd name="connsiteX3" fmla="*/ 1943604 w 1943604"/>
              <a:gd name="connsiteY3" fmla="*/ 1710242 h 2010278"/>
              <a:gd name="connsiteX4" fmla="*/ 10925 w 1943604"/>
              <a:gd name="connsiteY4" fmla="*/ 1731422 h 2010278"/>
              <a:gd name="connsiteX5" fmla="*/ 0 w 1943604"/>
              <a:gd name="connsiteY5" fmla="*/ 2010278 h 201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3604" h="2010278">
                <a:moveTo>
                  <a:pt x="600803" y="0"/>
                </a:moveTo>
                <a:cubicBezTo>
                  <a:pt x="601550" y="143435"/>
                  <a:pt x="620226" y="219636"/>
                  <a:pt x="614250" y="430306"/>
                </a:cubicBezTo>
                <a:lnTo>
                  <a:pt x="1914132" y="421341"/>
                </a:lnTo>
                <a:cubicBezTo>
                  <a:pt x="1920855" y="819524"/>
                  <a:pt x="1927915" y="995306"/>
                  <a:pt x="1943604" y="1710242"/>
                </a:cubicBezTo>
                <a:cubicBezTo>
                  <a:pt x="1487899" y="1725930"/>
                  <a:pt x="288084" y="1704528"/>
                  <a:pt x="10925" y="1731422"/>
                </a:cubicBezTo>
                <a:cubicBezTo>
                  <a:pt x="7190" y="1896036"/>
                  <a:pt x="6481" y="1880290"/>
                  <a:pt x="0" y="2010278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43F7BBC-1302-D04F-284E-04C77A9CE944}"/>
              </a:ext>
            </a:extLst>
          </p:cNvPr>
          <p:cNvSpPr txBox="1"/>
          <p:nvPr/>
        </p:nvSpPr>
        <p:spPr>
          <a:xfrm>
            <a:off x="8172803" y="3365991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graphicFrame>
        <p:nvGraphicFramePr>
          <p:cNvPr id="122" name="Table 121">
            <a:extLst>
              <a:ext uri="{FF2B5EF4-FFF2-40B4-BE49-F238E27FC236}">
                <a16:creationId xmlns:a16="http://schemas.microsoft.com/office/drawing/2014/main" id="{3FF1CA99-DBB3-07AF-F2C1-A445237EB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321182"/>
              </p:ext>
            </p:extLst>
          </p:nvPr>
        </p:nvGraphicFramePr>
        <p:xfrm>
          <a:off x="8908889" y="1443368"/>
          <a:ext cx="2836211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025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875067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955119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53C339B-88DF-F307-94E7-36C83B11C22F}"/>
              </a:ext>
            </a:extLst>
          </p:cNvPr>
          <p:cNvGrpSpPr/>
          <p:nvPr/>
        </p:nvGrpSpPr>
        <p:grpSpPr>
          <a:xfrm>
            <a:off x="10204069" y="1720696"/>
            <a:ext cx="1163791" cy="562487"/>
            <a:chOff x="9131369" y="2509277"/>
            <a:chExt cx="1163791" cy="562487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F0EDEF4-7365-D189-5EDE-75B810061A4F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B80FA1C-4298-DD06-9F33-B56746C6D3C9}"/>
                </a:ext>
              </a:extLst>
            </p:cNvPr>
            <p:cNvSpPr txBox="1"/>
            <p:nvPr/>
          </p:nvSpPr>
          <p:spPr>
            <a:xfrm>
              <a:off x="10026799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5BD85E9-87A3-3CC6-2BB7-FBB94F4339C4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69CEDD53-381F-FA33-63FF-0B65905F3D16}"/>
                </a:ext>
              </a:extLst>
            </p:cNvPr>
            <p:cNvSpPr txBox="1"/>
            <p:nvPr/>
          </p:nvSpPr>
          <p:spPr>
            <a:xfrm>
              <a:off x="10031090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graphicFrame>
        <p:nvGraphicFramePr>
          <p:cNvPr id="128" name="Table 127">
            <a:extLst>
              <a:ext uri="{FF2B5EF4-FFF2-40B4-BE49-F238E27FC236}">
                <a16:creationId xmlns:a16="http://schemas.microsoft.com/office/drawing/2014/main" id="{3FA20125-19FE-1727-0B40-3D449CF1B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597016"/>
              </p:ext>
            </p:extLst>
          </p:nvPr>
        </p:nvGraphicFramePr>
        <p:xfrm>
          <a:off x="8905488" y="2489203"/>
          <a:ext cx="2836211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025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875067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955119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29EB5A6-8C38-BB6F-E302-682907F89C16}"/>
              </a:ext>
            </a:extLst>
          </p:cNvPr>
          <p:cNvGrpSpPr/>
          <p:nvPr/>
        </p:nvGrpSpPr>
        <p:grpSpPr>
          <a:xfrm>
            <a:off x="10200668" y="2766531"/>
            <a:ext cx="1163791" cy="562487"/>
            <a:chOff x="9131369" y="2509277"/>
            <a:chExt cx="1163791" cy="562487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4E1C869-BD39-2A67-549C-E6199EE35C42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98CA56F-2DF1-431B-80CB-7C755D340ECA}"/>
                </a:ext>
              </a:extLst>
            </p:cNvPr>
            <p:cNvSpPr txBox="1"/>
            <p:nvPr/>
          </p:nvSpPr>
          <p:spPr>
            <a:xfrm>
              <a:off x="10026799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C070226-BD6F-5C42-D08F-ADAF4F67F7CB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1A976BA-401C-E40A-23D4-51FA1BCDBAEF}"/>
                </a:ext>
              </a:extLst>
            </p:cNvPr>
            <p:cNvSpPr txBox="1"/>
            <p:nvPr/>
          </p:nvSpPr>
          <p:spPr>
            <a:xfrm>
              <a:off x="10031090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graphicFrame>
        <p:nvGraphicFramePr>
          <p:cNvPr id="134" name="Table 133">
            <a:extLst>
              <a:ext uri="{FF2B5EF4-FFF2-40B4-BE49-F238E27FC236}">
                <a16:creationId xmlns:a16="http://schemas.microsoft.com/office/drawing/2014/main" id="{DA8AD083-6376-8D03-4DFF-28D86BC60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809063"/>
              </p:ext>
            </p:extLst>
          </p:nvPr>
        </p:nvGraphicFramePr>
        <p:xfrm>
          <a:off x="8902087" y="3968913"/>
          <a:ext cx="2836211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025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875067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955119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9E713F3-6195-584C-D5FE-39A9477B99B2}"/>
              </a:ext>
            </a:extLst>
          </p:cNvPr>
          <p:cNvGrpSpPr/>
          <p:nvPr/>
        </p:nvGrpSpPr>
        <p:grpSpPr>
          <a:xfrm>
            <a:off x="10197267" y="4246241"/>
            <a:ext cx="1163791" cy="562487"/>
            <a:chOff x="9131369" y="2509277"/>
            <a:chExt cx="1163791" cy="562487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0D2AD804-D2CF-CC3C-75F1-D2AD4C9E4D31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FD1786D-33BD-6F7B-77BF-3B9D2E36D799}"/>
                </a:ext>
              </a:extLst>
            </p:cNvPr>
            <p:cNvSpPr txBox="1"/>
            <p:nvPr/>
          </p:nvSpPr>
          <p:spPr>
            <a:xfrm>
              <a:off x="10026799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A4AEFA4E-6135-F9E7-B513-7C4E828A5A4D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28746B94-114C-C9B8-5B61-D3C6BA23BBA9}"/>
                </a:ext>
              </a:extLst>
            </p:cNvPr>
            <p:cNvSpPr txBox="1"/>
            <p:nvPr/>
          </p:nvSpPr>
          <p:spPr>
            <a:xfrm>
              <a:off x="10031090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graphicFrame>
        <p:nvGraphicFramePr>
          <p:cNvPr id="140" name="Table 139">
            <a:extLst>
              <a:ext uri="{FF2B5EF4-FFF2-40B4-BE49-F238E27FC236}">
                <a16:creationId xmlns:a16="http://schemas.microsoft.com/office/drawing/2014/main" id="{4DA31134-6A8B-C3EB-B070-B35ECA650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242636"/>
              </p:ext>
            </p:extLst>
          </p:nvPr>
        </p:nvGraphicFramePr>
        <p:xfrm>
          <a:off x="8898686" y="5392641"/>
          <a:ext cx="2836211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025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875067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955119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4E8FDB6-8D4C-75ED-E94D-06CC54D9806A}"/>
              </a:ext>
            </a:extLst>
          </p:cNvPr>
          <p:cNvGrpSpPr/>
          <p:nvPr/>
        </p:nvGrpSpPr>
        <p:grpSpPr>
          <a:xfrm>
            <a:off x="10193866" y="5669969"/>
            <a:ext cx="1163791" cy="562487"/>
            <a:chOff x="9131369" y="2509277"/>
            <a:chExt cx="1163791" cy="562487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2D8107D-A7DC-497D-9EEB-076E8B9B5FEE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B983812-34F2-B6E0-2FF4-24F2F1F51B89}"/>
                </a:ext>
              </a:extLst>
            </p:cNvPr>
            <p:cNvSpPr txBox="1"/>
            <p:nvPr/>
          </p:nvSpPr>
          <p:spPr>
            <a:xfrm>
              <a:off x="10026799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C0749719-434A-1E4E-A7E2-FD9537E3A7FD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B8C6295-FB7E-5AE5-7F7D-4D1B2869527C}"/>
                </a:ext>
              </a:extLst>
            </p:cNvPr>
            <p:cNvSpPr txBox="1"/>
            <p:nvPr/>
          </p:nvSpPr>
          <p:spPr>
            <a:xfrm>
              <a:off x="10031090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sp>
        <p:nvSpPr>
          <p:cNvPr id="148" name="Content Placeholder 1">
            <a:extLst>
              <a:ext uri="{FF2B5EF4-FFF2-40B4-BE49-F238E27FC236}">
                <a16:creationId xmlns:a16="http://schemas.microsoft.com/office/drawing/2014/main" id="{881784FD-6F5F-C029-BBEE-1B0185C28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19" y="2725507"/>
            <a:ext cx="3321057" cy="4351338"/>
          </a:xfrm>
        </p:spPr>
        <p:txBody>
          <a:bodyPr>
            <a:normAutofit/>
          </a:bodyPr>
          <a:lstStyle/>
          <a:p>
            <a:r>
              <a:rPr lang="en-US" dirty="0"/>
              <a:t>Constant propagation: once we have &gt; 1 value in a set, we don’t really care what the values are</a:t>
            </a:r>
          </a:p>
          <a:p>
            <a:r>
              <a:rPr lang="en-US" dirty="0"/>
              <a:t>Change the domain of values to match what we can learn / use in analysis</a:t>
            </a:r>
          </a:p>
        </p:txBody>
      </p:sp>
      <p:sp>
        <p:nvSpPr>
          <p:cNvPr id="149" name="Content Placeholder 1">
            <a:extLst>
              <a:ext uri="{FF2B5EF4-FFF2-40B4-BE49-F238E27FC236}">
                <a16:creationId xmlns:a16="http://schemas.microsoft.com/office/drawing/2014/main" id="{F77A9352-8A8A-F3C5-DFDF-AFDB65B508D6}"/>
              </a:ext>
            </a:extLst>
          </p:cNvPr>
          <p:cNvSpPr txBox="1">
            <a:spLocks/>
          </p:cNvSpPr>
          <p:nvPr/>
        </p:nvSpPr>
        <p:spPr>
          <a:xfrm>
            <a:off x="219811" y="1335574"/>
            <a:ext cx="33795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Occasionally, fact sets exceed their usefulness, e.g.:</a:t>
            </a:r>
          </a:p>
        </p:txBody>
      </p:sp>
    </p:spTree>
    <p:extLst>
      <p:ext uri="{BB962C8B-B14F-4D97-AF65-F5344CB8AC3E}">
        <p14:creationId xmlns:p14="http://schemas.microsoft.com/office/powerpoint/2010/main" val="397355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 animBg="1"/>
      <p:bldP spid="48" grpId="0"/>
      <p:bldP spid="65" grpId="0" animBg="1"/>
      <p:bldP spid="1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Complicated Fact Sets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19" y="2725507"/>
            <a:ext cx="3321057" cy="4351338"/>
          </a:xfrm>
        </p:spPr>
        <p:txBody>
          <a:bodyPr>
            <a:normAutofit/>
          </a:bodyPr>
          <a:lstStyle/>
          <a:p>
            <a:r>
              <a:rPr lang="en-US" dirty="0"/>
              <a:t>Constant propagation: once we have &gt; 1 value in a set, we don’t really care what the values are</a:t>
            </a:r>
          </a:p>
          <a:p>
            <a:r>
              <a:rPr lang="en-US" dirty="0"/>
              <a:t>Change the domain of values to match what we can learn / use in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D894B654-D7DE-A0B1-8DC6-159F3306480C}"/>
              </a:ext>
            </a:extLst>
          </p:cNvPr>
          <p:cNvGraphicFramePr>
            <a:graphicFrameLocks noGrp="1"/>
          </p:cNvGraphicFramePr>
          <p:nvPr/>
        </p:nvGraphicFramePr>
        <p:xfrm>
          <a:off x="7177416" y="2113486"/>
          <a:ext cx="3211881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847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430034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</a:tblGrid>
              <a:tr h="4230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 of Known Values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 Don’t Know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BFB81F5-F3FC-9F9E-D10E-8FB870B6EB5B}"/>
              </a:ext>
            </a:extLst>
          </p:cNvPr>
          <p:cNvSpPr txBox="1"/>
          <p:nvPr/>
        </p:nvSpPr>
        <p:spPr>
          <a:xfrm>
            <a:off x="9544945" y="2725507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4AFE17-493F-64F4-14E2-F0DED56A84C9}"/>
              </a:ext>
            </a:extLst>
          </p:cNvPr>
          <p:cNvSpPr txBox="1"/>
          <p:nvPr/>
        </p:nvSpPr>
        <p:spPr>
          <a:xfrm>
            <a:off x="7446724" y="267934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{1}, {1,2}, …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A9EEC089-2EE2-C8E5-F21D-E628EDEE7D82}"/>
              </a:ext>
            </a:extLst>
          </p:cNvPr>
          <p:cNvGraphicFramePr>
            <a:graphicFrameLocks noGrp="1"/>
          </p:cNvGraphicFramePr>
          <p:nvPr/>
        </p:nvGraphicFramePr>
        <p:xfrm>
          <a:off x="7189940" y="3781534"/>
          <a:ext cx="4684733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280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371536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  <a:gridCol w="1283917">
                  <a:extLst>
                    <a:ext uri="{9D8B030D-6E8A-4147-A177-3AD203B41FA5}">
                      <a16:colId xmlns:a16="http://schemas.microsoft.com/office/drawing/2014/main" val="3515134899"/>
                    </a:ext>
                  </a:extLst>
                </a:gridCol>
              </a:tblGrid>
              <a:tr h="4230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 Constant Value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 Don’t</a:t>
                      </a:r>
                    </a:p>
                    <a:p>
                      <a:pPr algn="ctr"/>
                      <a:r>
                        <a:rPr lang="en-US" dirty="0"/>
                        <a:t>Know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Could be Anything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7FEA167-96F5-58F6-D59B-AF0A534F4178}"/>
              </a:ext>
            </a:extLst>
          </p:cNvPr>
          <p:cNvSpPr txBox="1"/>
          <p:nvPr/>
        </p:nvSpPr>
        <p:spPr>
          <a:xfrm>
            <a:off x="9756843" y="4393555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9B080-ABB3-A0F9-5905-DC37ACB56D26}"/>
              </a:ext>
            </a:extLst>
          </p:cNvPr>
          <p:cNvSpPr txBox="1"/>
          <p:nvPr/>
        </p:nvSpPr>
        <p:spPr>
          <a:xfrm>
            <a:off x="7495784" y="4347388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1, 2, 3,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18880C-3CE8-532E-02EB-7487EB4C38D1}"/>
              </a:ext>
            </a:extLst>
          </p:cNvPr>
          <p:cNvSpPr txBox="1"/>
          <p:nvPr/>
        </p:nvSpPr>
        <p:spPr>
          <a:xfrm>
            <a:off x="11143054" y="4389380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CC9E68-5D69-5B32-8239-FFE8578E38BB}"/>
              </a:ext>
            </a:extLst>
          </p:cNvPr>
          <p:cNvSpPr txBox="1"/>
          <p:nvPr/>
        </p:nvSpPr>
        <p:spPr>
          <a:xfrm>
            <a:off x="7176225" y="1744154"/>
            <a:ext cx="81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Before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18BE01-F1D5-8195-974F-F79A9D89A72D}"/>
              </a:ext>
            </a:extLst>
          </p:cNvPr>
          <p:cNvSpPr txBox="1"/>
          <p:nvPr/>
        </p:nvSpPr>
        <p:spPr>
          <a:xfrm>
            <a:off x="7181444" y="3412202"/>
            <a:ext cx="67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After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9AA073-5235-7C98-ACDB-9608B253B152}"/>
                  </a:ext>
                </a:extLst>
              </p:cNvPr>
              <p:cNvSpPr txBox="1"/>
              <p:nvPr/>
            </p:nvSpPr>
            <p:spPr>
              <a:xfrm rot="10800000">
                <a:off x="10748956" y="4389380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9AA073-5235-7C98-ACDB-9608B253B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0748956" y="4389380"/>
                <a:ext cx="3898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A24F9E-B6A6-487B-1EDF-D0457EC79AB0}"/>
                  </a:ext>
                </a:extLst>
              </p:cNvPr>
              <p:cNvSpPr txBox="1"/>
              <p:nvPr/>
            </p:nvSpPr>
            <p:spPr>
              <a:xfrm>
                <a:off x="9422726" y="434738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A24F9E-B6A6-487B-1EDF-D0457EC7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726" y="4347388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7AF20D-D87D-980F-FDCB-BA52DF31DE4A}"/>
              </a:ext>
            </a:extLst>
          </p:cNvPr>
          <p:cNvCxnSpPr/>
          <p:nvPr/>
        </p:nvCxnSpPr>
        <p:spPr>
          <a:xfrm>
            <a:off x="9750580" y="4401906"/>
            <a:ext cx="314083" cy="27699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C9B442-BA60-7831-7965-19E328874D16}"/>
              </a:ext>
            </a:extLst>
          </p:cNvPr>
          <p:cNvCxnSpPr/>
          <p:nvPr/>
        </p:nvCxnSpPr>
        <p:spPr>
          <a:xfrm>
            <a:off x="11129723" y="4390046"/>
            <a:ext cx="314083" cy="27699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loud 18">
            <a:extLst>
              <a:ext uri="{FF2B5EF4-FFF2-40B4-BE49-F238E27FC236}">
                <a16:creationId xmlns:a16="http://schemas.microsoft.com/office/drawing/2014/main" id="{390EECC3-FD6C-34A9-1F3F-95E5C6FF1262}"/>
              </a:ext>
            </a:extLst>
          </p:cNvPr>
          <p:cNvSpPr/>
          <p:nvPr/>
        </p:nvSpPr>
        <p:spPr>
          <a:xfrm>
            <a:off x="7853808" y="5006479"/>
            <a:ext cx="2411260" cy="159706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Allows “ranking” fact sets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F3D1F5-2011-ADD6-CDD7-F89E14AC172B}"/>
              </a:ext>
            </a:extLst>
          </p:cNvPr>
          <p:cNvSpPr txBox="1">
            <a:spLocks/>
          </p:cNvSpPr>
          <p:nvPr/>
        </p:nvSpPr>
        <p:spPr>
          <a:xfrm>
            <a:off x="219811" y="1335574"/>
            <a:ext cx="33795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Occasionally, fact sets exceed their usefulness, e.g.:</a:t>
            </a:r>
          </a:p>
        </p:txBody>
      </p:sp>
    </p:spTree>
    <p:extLst>
      <p:ext uri="{BB962C8B-B14F-4D97-AF65-F5344CB8AC3E}">
        <p14:creationId xmlns:p14="http://schemas.microsoft.com/office/powerpoint/2010/main" val="180575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4" grpId="0"/>
      <p:bldP spid="15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Dataflow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E25812-B294-766C-946C-8F68420C9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55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Ranking Fact Sets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D894B654-D7DE-A0B1-8DC6-159F33064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98198"/>
              </p:ext>
            </p:extLst>
          </p:nvPr>
        </p:nvGraphicFramePr>
        <p:xfrm>
          <a:off x="7177416" y="2113486"/>
          <a:ext cx="3211881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847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430034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</a:tblGrid>
              <a:tr h="4230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 of Known Values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 Don’t Know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BFB81F5-F3FC-9F9E-D10E-8FB870B6EB5B}"/>
              </a:ext>
            </a:extLst>
          </p:cNvPr>
          <p:cNvSpPr txBox="1"/>
          <p:nvPr/>
        </p:nvSpPr>
        <p:spPr>
          <a:xfrm>
            <a:off x="9544945" y="2725507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4AFE17-493F-64F4-14E2-F0DED56A84C9}"/>
              </a:ext>
            </a:extLst>
          </p:cNvPr>
          <p:cNvSpPr txBox="1"/>
          <p:nvPr/>
        </p:nvSpPr>
        <p:spPr>
          <a:xfrm>
            <a:off x="7446724" y="267934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{1}, {1,2}, …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A9EEC089-2EE2-C8E5-F21D-E628EDEE7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312885"/>
              </p:ext>
            </p:extLst>
          </p:nvPr>
        </p:nvGraphicFramePr>
        <p:xfrm>
          <a:off x="7189940" y="3781534"/>
          <a:ext cx="4684733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280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371536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  <a:gridCol w="1283917">
                  <a:extLst>
                    <a:ext uri="{9D8B030D-6E8A-4147-A177-3AD203B41FA5}">
                      <a16:colId xmlns:a16="http://schemas.microsoft.com/office/drawing/2014/main" val="3515134899"/>
                    </a:ext>
                  </a:extLst>
                </a:gridCol>
              </a:tblGrid>
              <a:tr h="4230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 Constant Value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 Don’t Know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Could be Anything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7FEA167-96F5-58F6-D59B-AF0A534F4178}"/>
              </a:ext>
            </a:extLst>
          </p:cNvPr>
          <p:cNvSpPr txBox="1"/>
          <p:nvPr/>
        </p:nvSpPr>
        <p:spPr>
          <a:xfrm>
            <a:off x="9756843" y="4393555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9B080-ABB3-A0F9-5905-DC37ACB56D26}"/>
              </a:ext>
            </a:extLst>
          </p:cNvPr>
          <p:cNvSpPr txBox="1"/>
          <p:nvPr/>
        </p:nvSpPr>
        <p:spPr>
          <a:xfrm>
            <a:off x="7495784" y="4347388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1, 2, 3,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18880C-3CE8-532E-02EB-7487EB4C38D1}"/>
              </a:ext>
            </a:extLst>
          </p:cNvPr>
          <p:cNvSpPr txBox="1"/>
          <p:nvPr/>
        </p:nvSpPr>
        <p:spPr>
          <a:xfrm>
            <a:off x="11143054" y="4389380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CC9E68-5D69-5B32-8239-FFE8578E38BB}"/>
              </a:ext>
            </a:extLst>
          </p:cNvPr>
          <p:cNvSpPr txBox="1"/>
          <p:nvPr/>
        </p:nvSpPr>
        <p:spPr>
          <a:xfrm>
            <a:off x="7176225" y="1744154"/>
            <a:ext cx="81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Before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18BE01-F1D5-8195-974F-F79A9D89A72D}"/>
              </a:ext>
            </a:extLst>
          </p:cNvPr>
          <p:cNvSpPr txBox="1"/>
          <p:nvPr/>
        </p:nvSpPr>
        <p:spPr>
          <a:xfrm>
            <a:off x="7181444" y="3412202"/>
            <a:ext cx="67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After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9AA073-5235-7C98-ACDB-9608B253B152}"/>
                  </a:ext>
                </a:extLst>
              </p:cNvPr>
              <p:cNvSpPr txBox="1"/>
              <p:nvPr/>
            </p:nvSpPr>
            <p:spPr>
              <a:xfrm rot="10800000">
                <a:off x="10748956" y="4389380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9AA073-5235-7C98-ACDB-9608B253B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0748956" y="4389380"/>
                <a:ext cx="3898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A24F9E-B6A6-487B-1EDF-D0457EC79AB0}"/>
                  </a:ext>
                </a:extLst>
              </p:cNvPr>
              <p:cNvSpPr txBox="1"/>
              <p:nvPr/>
            </p:nvSpPr>
            <p:spPr>
              <a:xfrm>
                <a:off x="9422726" y="434738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A24F9E-B6A6-487B-1EDF-D0457EC7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726" y="4347388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7AF20D-D87D-980F-FDCB-BA52DF31DE4A}"/>
              </a:ext>
            </a:extLst>
          </p:cNvPr>
          <p:cNvCxnSpPr/>
          <p:nvPr/>
        </p:nvCxnSpPr>
        <p:spPr>
          <a:xfrm>
            <a:off x="9750580" y="4401906"/>
            <a:ext cx="314083" cy="27699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C9B442-BA60-7831-7965-19E328874D16}"/>
              </a:ext>
            </a:extLst>
          </p:cNvPr>
          <p:cNvCxnSpPr/>
          <p:nvPr/>
        </p:nvCxnSpPr>
        <p:spPr>
          <a:xfrm>
            <a:off x="11129723" y="4390046"/>
            <a:ext cx="314083" cy="27699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F31C2C-9537-BD20-279A-B98305624731}"/>
                  </a:ext>
                </a:extLst>
              </p:cNvPr>
              <p:cNvSpPr txBox="1"/>
              <p:nvPr/>
            </p:nvSpPr>
            <p:spPr>
              <a:xfrm rot="10800000">
                <a:off x="2617716" y="2912775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F31C2C-9537-BD20-279A-B9830562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2617716" y="2912775"/>
                <a:ext cx="389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E6C2D69-B5DE-4CF9-57AC-96C9A231812F}"/>
              </a:ext>
            </a:extLst>
          </p:cNvPr>
          <p:cNvSpPr txBox="1"/>
          <p:nvPr/>
        </p:nvSpPr>
        <p:spPr>
          <a:xfrm>
            <a:off x="1951517" y="38961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-1 }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3D6F82-04BB-475C-142A-7709DC96B7EF}"/>
              </a:ext>
            </a:extLst>
          </p:cNvPr>
          <p:cNvSpPr txBox="1"/>
          <p:nvPr/>
        </p:nvSpPr>
        <p:spPr>
          <a:xfrm>
            <a:off x="2531449" y="389618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0 }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DB7B2E-30AB-D3CD-A6A0-8FBCDDE42DEF}"/>
              </a:ext>
            </a:extLst>
          </p:cNvPr>
          <p:cNvSpPr txBox="1"/>
          <p:nvPr/>
        </p:nvSpPr>
        <p:spPr>
          <a:xfrm>
            <a:off x="3040849" y="389618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1 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311C55-B31C-6942-E87B-9B815EC3869E}"/>
              </a:ext>
            </a:extLst>
          </p:cNvPr>
          <p:cNvSpPr txBox="1"/>
          <p:nvPr/>
        </p:nvSpPr>
        <p:spPr>
          <a:xfrm>
            <a:off x="3550249" y="389618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2 }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A7FD11-7E92-35B5-7060-C76267FE7DAF}"/>
              </a:ext>
            </a:extLst>
          </p:cNvPr>
          <p:cNvSpPr txBox="1"/>
          <p:nvPr/>
        </p:nvSpPr>
        <p:spPr>
          <a:xfrm>
            <a:off x="1371585" y="38961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-2 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67D68B-A871-24C4-B1A6-EC36D198EB2E}"/>
              </a:ext>
            </a:extLst>
          </p:cNvPr>
          <p:cNvSpPr txBox="1"/>
          <p:nvPr/>
        </p:nvSpPr>
        <p:spPr>
          <a:xfrm>
            <a:off x="4059650" y="385928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3C4E09-AEA9-E92C-BA98-8CC347C688E2}"/>
              </a:ext>
            </a:extLst>
          </p:cNvPr>
          <p:cNvSpPr txBox="1"/>
          <p:nvPr/>
        </p:nvSpPr>
        <p:spPr>
          <a:xfrm>
            <a:off x="1070575" y="38961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3D3568-817B-05FB-67EE-FAFD2D6DCADD}"/>
              </a:ext>
            </a:extLst>
          </p:cNvPr>
          <p:cNvCxnSpPr>
            <a:stCxn id="26" idx="0"/>
            <a:endCxn id="21" idx="0"/>
          </p:cNvCxnSpPr>
          <p:nvPr/>
        </p:nvCxnSpPr>
        <p:spPr>
          <a:xfrm flipV="1">
            <a:off x="1682728" y="3282107"/>
            <a:ext cx="1129913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17C46D2-C704-780E-6B95-C4C4D323196E}"/>
              </a:ext>
            </a:extLst>
          </p:cNvPr>
          <p:cNvCxnSpPr>
            <a:cxnSpLocks/>
            <a:stCxn id="22" idx="0"/>
            <a:endCxn id="21" idx="0"/>
          </p:cNvCxnSpPr>
          <p:nvPr/>
        </p:nvCxnSpPr>
        <p:spPr>
          <a:xfrm flipV="1">
            <a:off x="2262660" y="3282107"/>
            <a:ext cx="549981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18F2FC-C2FE-0128-73FC-ABE6EC7BEE42}"/>
              </a:ext>
            </a:extLst>
          </p:cNvPr>
          <p:cNvCxnSpPr>
            <a:cxnSpLocks/>
            <a:stCxn id="23" idx="0"/>
            <a:endCxn id="21" idx="0"/>
          </p:cNvCxnSpPr>
          <p:nvPr/>
        </p:nvCxnSpPr>
        <p:spPr>
          <a:xfrm flipV="1">
            <a:off x="2807326" y="3282107"/>
            <a:ext cx="5315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A781C35-7C5B-D108-DF15-3198B834EAD2}"/>
              </a:ext>
            </a:extLst>
          </p:cNvPr>
          <p:cNvCxnSpPr>
            <a:cxnSpLocks/>
            <a:stCxn id="24" idx="0"/>
            <a:endCxn id="21" idx="0"/>
          </p:cNvCxnSpPr>
          <p:nvPr/>
        </p:nvCxnSpPr>
        <p:spPr>
          <a:xfrm flipH="1" flipV="1">
            <a:off x="2812641" y="3282107"/>
            <a:ext cx="504085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FD83FCA-A905-4E45-5EAD-63A4207E811B}"/>
              </a:ext>
            </a:extLst>
          </p:cNvPr>
          <p:cNvCxnSpPr>
            <a:cxnSpLocks/>
            <a:stCxn id="25" idx="0"/>
            <a:endCxn id="21" idx="0"/>
          </p:cNvCxnSpPr>
          <p:nvPr/>
        </p:nvCxnSpPr>
        <p:spPr>
          <a:xfrm flipH="1" flipV="1">
            <a:off x="2812641" y="3282107"/>
            <a:ext cx="1013485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32D9E5-39A6-3618-5510-B1103BB79D20}"/>
              </a:ext>
            </a:extLst>
          </p:cNvPr>
          <p:cNvCxnSpPr>
            <a:cxnSpLocks/>
            <a:stCxn id="29" idx="0"/>
            <a:endCxn id="21" idx="0"/>
          </p:cNvCxnSpPr>
          <p:nvPr/>
        </p:nvCxnSpPr>
        <p:spPr>
          <a:xfrm flipV="1">
            <a:off x="1242257" y="3282107"/>
            <a:ext cx="1570384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7FC4222-D6D8-70D0-F8DA-1E422C6BD43B}"/>
              </a:ext>
            </a:extLst>
          </p:cNvPr>
          <p:cNvCxnSpPr>
            <a:cxnSpLocks/>
            <a:stCxn id="27" idx="0"/>
            <a:endCxn id="21" idx="0"/>
          </p:cNvCxnSpPr>
          <p:nvPr/>
        </p:nvCxnSpPr>
        <p:spPr>
          <a:xfrm flipH="1" flipV="1">
            <a:off x="2812641" y="3282107"/>
            <a:ext cx="1418691" cy="577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DCA6F2D-6A07-BAA5-5BD1-BE586F982F2E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2798486" y="4228619"/>
            <a:ext cx="1432846" cy="684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1736739-C6BD-9A1E-7D90-6636E9389824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2798486" y="4265521"/>
            <a:ext cx="10276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8B3995-1F13-7D5B-711E-33CB7AE62A75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2798486" y="4265521"/>
            <a:ext cx="5182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0309C9F-6F61-D69C-DC00-D737326D8031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2798486" y="4265521"/>
            <a:ext cx="88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645FFA4-C65A-9624-8D9D-1BF4840588B7}"/>
              </a:ext>
            </a:extLst>
          </p:cNvPr>
          <p:cNvCxnSpPr>
            <a:cxnSpLocks/>
            <a:endCxn id="22" idx="2"/>
          </p:cNvCxnSpPr>
          <p:nvPr/>
        </p:nvCxnSpPr>
        <p:spPr>
          <a:xfrm flipH="1" flipV="1">
            <a:off x="2262660" y="4265521"/>
            <a:ext cx="535826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22566F-81C3-C9B0-7B1C-855501016DFD}"/>
              </a:ext>
            </a:extLst>
          </p:cNvPr>
          <p:cNvCxnSpPr>
            <a:cxnSpLocks/>
            <a:endCxn id="26" idx="2"/>
          </p:cNvCxnSpPr>
          <p:nvPr/>
        </p:nvCxnSpPr>
        <p:spPr>
          <a:xfrm flipH="1" flipV="1">
            <a:off x="1682728" y="4265521"/>
            <a:ext cx="1115758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FEB1C1-956B-82A4-37B8-3C2A5F5DB274}"/>
              </a:ext>
            </a:extLst>
          </p:cNvPr>
          <p:cNvCxnSpPr>
            <a:cxnSpLocks/>
            <a:endCxn id="29" idx="2"/>
          </p:cNvCxnSpPr>
          <p:nvPr/>
        </p:nvCxnSpPr>
        <p:spPr>
          <a:xfrm flipH="1" flipV="1">
            <a:off x="1242258" y="4265521"/>
            <a:ext cx="1556229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C31BC5B-9842-A54C-0363-75838E395436}"/>
                  </a:ext>
                </a:extLst>
              </p:cNvPr>
              <p:cNvSpPr txBox="1"/>
              <p:nvPr/>
            </p:nvSpPr>
            <p:spPr>
              <a:xfrm>
                <a:off x="2612401" y="4952549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C31BC5B-9842-A54C-0363-75838E395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401" y="4952549"/>
                <a:ext cx="3898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3E3BB5E1-C8A2-E649-E798-0C341C1374F9}"/>
              </a:ext>
            </a:extLst>
          </p:cNvPr>
          <p:cNvSpPr txBox="1"/>
          <p:nvPr/>
        </p:nvSpPr>
        <p:spPr>
          <a:xfrm>
            <a:off x="539707" y="2032916"/>
            <a:ext cx="211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Values form a </a:t>
            </a:r>
            <a:r>
              <a:rPr lang="en-US" i="1" dirty="0"/>
              <a:t>lattice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EBCE34-6339-D41F-D85A-DFF79287E9C4}"/>
              </a:ext>
            </a:extLst>
          </p:cNvPr>
          <p:cNvSpPr txBox="1"/>
          <p:nvPr/>
        </p:nvSpPr>
        <p:spPr>
          <a:xfrm>
            <a:off x="534393" y="2352643"/>
            <a:ext cx="392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Values merge</a:t>
            </a:r>
            <a:r>
              <a:rPr lang="en-US" i="1" dirty="0"/>
              <a:t> to their least upper bound</a:t>
            </a:r>
          </a:p>
        </p:txBody>
      </p:sp>
    </p:spTree>
    <p:extLst>
      <p:ext uri="{BB962C8B-B14F-4D97-AF65-F5344CB8AC3E}">
        <p14:creationId xmlns:p14="http://schemas.microsoft.com/office/powerpoint/2010/main" val="1117136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Reaching a Fixpoint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F31C2C-9537-BD20-279A-B98305624731}"/>
                  </a:ext>
                </a:extLst>
              </p:cNvPr>
              <p:cNvSpPr txBox="1"/>
              <p:nvPr/>
            </p:nvSpPr>
            <p:spPr>
              <a:xfrm rot="10800000">
                <a:off x="2617716" y="2912775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F31C2C-9537-BD20-279A-B9830562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2617716" y="2912775"/>
                <a:ext cx="3898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E6C2D69-B5DE-4CF9-57AC-96C9A231812F}"/>
              </a:ext>
            </a:extLst>
          </p:cNvPr>
          <p:cNvSpPr txBox="1"/>
          <p:nvPr/>
        </p:nvSpPr>
        <p:spPr>
          <a:xfrm>
            <a:off x="1951517" y="38961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-1 }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3D6F82-04BB-475C-142A-7709DC96B7EF}"/>
              </a:ext>
            </a:extLst>
          </p:cNvPr>
          <p:cNvSpPr txBox="1"/>
          <p:nvPr/>
        </p:nvSpPr>
        <p:spPr>
          <a:xfrm>
            <a:off x="2531449" y="389618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0 }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DB7B2E-30AB-D3CD-A6A0-8FBCDDE42DEF}"/>
              </a:ext>
            </a:extLst>
          </p:cNvPr>
          <p:cNvSpPr txBox="1"/>
          <p:nvPr/>
        </p:nvSpPr>
        <p:spPr>
          <a:xfrm>
            <a:off x="3040849" y="389618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1 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311C55-B31C-6942-E87B-9B815EC3869E}"/>
              </a:ext>
            </a:extLst>
          </p:cNvPr>
          <p:cNvSpPr txBox="1"/>
          <p:nvPr/>
        </p:nvSpPr>
        <p:spPr>
          <a:xfrm>
            <a:off x="3550249" y="389618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2 }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A7FD11-7E92-35B5-7060-C76267FE7DAF}"/>
              </a:ext>
            </a:extLst>
          </p:cNvPr>
          <p:cNvSpPr txBox="1"/>
          <p:nvPr/>
        </p:nvSpPr>
        <p:spPr>
          <a:xfrm>
            <a:off x="1371585" y="38961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-2 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67D68B-A871-24C4-B1A6-EC36D198EB2E}"/>
              </a:ext>
            </a:extLst>
          </p:cNvPr>
          <p:cNvSpPr txBox="1"/>
          <p:nvPr/>
        </p:nvSpPr>
        <p:spPr>
          <a:xfrm>
            <a:off x="4059650" y="385928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3C4E09-AEA9-E92C-BA98-8CC347C688E2}"/>
              </a:ext>
            </a:extLst>
          </p:cNvPr>
          <p:cNvSpPr txBox="1"/>
          <p:nvPr/>
        </p:nvSpPr>
        <p:spPr>
          <a:xfrm>
            <a:off x="1070575" y="38961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3D3568-817B-05FB-67EE-FAFD2D6DCADD}"/>
              </a:ext>
            </a:extLst>
          </p:cNvPr>
          <p:cNvCxnSpPr>
            <a:stCxn id="26" idx="0"/>
            <a:endCxn id="21" idx="0"/>
          </p:cNvCxnSpPr>
          <p:nvPr/>
        </p:nvCxnSpPr>
        <p:spPr>
          <a:xfrm flipV="1">
            <a:off x="1682728" y="3282107"/>
            <a:ext cx="1129913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17C46D2-C704-780E-6B95-C4C4D323196E}"/>
              </a:ext>
            </a:extLst>
          </p:cNvPr>
          <p:cNvCxnSpPr>
            <a:cxnSpLocks/>
            <a:stCxn id="22" idx="0"/>
            <a:endCxn id="21" idx="0"/>
          </p:cNvCxnSpPr>
          <p:nvPr/>
        </p:nvCxnSpPr>
        <p:spPr>
          <a:xfrm flipV="1">
            <a:off x="2262660" y="3282107"/>
            <a:ext cx="549981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18F2FC-C2FE-0128-73FC-ABE6EC7BEE42}"/>
              </a:ext>
            </a:extLst>
          </p:cNvPr>
          <p:cNvCxnSpPr>
            <a:cxnSpLocks/>
            <a:stCxn id="23" idx="0"/>
            <a:endCxn id="21" idx="0"/>
          </p:cNvCxnSpPr>
          <p:nvPr/>
        </p:nvCxnSpPr>
        <p:spPr>
          <a:xfrm flipV="1">
            <a:off x="2807326" y="3282107"/>
            <a:ext cx="5315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A781C35-7C5B-D108-DF15-3198B834EAD2}"/>
              </a:ext>
            </a:extLst>
          </p:cNvPr>
          <p:cNvCxnSpPr>
            <a:cxnSpLocks/>
            <a:stCxn id="24" idx="0"/>
            <a:endCxn id="21" idx="0"/>
          </p:cNvCxnSpPr>
          <p:nvPr/>
        </p:nvCxnSpPr>
        <p:spPr>
          <a:xfrm flipH="1" flipV="1">
            <a:off x="2812641" y="3282107"/>
            <a:ext cx="504085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FD83FCA-A905-4E45-5EAD-63A4207E811B}"/>
              </a:ext>
            </a:extLst>
          </p:cNvPr>
          <p:cNvCxnSpPr>
            <a:cxnSpLocks/>
            <a:stCxn id="25" idx="0"/>
            <a:endCxn id="21" idx="0"/>
          </p:cNvCxnSpPr>
          <p:nvPr/>
        </p:nvCxnSpPr>
        <p:spPr>
          <a:xfrm flipH="1" flipV="1">
            <a:off x="2812641" y="3282107"/>
            <a:ext cx="1013485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32D9E5-39A6-3618-5510-B1103BB79D20}"/>
              </a:ext>
            </a:extLst>
          </p:cNvPr>
          <p:cNvCxnSpPr>
            <a:cxnSpLocks/>
            <a:stCxn id="29" idx="0"/>
            <a:endCxn id="21" idx="0"/>
          </p:cNvCxnSpPr>
          <p:nvPr/>
        </p:nvCxnSpPr>
        <p:spPr>
          <a:xfrm flipV="1">
            <a:off x="1242257" y="3282107"/>
            <a:ext cx="1570384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7FC4222-D6D8-70D0-F8DA-1E422C6BD43B}"/>
              </a:ext>
            </a:extLst>
          </p:cNvPr>
          <p:cNvCxnSpPr>
            <a:cxnSpLocks/>
            <a:stCxn id="27" idx="0"/>
            <a:endCxn id="21" idx="0"/>
          </p:cNvCxnSpPr>
          <p:nvPr/>
        </p:nvCxnSpPr>
        <p:spPr>
          <a:xfrm flipH="1" flipV="1">
            <a:off x="2812641" y="3282107"/>
            <a:ext cx="1418691" cy="577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DCA6F2D-6A07-BAA5-5BD1-BE586F982F2E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2798486" y="4228619"/>
            <a:ext cx="1432846" cy="684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1736739-C6BD-9A1E-7D90-6636E9389824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2798486" y="4265521"/>
            <a:ext cx="10276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8B3995-1F13-7D5B-711E-33CB7AE62A75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2798486" y="4265521"/>
            <a:ext cx="5182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0309C9F-6F61-D69C-DC00-D737326D8031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2798486" y="4265521"/>
            <a:ext cx="88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645FFA4-C65A-9624-8D9D-1BF4840588B7}"/>
              </a:ext>
            </a:extLst>
          </p:cNvPr>
          <p:cNvCxnSpPr>
            <a:cxnSpLocks/>
            <a:endCxn id="22" idx="2"/>
          </p:cNvCxnSpPr>
          <p:nvPr/>
        </p:nvCxnSpPr>
        <p:spPr>
          <a:xfrm flipH="1" flipV="1">
            <a:off x="2262660" y="4265521"/>
            <a:ext cx="535826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22566F-81C3-C9B0-7B1C-855501016DFD}"/>
              </a:ext>
            </a:extLst>
          </p:cNvPr>
          <p:cNvCxnSpPr>
            <a:cxnSpLocks/>
            <a:endCxn id="26" idx="2"/>
          </p:cNvCxnSpPr>
          <p:nvPr/>
        </p:nvCxnSpPr>
        <p:spPr>
          <a:xfrm flipH="1" flipV="1">
            <a:off x="1682728" y="4265521"/>
            <a:ext cx="1115758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FEB1C1-956B-82A4-37B8-3C2A5F5DB274}"/>
              </a:ext>
            </a:extLst>
          </p:cNvPr>
          <p:cNvCxnSpPr>
            <a:cxnSpLocks/>
            <a:endCxn id="29" idx="2"/>
          </p:cNvCxnSpPr>
          <p:nvPr/>
        </p:nvCxnSpPr>
        <p:spPr>
          <a:xfrm flipH="1" flipV="1">
            <a:off x="1242258" y="4265521"/>
            <a:ext cx="1556229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C31BC5B-9842-A54C-0363-75838E395436}"/>
                  </a:ext>
                </a:extLst>
              </p:cNvPr>
              <p:cNvSpPr txBox="1"/>
              <p:nvPr/>
            </p:nvSpPr>
            <p:spPr>
              <a:xfrm>
                <a:off x="2612401" y="4952549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C31BC5B-9842-A54C-0363-75838E395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401" y="4952549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3E3BB5E1-C8A2-E649-E798-0C341C1374F9}"/>
              </a:ext>
            </a:extLst>
          </p:cNvPr>
          <p:cNvSpPr txBox="1"/>
          <p:nvPr/>
        </p:nvSpPr>
        <p:spPr>
          <a:xfrm>
            <a:off x="539707" y="2032916"/>
            <a:ext cx="211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Values form a </a:t>
            </a:r>
            <a:r>
              <a:rPr lang="en-US" i="1" dirty="0"/>
              <a:t>lattice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EBCE34-6339-D41F-D85A-DFF79287E9C4}"/>
              </a:ext>
            </a:extLst>
          </p:cNvPr>
          <p:cNvSpPr txBox="1"/>
          <p:nvPr/>
        </p:nvSpPr>
        <p:spPr>
          <a:xfrm>
            <a:off x="534393" y="2352643"/>
            <a:ext cx="392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Values merge</a:t>
            </a:r>
            <a:r>
              <a:rPr lang="en-US" i="1" dirty="0"/>
              <a:t> to their least upper bound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E563EE-E094-8B25-5EA5-5E0A3722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754" y="2025146"/>
            <a:ext cx="6042046" cy="2358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When the lattice has a finite size:</a:t>
            </a:r>
          </a:p>
          <a:p>
            <a:r>
              <a:rPr lang="en-US" dirty="0"/>
              <a:t>Guarantees termination of the analysis</a:t>
            </a:r>
          </a:p>
          <a:p>
            <a:pPr lvl="1"/>
            <a:r>
              <a:rPr lang="en-US" dirty="0"/>
              <a:t>Merges are monotonically non-decreasing</a:t>
            </a:r>
          </a:p>
          <a:p>
            <a:pPr lvl="1"/>
            <a:r>
              <a:rPr lang="en-US" dirty="0"/>
              <a:t>Local steps add finite element from the lattice</a:t>
            </a:r>
          </a:p>
          <a:p>
            <a:pPr lvl="1"/>
            <a:r>
              <a:rPr lang="en-US" dirty="0"/>
              <a:t>Stop when no set grows</a:t>
            </a:r>
          </a:p>
        </p:txBody>
      </p:sp>
    </p:spTree>
    <p:extLst>
      <p:ext uri="{BB962C8B-B14F-4D97-AF65-F5344CB8AC3E}">
        <p14:creationId xmlns:p14="http://schemas.microsoft.com/office/powerpoint/2010/main" val="2869440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Incorporating Predicates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EF72C8-6017-06FB-FC66-0FC01C723807}"/>
              </a:ext>
            </a:extLst>
          </p:cNvPr>
          <p:cNvSpPr/>
          <p:nvPr/>
        </p:nvSpPr>
        <p:spPr>
          <a:xfrm>
            <a:off x="4428388" y="2505178"/>
            <a:ext cx="3161935" cy="75153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599F5-9D67-E22F-961F-E09450485F1E}"/>
              </a:ext>
            </a:extLst>
          </p:cNvPr>
          <p:cNvSpPr/>
          <p:nvPr/>
        </p:nvSpPr>
        <p:spPr>
          <a:xfrm>
            <a:off x="4466644" y="2559369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C15942-5BAC-B81C-49B5-BDFFE947BFA9}"/>
              </a:ext>
            </a:extLst>
          </p:cNvPr>
          <p:cNvCxnSpPr>
            <a:cxnSpLocks/>
          </p:cNvCxnSpPr>
          <p:nvPr/>
        </p:nvCxnSpPr>
        <p:spPr>
          <a:xfrm>
            <a:off x="5999138" y="3277185"/>
            <a:ext cx="0" cy="6743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B646288-31FB-4AC8-338A-AAE132902AE4}"/>
              </a:ext>
            </a:extLst>
          </p:cNvPr>
          <p:cNvSpPr/>
          <p:nvPr/>
        </p:nvSpPr>
        <p:spPr>
          <a:xfrm>
            <a:off x="4862891" y="255908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[x] := INPUT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5F5207-D1B4-48E8-BD46-3F0C807F2768}"/>
              </a:ext>
            </a:extLst>
          </p:cNvPr>
          <p:cNvSpPr/>
          <p:nvPr/>
        </p:nvSpPr>
        <p:spPr>
          <a:xfrm>
            <a:off x="4495203" y="3991234"/>
            <a:ext cx="3078294" cy="76003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B2: [y] := [x]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OUTPUT [y]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F89D76-CFE9-F8E9-F322-B0A3258D532C}"/>
              </a:ext>
            </a:extLst>
          </p:cNvPr>
          <p:cNvSpPr/>
          <p:nvPr/>
        </p:nvSpPr>
        <p:spPr>
          <a:xfrm>
            <a:off x="4435329" y="5278912"/>
            <a:ext cx="3161935" cy="7226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B3: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[y]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leave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E07AD8-2D1B-AE1A-ECAD-645359575106}"/>
              </a:ext>
            </a:extLst>
          </p:cNvPr>
          <p:cNvCxnSpPr>
            <a:cxnSpLocks/>
            <a:stCxn id="15" idx="2"/>
            <a:endCxn id="6" idx="0"/>
          </p:cNvCxnSpPr>
          <p:nvPr/>
        </p:nvCxnSpPr>
        <p:spPr>
          <a:xfrm>
            <a:off x="6003620" y="2264877"/>
            <a:ext cx="5736" cy="2403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A2CA69-1BAC-9B08-7C94-27A3283F156B}"/>
              </a:ext>
            </a:extLst>
          </p:cNvPr>
          <p:cNvSpPr/>
          <p:nvPr/>
        </p:nvSpPr>
        <p:spPr>
          <a:xfrm>
            <a:off x="4422652" y="1513340"/>
            <a:ext cx="3161935" cy="75153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596CA3-BCD5-1EED-90A1-2A88A5CF1255}"/>
              </a:ext>
            </a:extLst>
          </p:cNvPr>
          <p:cNvSpPr/>
          <p:nvPr/>
        </p:nvSpPr>
        <p:spPr>
          <a:xfrm>
            <a:off x="4421821" y="153291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B0: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5111E4-9FB4-939A-9203-05AF90B3451F}"/>
              </a:ext>
            </a:extLst>
          </p:cNvPr>
          <p:cNvSpPr/>
          <p:nvPr/>
        </p:nvSpPr>
        <p:spPr>
          <a:xfrm>
            <a:off x="4862890" y="1537902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DA0D0F-21BB-32AE-578F-BB5C5212EF63}"/>
              </a:ext>
            </a:extLst>
          </p:cNvPr>
          <p:cNvSpPr/>
          <p:nvPr/>
        </p:nvSpPr>
        <p:spPr>
          <a:xfrm>
            <a:off x="4791177" y="1888326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[y] = 0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3A549B4-5168-C323-B763-623E4F29B574}"/>
              </a:ext>
            </a:extLst>
          </p:cNvPr>
          <p:cNvSpPr/>
          <p:nvPr/>
        </p:nvSpPr>
        <p:spPr>
          <a:xfrm>
            <a:off x="6442992" y="3262696"/>
            <a:ext cx="1342801" cy="2010278"/>
          </a:xfrm>
          <a:custGeom>
            <a:avLst/>
            <a:gdLst>
              <a:gd name="connsiteX0" fmla="*/ 318247 w 1799631"/>
              <a:gd name="connsiteY0" fmla="*/ 0 h 2012576"/>
              <a:gd name="connsiteX1" fmla="*/ 327212 w 1799631"/>
              <a:gd name="connsiteY1" fmla="*/ 259976 h 2012576"/>
              <a:gd name="connsiteX2" fmla="*/ 1600200 w 1799631"/>
              <a:gd name="connsiteY2" fmla="*/ 268941 h 2012576"/>
              <a:gd name="connsiteX3" fmla="*/ 1662953 w 1799631"/>
              <a:gd name="connsiteY3" fmla="*/ 1851212 h 2012576"/>
              <a:gd name="connsiteX4" fmla="*/ 295835 w 1799631"/>
              <a:gd name="connsiteY4" fmla="*/ 1725706 h 2012576"/>
              <a:gd name="connsiteX5" fmla="*/ 0 w 1799631"/>
              <a:gd name="connsiteY5" fmla="*/ 2012576 h 2012576"/>
              <a:gd name="connsiteX0" fmla="*/ 318247 w 1799631"/>
              <a:gd name="connsiteY0" fmla="*/ 0 h 2012576"/>
              <a:gd name="connsiteX1" fmla="*/ 327212 w 1799631"/>
              <a:gd name="connsiteY1" fmla="*/ 259976 h 2012576"/>
              <a:gd name="connsiteX2" fmla="*/ 1600200 w 1799631"/>
              <a:gd name="connsiteY2" fmla="*/ 268941 h 2012576"/>
              <a:gd name="connsiteX3" fmla="*/ 1662953 w 1799631"/>
              <a:gd name="connsiteY3" fmla="*/ 1851212 h 2012576"/>
              <a:gd name="connsiteX4" fmla="*/ 295835 w 1799631"/>
              <a:gd name="connsiteY4" fmla="*/ 1725706 h 2012576"/>
              <a:gd name="connsiteX5" fmla="*/ 0 w 1799631"/>
              <a:gd name="connsiteY5" fmla="*/ 2012576 h 2012576"/>
              <a:gd name="connsiteX0" fmla="*/ 318247 w 1799393"/>
              <a:gd name="connsiteY0" fmla="*/ 0 h 2012576"/>
              <a:gd name="connsiteX1" fmla="*/ 331694 w 1799393"/>
              <a:gd name="connsiteY1" fmla="*/ 430306 h 2012576"/>
              <a:gd name="connsiteX2" fmla="*/ 1600200 w 1799393"/>
              <a:gd name="connsiteY2" fmla="*/ 268941 h 2012576"/>
              <a:gd name="connsiteX3" fmla="*/ 1662953 w 1799393"/>
              <a:gd name="connsiteY3" fmla="*/ 1851212 h 2012576"/>
              <a:gd name="connsiteX4" fmla="*/ 295835 w 1799393"/>
              <a:gd name="connsiteY4" fmla="*/ 1725706 h 2012576"/>
              <a:gd name="connsiteX5" fmla="*/ 0 w 1799393"/>
              <a:gd name="connsiteY5" fmla="*/ 2012576 h 2012576"/>
              <a:gd name="connsiteX0" fmla="*/ 318247 w 1799393"/>
              <a:gd name="connsiteY0" fmla="*/ 0 h 2012576"/>
              <a:gd name="connsiteX1" fmla="*/ 331694 w 1799393"/>
              <a:gd name="connsiteY1" fmla="*/ 430306 h 2012576"/>
              <a:gd name="connsiteX2" fmla="*/ 1600200 w 1799393"/>
              <a:gd name="connsiteY2" fmla="*/ 268941 h 2012576"/>
              <a:gd name="connsiteX3" fmla="*/ 1662953 w 1799393"/>
              <a:gd name="connsiteY3" fmla="*/ 1851212 h 2012576"/>
              <a:gd name="connsiteX4" fmla="*/ 295835 w 1799393"/>
              <a:gd name="connsiteY4" fmla="*/ 1725706 h 2012576"/>
              <a:gd name="connsiteX5" fmla="*/ 0 w 1799393"/>
              <a:gd name="connsiteY5" fmla="*/ 2012576 h 2012576"/>
              <a:gd name="connsiteX0" fmla="*/ 318247 w 1799393"/>
              <a:gd name="connsiteY0" fmla="*/ 0 h 2012576"/>
              <a:gd name="connsiteX1" fmla="*/ 331694 w 1799393"/>
              <a:gd name="connsiteY1" fmla="*/ 430306 h 2012576"/>
              <a:gd name="connsiteX2" fmla="*/ 1600200 w 1799393"/>
              <a:gd name="connsiteY2" fmla="*/ 268941 h 2012576"/>
              <a:gd name="connsiteX3" fmla="*/ 1662953 w 1799393"/>
              <a:gd name="connsiteY3" fmla="*/ 1851212 h 2012576"/>
              <a:gd name="connsiteX4" fmla="*/ 295835 w 1799393"/>
              <a:gd name="connsiteY4" fmla="*/ 1725706 h 2012576"/>
              <a:gd name="connsiteX5" fmla="*/ 0 w 1799393"/>
              <a:gd name="connsiteY5" fmla="*/ 2012576 h 2012576"/>
              <a:gd name="connsiteX0" fmla="*/ 318247 w 1799393"/>
              <a:gd name="connsiteY0" fmla="*/ 0 h 2012576"/>
              <a:gd name="connsiteX1" fmla="*/ 331694 w 1799393"/>
              <a:gd name="connsiteY1" fmla="*/ 430306 h 2012576"/>
              <a:gd name="connsiteX2" fmla="*/ 1600200 w 1799393"/>
              <a:gd name="connsiteY2" fmla="*/ 268941 h 2012576"/>
              <a:gd name="connsiteX3" fmla="*/ 1662953 w 1799393"/>
              <a:gd name="connsiteY3" fmla="*/ 1851212 h 2012576"/>
              <a:gd name="connsiteX4" fmla="*/ 295835 w 1799393"/>
              <a:gd name="connsiteY4" fmla="*/ 1725706 h 2012576"/>
              <a:gd name="connsiteX5" fmla="*/ 0 w 1799393"/>
              <a:gd name="connsiteY5" fmla="*/ 2012576 h 2012576"/>
              <a:gd name="connsiteX0" fmla="*/ 318247 w 1814799"/>
              <a:gd name="connsiteY0" fmla="*/ 0 h 2012576"/>
              <a:gd name="connsiteX1" fmla="*/ 331694 w 1814799"/>
              <a:gd name="connsiteY1" fmla="*/ 430306 h 2012576"/>
              <a:gd name="connsiteX2" fmla="*/ 1631576 w 1814799"/>
              <a:gd name="connsiteY2" fmla="*/ 421341 h 2012576"/>
              <a:gd name="connsiteX3" fmla="*/ 1662953 w 1814799"/>
              <a:gd name="connsiteY3" fmla="*/ 1851212 h 2012576"/>
              <a:gd name="connsiteX4" fmla="*/ 295835 w 1814799"/>
              <a:gd name="connsiteY4" fmla="*/ 1725706 h 2012576"/>
              <a:gd name="connsiteX5" fmla="*/ 0 w 1814799"/>
              <a:gd name="connsiteY5" fmla="*/ 2012576 h 2012576"/>
              <a:gd name="connsiteX0" fmla="*/ 318247 w 1814799"/>
              <a:gd name="connsiteY0" fmla="*/ 0 h 2012576"/>
              <a:gd name="connsiteX1" fmla="*/ 331694 w 1814799"/>
              <a:gd name="connsiteY1" fmla="*/ 430306 h 2012576"/>
              <a:gd name="connsiteX2" fmla="*/ 1631576 w 1814799"/>
              <a:gd name="connsiteY2" fmla="*/ 421341 h 2012576"/>
              <a:gd name="connsiteX3" fmla="*/ 1662953 w 1814799"/>
              <a:gd name="connsiteY3" fmla="*/ 1851212 h 2012576"/>
              <a:gd name="connsiteX4" fmla="*/ 295835 w 1814799"/>
              <a:gd name="connsiteY4" fmla="*/ 1725706 h 2012576"/>
              <a:gd name="connsiteX5" fmla="*/ 0 w 1814799"/>
              <a:gd name="connsiteY5" fmla="*/ 2012576 h 2012576"/>
              <a:gd name="connsiteX0" fmla="*/ 318247 w 1814799"/>
              <a:gd name="connsiteY0" fmla="*/ 0 h 2012576"/>
              <a:gd name="connsiteX1" fmla="*/ 331694 w 1814799"/>
              <a:gd name="connsiteY1" fmla="*/ 430306 h 2012576"/>
              <a:gd name="connsiteX2" fmla="*/ 1631576 w 1814799"/>
              <a:gd name="connsiteY2" fmla="*/ 421341 h 2012576"/>
              <a:gd name="connsiteX3" fmla="*/ 1662953 w 1814799"/>
              <a:gd name="connsiteY3" fmla="*/ 1851212 h 2012576"/>
              <a:gd name="connsiteX4" fmla="*/ 295835 w 1814799"/>
              <a:gd name="connsiteY4" fmla="*/ 1725706 h 2012576"/>
              <a:gd name="connsiteX5" fmla="*/ 0 w 1814799"/>
              <a:gd name="connsiteY5" fmla="*/ 2012576 h 2012576"/>
              <a:gd name="connsiteX0" fmla="*/ 318247 w 1755685"/>
              <a:gd name="connsiteY0" fmla="*/ 0 h 2012576"/>
              <a:gd name="connsiteX1" fmla="*/ 331694 w 1755685"/>
              <a:gd name="connsiteY1" fmla="*/ 430306 h 2012576"/>
              <a:gd name="connsiteX2" fmla="*/ 1631576 w 1755685"/>
              <a:gd name="connsiteY2" fmla="*/ 421341 h 2012576"/>
              <a:gd name="connsiteX3" fmla="*/ 1662953 w 1755685"/>
              <a:gd name="connsiteY3" fmla="*/ 1851212 h 2012576"/>
              <a:gd name="connsiteX4" fmla="*/ 295835 w 1755685"/>
              <a:gd name="connsiteY4" fmla="*/ 1725706 h 2012576"/>
              <a:gd name="connsiteX5" fmla="*/ 0 w 1755685"/>
              <a:gd name="connsiteY5" fmla="*/ 2012576 h 2012576"/>
              <a:gd name="connsiteX0" fmla="*/ 318247 w 1662953"/>
              <a:gd name="connsiteY0" fmla="*/ 0 h 2012576"/>
              <a:gd name="connsiteX1" fmla="*/ 331694 w 1662953"/>
              <a:gd name="connsiteY1" fmla="*/ 430306 h 2012576"/>
              <a:gd name="connsiteX2" fmla="*/ 1631576 w 1662953"/>
              <a:gd name="connsiteY2" fmla="*/ 421341 h 2012576"/>
              <a:gd name="connsiteX3" fmla="*/ 1662953 w 1662953"/>
              <a:gd name="connsiteY3" fmla="*/ 1851212 h 2012576"/>
              <a:gd name="connsiteX4" fmla="*/ 295835 w 1662953"/>
              <a:gd name="connsiteY4" fmla="*/ 1725706 h 2012576"/>
              <a:gd name="connsiteX5" fmla="*/ 0 w 1662953"/>
              <a:gd name="connsiteY5" fmla="*/ 2012576 h 2012576"/>
              <a:gd name="connsiteX0" fmla="*/ 318247 w 1662953"/>
              <a:gd name="connsiteY0" fmla="*/ 0 h 2012576"/>
              <a:gd name="connsiteX1" fmla="*/ 331694 w 1662953"/>
              <a:gd name="connsiteY1" fmla="*/ 430306 h 2012576"/>
              <a:gd name="connsiteX2" fmla="*/ 1631576 w 1662953"/>
              <a:gd name="connsiteY2" fmla="*/ 421341 h 2012576"/>
              <a:gd name="connsiteX3" fmla="*/ 1662953 w 1662953"/>
              <a:gd name="connsiteY3" fmla="*/ 1851212 h 2012576"/>
              <a:gd name="connsiteX4" fmla="*/ 295835 w 1662953"/>
              <a:gd name="connsiteY4" fmla="*/ 1725706 h 2012576"/>
              <a:gd name="connsiteX5" fmla="*/ 0 w 1662953"/>
              <a:gd name="connsiteY5" fmla="*/ 2012576 h 2012576"/>
              <a:gd name="connsiteX0" fmla="*/ 498986 w 1843692"/>
              <a:gd name="connsiteY0" fmla="*/ 0 h 2012576"/>
              <a:gd name="connsiteX1" fmla="*/ 512433 w 1843692"/>
              <a:gd name="connsiteY1" fmla="*/ 430306 h 2012576"/>
              <a:gd name="connsiteX2" fmla="*/ 1812315 w 1843692"/>
              <a:gd name="connsiteY2" fmla="*/ 421341 h 2012576"/>
              <a:gd name="connsiteX3" fmla="*/ 1843692 w 1843692"/>
              <a:gd name="connsiteY3" fmla="*/ 1851212 h 2012576"/>
              <a:gd name="connsiteX4" fmla="*/ 104539 w 1843692"/>
              <a:gd name="connsiteY4" fmla="*/ 1721224 h 2012576"/>
              <a:gd name="connsiteX5" fmla="*/ 180739 w 1843692"/>
              <a:gd name="connsiteY5" fmla="*/ 2012576 h 2012576"/>
              <a:gd name="connsiteX0" fmla="*/ 525327 w 1870033"/>
              <a:gd name="connsiteY0" fmla="*/ 0 h 2003611"/>
              <a:gd name="connsiteX1" fmla="*/ 538774 w 1870033"/>
              <a:gd name="connsiteY1" fmla="*/ 430306 h 2003611"/>
              <a:gd name="connsiteX2" fmla="*/ 1838656 w 1870033"/>
              <a:gd name="connsiteY2" fmla="*/ 421341 h 2003611"/>
              <a:gd name="connsiteX3" fmla="*/ 1870033 w 1870033"/>
              <a:gd name="connsiteY3" fmla="*/ 1851212 h 2003611"/>
              <a:gd name="connsiteX4" fmla="*/ 130880 w 1870033"/>
              <a:gd name="connsiteY4" fmla="*/ 1721224 h 2003611"/>
              <a:gd name="connsiteX5" fmla="*/ 95022 w 1870033"/>
              <a:gd name="connsiteY5" fmla="*/ 2003611 h 2003611"/>
              <a:gd name="connsiteX0" fmla="*/ 525327 w 1870033"/>
              <a:gd name="connsiteY0" fmla="*/ 0 h 2003611"/>
              <a:gd name="connsiteX1" fmla="*/ 538774 w 1870033"/>
              <a:gd name="connsiteY1" fmla="*/ 430306 h 2003611"/>
              <a:gd name="connsiteX2" fmla="*/ 1838656 w 1870033"/>
              <a:gd name="connsiteY2" fmla="*/ 421341 h 2003611"/>
              <a:gd name="connsiteX3" fmla="*/ 1870033 w 1870033"/>
              <a:gd name="connsiteY3" fmla="*/ 1851212 h 2003611"/>
              <a:gd name="connsiteX4" fmla="*/ 130880 w 1870033"/>
              <a:gd name="connsiteY4" fmla="*/ 1721224 h 2003611"/>
              <a:gd name="connsiteX5" fmla="*/ 95022 w 1870033"/>
              <a:gd name="connsiteY5" fmla="*/ 2003611 h 2003611"/>
              <a:gd name="connsiteX0" fmla="*/ 430305 w 1775011"/>
              <a:gd name="connsiteY0" fmla="*/ 0 h 2003611"/>
              <a:gd name="connsiteX1" fmla="*/ 443752 w 1775011"/>
              <a:gd name="connsiteY1" fmla="*/ 430306 h 2003611"/>
              <a:gd name="connsiteX2" fmla="*/ 1743634 w 1775011"/>
              <a:gd name="connsiteY2" fmla="*/ 421341 h 2003611"/>
              <a:gd name="connsiteX3" fmla="*/ 1775011 w 1775011"/>
              <a:gd name="connsiteY3" fmla="*/ 1851212 h 2003611"/>
              <a:gd name="connsiteX4" fmla="*/ 35858 w 1775011"/>
              <a:gd name="connsiteY4" fmla="*/ 1721224 h 2003611"/>
              <a:gd name="connsiteX5" fmla="*/ 0 w 1775011"/>
              <a:gd name="connsiteY5" fmla="*/ 2003611 h 2003611"/>
              <a:gd name="connsiteX0" fmla="*/ 452994 w 1797700"/>
              <a:gd name="connsiteY0" fmla="*/ 0 h 2003611"/>
              <a:gd name="connsiteX1" fmla="*/ 466441 w 1797700"/>
              <a:gd name="connsiteY1" fmla="*/ 430306 h 2003611"/>
              <a:gd name="connsiteX2" fmla="*/ 1766323 w 1797700"/>
              <a:gd name="connsiteY2" fmla="*/ 421341 h 2003611"/>
              <a:gd name="connsiteX3" fmla="*/ 1797700 w 1797700"/>
              <a:gd name="connsiteY3" fmla="*/ 1851212 h 2003611"/>
              <a:gd name="connsiteX4" fmla="*/ 276 w 1797700"/>
              <a:gd name="connsiteY4" fmla="*/ 1725706 h 2003611"/>
              <a:gd name="connsiteX5" fmla="*/ 22689 w 1797700"/>
              <a:gd name="connsiteY5" fmla="*/ 2003611 h 2003611"/>
              <a:gd name="connsiteX0" fmla="*/ 452994 w 1795795"/>
              <a:gd name="connsiteY0" fmla="*/ 0 h 2003611"/>
              <a:gd name="connsiteX1" fmla="*/ 466441 w 1795795"/>
              <a:gd name="connsiteY1" fmla="*/ 430306 h 2003611"/>
              <a:gd name="connsiteX2" fmla="*/ 1766323 w 1795795"/>
              <a:gd name="connsiteY2" fmla="*/ 421341 h 2003611"/>
              <a:gd name="connsiteX3" fmla="*/ 1795795 w 1795795"/>
              <a:gd name="connsiteY3" fmla="*/ 1710242 h 2003611"/>
              <a:gd name="connsiteX4" fmla="*/ 276 w 1795795"/>
              <a:gd name="connsiteY4" fmla="*/ 1725706 h 2003611"/>
              <a:gd name="connsiteX5" fmla="*/ 22689 w 1795795"/>
              <a:gd name="connsiteY5" fmla="*/ 2003611 h 2003611"/>
              <a:gd name="connsiteX0" fmla="*/ 453016 w 1795817"/>
              <a:gd name="connsiteY0" fmla="*/ 0 h 2003611"/>
              <a:gd name="connsiteX1" fmla="*/ 466463 w 1795817"/>
              <a:gd name="connsiteY1" fmla="*/ 430306 h 2003611"/>
              <a:gd name="connsiteX2" fmla="*/ 1766345 w 1795817"/>
              <a:gd name="connsiteY2" fmla="*/ 421341 h 2003611"/>
              <a:gd name="connsiteX3" fmla="*/ 1795817 w 1795817"/>
              <a:gd name="connsiteY3" fmla="*/ 1710242 h 2003611"/>
              <a:gd name="connsiteX4" fmla="*/ 298 w 1795817"/>
              <a:gd name="connsiteY4" fmla="*/ 1725706 h 2003611"/>
              <a:gd name="connsiteX5" fmla="*/ 22711 w 1795817"/>
              <a:gd name="connsiteY5" fmla="*/ 2003611 h 2003611"/>
              <a:gd name="connsiteX0" fmla="*/ 600803 w 1943604"/>
              <a:gd name="connsiteY0" fmla="*/ 0 h 2010278"/>
              <a:gd name="connsiteX1" fmla="*/ 614250 w 1943604"/>
              <a:gd name="connsiteY1" fmla="*/ 430306 h 2010278"/>
              <a:gd name="connsiteX2" fmla="*/ 1914132 w 1943604"/>
              <a:gd name="connsiteY2" fmla="*/ 421341 h 2010278"/>
              <a:gd name="connsiteX3" fmla="*/ 1943604 w 1943604"/>
              <a:gd name="connsiteY3" fmla="*/ 1710242 h 2010278"/>
              <a:gd name="connsiteX4" fmla="*/ 148085 w 1943604"/>
              <a:gd name="connsiteY4" fmla="*/ 1725706 h 2010278"/>
              <a:gd name="connsiteX5" fmla="*/ 0 w 1943604"/>
              <a:gd name="connsiteY5" fmla="*/ 2010278 h 2010278"/>
              <a:gd name="connsiteX0" fmla="*/ 600803 w 1943604"/>
              <a:gd name="connsiteY0" fmla="*/ 0 h 2010278"/>
              <a:gd name="connsiteX1" fmla="*/ 614250 w 1943604"/>
              <a:gd name="connsiteY1" fmla="*/ 430306 h 2010278"/>
              <a:gd name="connsiteX2" fmla="*/ 1914132 w 1943604"/>
              <a:gd name="connsiteY2" fmla="*/ 421341 h 2010278"/>
              <a:gd name="connsiteX3" fmla="*/ 1943604 w 1943604"/>
              <a:gd name="connsiteY3" fmla="*/ 1710242 h 2010278"/>
              <a:gd name="connsiteX4" fmla="*/ 14735 w 1943604"/>
              <a:gd name="connsiteY4" fmla="*/ 1724754 h 2010278"/>
              <a:gd name="connsiteX5" fmla="*/ 0 w 1943604"/>
              <a:gd name="connsiteY5" fmla="*/ 2010278 h 2010278"/>
              <a:gd name="connsiteX0" fmla="*/ 606660 w 1949461"/>
              <a:gd name="connsiteY0" fmla="*/ 0 h 2010278"/>
              <a:gd name="connsiteX1" fmla="*/ 620107 w 1949461"/>
              <a:gd name="connsiteY1" fmla="*/ 430306 h 2010278"/>
              <a:gd name="connsiteX2" fmla="*/ 1919989 w 1949461"/>
              <a:gd name="connsiteY2" fmla="*/ 421341 h 2010278"/>
              <a:gd name="connsiteX3" fmla="*/ 1949461 w 1949461"/>
              <a:gd name="connsiteY3" fmla="*/ 1710242 h 2010278"/>
              <a:gd name="connsiteX4" fmla="*/ 589 w 1949461"/>
              <a:gd name="connsiteY4" fmla="*/ 1724754 h 2010278"/>
              <a:gd name="connsiteX5" fmla="*/ 5857 w 1949461"/>
              <a:gd name="connsiteY5" fmla="*/ 2010278 h 2010278"/>
              <a:gd name="connsiteX0" fmla="*/ 606660 w 1949461"/>
              <a:gd name="connsiteY0" fmla="*/ 0 h 2010278"/>
              <a:gd name="connsiteX1" fmla="*/ 620107 w 1949461"/>
              <a:gd name="connsiteY1" fmla="*/ 430306 h 2010278"/>
              <a:gd name="connsiteX2" fmla="*/ 1919989 w 1949461"/>
              <a:gd name="connsiteY2" fmla="*/ 421341 h 2010278"/>
              <a:gd name="connsiteX3" fmla="*/ 1949461 w 1949461"/>
              <a:gd name="connsiteY3" fmla="*/ 1710242 h 2010278"/>
              <a:gd name="connsiteX4" fmla="*/ 589 w 1949461"/>
              <a:gd name="connsiteY4" fmla="*/ 1724754 h 2010278"/>
              <a:gd name="connsiteX5" fmla="*/ 5857 w 1949461"/>
              <a:gd name="connsiteY5" fmla="*/ 2010278 h 2010278"/>
              <a:gd name="connsiteX0" fmla="*/ 600803 w 1943604"/>
              <a:gd name="connsiteY0" fmla="*/ 0 h 2010278"/>
              <a:gd name="connsiteX1" fmla="*/ 614250 w 1943604"/>
              <a:gd name="connsiteY1" fmla="*/ 430306 h 2010278"/>
              <a:gd name="connsiteX2" fmla="*/ 1914132 w 1943604"/>
              <a:gd name="connsiteY2" fmla="*/ 421341 h 2010278"/>
              <a:gd name="connsiteX3" fmla="*/ 1943604 w 1943604"/>
              <a:gd name="connsiteY3" fmla="*/ 1710242 h 2010278"/>
              <a:gd name="connsiteX4" fmla="*/ 10925 w 1943604"/>
              <a:gd name="connsiteY4" fmla="*/ 1731422 h 2010278"/>
              <a:gd name="connsiteX5" fmla="*/ 0 w 1943604"/>
              <a:gd name="connsiteY5" fmla="*/ 2010278 h 2010278"/>
              <a:gd name="connsiteX0" fmla="*/ 600803 w 1943604"/>
              <a:gd name="connsiteY0" fmla="*/ 0 h 2010278"/>
              <a:gd name="connsiteX1" fmla="*/ 614250 w 1943604"/>
              <a:gd name="connsiteY1" fmla="*/ 430306 h 2010278"/>
              <a:gd name="connsiteX2" fmla="*/ 1914132 w 1943604"/>
              <a:gd name="connsiteY2" fmla="*/ 421341 h 2010278"/>
              <a:gd name="connsiteX3" fmla="*/ 1943604 w 1943604"/>
              <a:gd name="connsiteY3" fmla="*/ 1710242 h 2010278"/>
              <a:gd name="connsiteX4" fmla="*/ 701391 w 1943604"/>
              <a:gd name="connsiteY4" fmla="*/ 1731422 h 2010278"/>
              <a:gd name="connsiteX5" fmla="*/ 0 w 1943604"/>
              <a:gd name="connsiteY5" fmla="*/ 2010278 h 2010278"/>
              <a:gd name="connsiteX0" fmla="*/ 0 w 1342801"/>
              <a:gd name="connsiteY0" fmla="*/ 0 h 2010278"/>
              <a:gd name="connsiteX1" fmla="*/ 13447 w 1342801"/>
              <a:gd name="connsiteY1" fmla="*/ 430306 h 2010278"/>
              <a:gd name="connsiteX2" fmla="*/ 1313329 w 1342801"/>
              <a:gd name="connsiteY2" fmla="*/ 421341 h 2010278"/>
              <a:gd name="connsiteX3" fmla="*/ 1342801 w 1342801"/>
              <a:gd name="connsiteY3" fmla="*/ 1710242 h 2010278"/>
              <a:gd name="connsiteX4" fmla="*/ 100588 w 1342801"/>
              <a:gd name="connsiteY4" fmla="*/ 1731422 h 2010278"/>
              <a:gd name="connsiteX5" fmla="*/ 84997 w 1342801"/>
              <a:gd name="connsiteY5" fmla="*/ 2010278 h 201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2801" h="2010278">
                <a:moveTo>
                  <a:pt x="0" y="0"/>
                </a:moveTo>
                <a:cubicBezTo>
                  <a:pt x="747" y="143435"/>
                  <a:pt x="19423" y="219636"/>
                  <a:pt x="13447" y="430306"/>
                </a:cubicBezTo>
                <a:lnTo>
                  <a:pt x="1313329" y="421341"/>
                </a:lnTo>
                <a:cubicBezTo>
                  <a:pt x="1320052" y="819524"/>
                  <a:pt x="1327112" y="995306"/>
                  <a:pt x="1342801" y="1710242"/>
                </a:cubicBezTo>
                <a:cubicBezTo>
                  <a:pt x="887096" y="1725930"/>
                  <a:pt x="377747" y="1704528"/>
                  <a:pt x="100588" y="1731422"/>
                </a:cubicBezTo>
                <a:cubicBezTo>
                  <a:pt x="96853" y="1896036"/>
                  <a:pt x="91478" y="1880290"/>
                  <a:pt x="84997" y="2010278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D4F9A7-11B9-DD2C-FB71-68038539BCD0}"/>
              </a:ext>
            </a:extLst>
          </p:cNvPr>
          <p:cNvSpPr txBox="1"/>
          <p:nvPr/>
        </p:nvSpPr>
        <p:spPr>
          <a:xfrm>
            <a:off x="7351709" y="3365991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FE78D706-2950-D883-1648-14FD32B5F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980200"/>
              </p:ext>
            </p:extLst>
          </p:nvPr>
        </p:nvGraphicFramePr>
        <p:xfrm>
          <a:off x="8087795" y="1443368"/>
          <a:ext cx="2836211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025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875067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955119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3D62C6CF-38CB-A9AD-2253-5D8680543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47296"/>
              </p:ext>
            </p:extLst>
          </p:nvPr>
        </p:nvGraphicFramePr>
        <p:xfrm>
          <a:off x="8084394" y="2489203"/>
          <a:ext cx="2836211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025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875067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955119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DE3ECA4A-770C-33F7-E93C-C411E073A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108952"/>
              </p:ext>
            </p:extLst>
          </p:nvPr>
        </p:nvGraphicFramePr>
        <p:xfrm>
          <a:off x="8080993" y="3968913"/>
          <a:ext cx="2836211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025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875067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955119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BDE3724A-7042-A303-6ADA-4B1282E5D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249424"/>
              </p:ext>
            </p:extLst>
          </p:nvPr>
        </p:nvGraphicFramePr>
        <p:xfrm>
          <a:off x="8077592" y="5392641"/>
          <a:ext cx="2836211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025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875067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955119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D1C410C-7D1F-8EB3-EFD0-81A6F198CEFD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6016297" y="4751266"/>
            <a:ext cx="18053" cy="5276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CD6ED2E-2D6B-5BBF-5267-7EF53E0C8AC0}"/>
                  </a:ext>
                </a:extLst>
              </p:cNvPr>
              <p:cNvSpPr txBox="1"/>
              <p:nvPr/>
            </p:nvSpPr>
            <p:spPr>
              <a:xfrm>
                <a:off x="9329297" y="1678556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CD6ED2E-2D6B-5BBF-5267-7EF53E0C8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297" y="1678556"/>
                <a:ext cx="3898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A8E3148-CB11-BB96-397A-EC5C3A07608E}"/>
                  </a:ext>
                </a:extLst>
              </p:cNvPr>
              <p:cNvSpPr txBox="1"/>
              <p:nvPr/>
            </p:nvSpPr>
            <p:spPr>
              <a:xfrm>
                <a:off x="10251475" y="1686332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A8E3148-CB11-BB96-397A-EC5C3A076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475" y="1686332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95F4D56-E81A-8790-FBC1-27767DC823E3}"/>
                  </a:ext>
                </a:extLst>
              </p:cNvPr>
              <p:cNvSpPr txBox="1"/>
              <p:nvPr/>
            </p:nvSpPr>
            <p:spPr>
              <a:xfrm>
                <a:off x="9335523" y="1960031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95F4D56-E81A-8790-FBC1-27767DC82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523" y="1960031"/>
                <a:ext cx="389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5983E27-B524-BB51-9426-1F232CDBA11B}"/>
                  </a:ext>
                </a:extLst>
              </p:cNvPr>
              <p:cNvSpPr txBox="1"/>
              <p:nvPr/>
            </p:nvSpPr>
            <p:spPr>
              <a:xfrm>
                <a:off x="10229709" y="1963142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5983E27-B524-BB51-9426-1F232CDBA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709" y="1963142"/>
                <a:ext cx="3898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78ACA14-2018-48A7-E487-16FE3CDDE118}"/>
                  </a:ext>
                </a:extLst>
              </p:cNvPr>
              <p:cNvSpPr txBox="1"/>
              <p:nvPr/>
            </p:nvSpPr>
            <p:spPr>
              <a:xfrm>
                <a:off x="9332404" y="2717363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78ACA14-2018-48A7-E487-16FE3CDDE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404" y="2717363"/>
                <a:ext cx="38985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113B38A-3F53-D675-B7EB-F2DB37D5FA6A}"/>
                  </a:ext>
                </a:extLst>
              </p:cNvPr>
              <p:cNvSpPr txBox="1"/>
              <p:nvPr/>
            </p:nvSpPr>
            <p:spPr>
              <a:xfrm>
                <a:off x="10254582" y="2725139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113B38A-3F53-D675-B7EB-F2DB37D5F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4582" y="2725139"/>
                <a:ext cx="3898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469B489-D7AA-B9D9-5BB8-95FEF2793B2A}"/>
                  </a:ext>
                </a:extLst>
              </p:cNvPr>
              <p:cNvSpPr txBox="1"/>
              <p:nvPr/>
            </p:nvSpPr>
            <p:spPr>
              <a:xfrm>
                <a:off x="9338630" y="299883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469B489-D7AA-B9D9-5BB8-95FEF2793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630" y="2998838"/>
                <a:ext cx="38985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64C40E4-7315-FED9-27B8-6C97FC0A5CB8}"/>
                  </a:ext>
                </a:extLst>
              </p:cNvPr>
              <p:cNvSpPr txBox="1"/>
              <p:nvPr/>
            </p:nvSpPr>
            <p:spPr>
              <a:xfrm>
                <a:off x="10232816" y="3001949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64C40E4-7315-FED9-27B8-6C97FC0A5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816" y="3001949"/>
                <a:ext cx="3898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58C9816-9A71-4BE6-3D6E-715C5DA22F4E}"/>
                  </a:ext>
                </a:extLst>
              </p:cNvPr>
              <p:cNvSpPr txBox="1"/>
              <p:nvPr/>
            </p:nvSpPr>
            <p:spPr>
              <a:xfrm>
                <a:off x="9275046" y="4186657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58C9816-9A71-4BE6-3D6E-715C5DA22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046" y="4186657"/>
                <a:ext cx="3898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729F4BD-9045-913D-1629-FE857AFDFDFD}"/>
                  </a:ext>
                </a:extLst>
              </p:cNvPr>
              <p:cNvSpPr txBox="1"/>
              <p:nvPr/>
            </p:nvSpPr>
            <p:spPr>
              <a:xfrm>
                <a:off x="10197224" y="4194433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729F4BD-9045-913D-1629-FE857AFDF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224" y="4194433"/>
                <a:ext cx="38985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4B40CA3-BC5A-37A3-7531-204F2EB29114}"/>
                  </a:ext>
                </a:extLst>
              </p:cNvPr>
              <p:cNvSpPr txBox="1"/>
              <p:nvPr/>
            </p:nvSpPr>
            <p:spPr>
              <a:xfrm>
                <a:off x="10175458" y="4471243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4B40CA3-BC5A-37A3-7531-204F2EB29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458" y="4471243"/>
                <a:ext cx="38985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E7E7DFD-8422-F5AF-ADF4-EDDEA1A29CF6}"/>
                  </a:ext>
                </a:extLst>
              </p:cNvPr>
              <p:cNvSpPr txBox="1"/>
              <p:nvPr/>
            </p:nvSpPr>
            <p:spPr>
              <a:xfrm>
                <a:off x="9292152" y="450700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E7E7DFD-8422-F5AF-ADF4-EDDEA1A29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152" y="4507008"/>
                <a:ext cx="38985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B6FDBFA-5CD4-2983-7049-C13EEE6B1ED5}"/>
                  </a:ext>
                </a:extLst>
              </p:cNvPr>
              <p:cNvSpPr txBox="1"/>
              <p:nvPr/>
            </p:nvSpPr>
            <p:spPr>
              <a:xfrm>
                <a:off x="9306147" y="5570697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B6FDBFA-5CD4-2983-7049-C13EEE6B1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147" y="5570697"/>
                <a:ext cx="38985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1EC39AB-949E-8CCE-E452-A8A6FFF8C1AC}"/>
                  </a:ext>
                </a:extLst>
              </p:cNvPr>
              <p:cNvSpPr txBox="1"/>
              <p:nvPr/>
            </p:nvSpPr>
            <p:spPr>
              <a:xfrm>
                <a:off x="10228325" y="5578473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1EC39AB-949E-8CCE-E452-A8A6FFF8C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325" y="5578473"/>
                <a:ext cx="3898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E01A194-0DB3-5C06-D133-E5A932FB221C}"/>
                  </a:ext>
                </a:extLst>
              </p:cNvPr>
              <p:cNvSpPr txBox="1"/>
              <p:nvPr/>
            </p:nvSpPr>
            <p:spPr>
              <a:xfrm>
                <a:off x="10206559" y="5855283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E01A194-0DB3-5C06-D133-E5A932FB2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559" y="5855283"/>
                <a:ext cx="38985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61B3B22-73D3-8E6C-7DBE-A4B1AECEE1FC}"/>
                  </a:ext>
                </a:extLst>
              </p:cNvPr>
              <p:cNvSpPr txBox="1"/>
              <p:nvPr/>
            </p:nvSpPr>
            <p:spPr>
              <a:xfrm>
                <a:off x="9323253" y="589104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61B3B22-73D3-8E6C-7DBE-A4B1AECEE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3253" y="5891048"/>
                <a:ext cx="3898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00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5" grpId="0" animBg="1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IR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580CED-0C44-467A-8329-6EB1620D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Covered some key optimization concepts</a:t>
            </a:r>
          </a:p>
          <a:p>
            <a:r>
              <a:rPr lang="en-US" dirty="0"/>
              <a:t>Inter-block (global) analysis</a:t>
            </a:r>
          </a:p>
          <a:p>
            <a:r>
              <a:rPr lang="en-US" dirty="0"/>
              <a:t>Dataflow frameworks: </a:t>
            </a:r>
          </a:p>
          <a:p>
            <a:pPr lvl="1"/>
            <a:r>
              <a:rPr lang="en-US" dirty="0"/>
              <a:t>Define fact sets and how they interact</a:t>
            </a:r>
          </a:p>
          <a:p>
            <a:pPr marL="0" indent="0">
              <a:buNone/>
            </a:pPr>
            <a:r>
              <a:rPr lang="en-US" b="1" dirty="0"/>
              <a:t>Next Time – Static Single Assignment (SSA)</a:t>
            </a:r>
          </a:p>
          <a:p>
            <a:r>
              <a:rPr lang="en-US" dirty="0"/>
              <a:t>A program form that eases and enhances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0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202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160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71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2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841"/>
            <a:ext cx="12192000" cy="69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Abstract Interpretation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Drew Davidson | University of Kansas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E4D22D-60C6-4454-B0A0-104164FF2ADA}"/>
                  </a:ext>
                </a:extLst>
              </p14:cNvPr>
              <p14:cNvContentPartPr/>
              <p14:nvPr/>
            </p14:nvContentPartPr>
            <p14:xfrm>
              <a:off x="7073040" y="3343680"/>
              <a:ext cx="3600" cy="7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E4D22D-60C6-4454-B0A0-104164FF2A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63680" y="3334320"/>
                <a:ext cx="22320" cy="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Previously…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Dataflow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019" y="146500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Global Dataflow analysis</a:t>
            </a:r>
          </a:p>
          <a:p>
            <a:r>
              <a:rPr lang="en-US" dirty="0"/>
              <a:t>Intuition</a:t>
            </a:r>
          </a:p>
          <a:p>
            <a:r>
              <a:rPr lang="en-US" dirty="0"/>
              <a:t>Operations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A32145-1ECA-1E03-363B-4E838E60300C}"/>
              </a:ext>
            </a:extLst>
          </p:cNvPr>
          <p:cNvSpPr/>
          <p:nvPr/>
        </p:nvSpPr>
        <p:spPr>
          <a:xfrm>
            <a:off x="1522158" y="3854813"/>
            <a:ext cx="5666642" cy="1796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basic concepts of dataflow facts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Backwards and Forward analysis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Augment local analysis with “IN” and “OUT” sets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You need to merge fact 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674BF-A6FE-91DC-72C1-312AECBADCF6}"/>
              </a:ext>
            </a:extLst>
          </p:cNvPr>
          <p:cNvSpPr txBox="1"/>
          <p:nvPr/>
        </p:nvSpPr>
        <p:spPr>
          <a:xfrm>
            <a:off x="8864240" y="5813397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639DC6-BB75-E366-638E-49B0AB6C54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8471161" y="2732355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0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Merging Fact Sets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7" name="Content Placeholder 3">
            <a:extLst>
              <a:ext uri="{FF2B5EF4-FFF2-40B4-BE49-F238E27FC236}">
                <a16:creationId xmlns:a16="http://schemas.microsoft.com/office/drawing/2014/main" id="{CF2AD55E-DA0E-4421-8267-A78EBA9C2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962" y="1705503"/>
            <a:ext cx="53789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Fact sets may be different when multiple successors/predecessors join</a:t>
            </a:r>
          </a:p>
          <a:p>
            <a:r>
              <a:rPr lang="en-US" sz="2000" dirty="0"/>
              <a:t>Need to merge incoming fact sets</a:t>
            </a:r>
            <a:endParaRPr lang="en-US" sz="2000" b="1" dirty="0"/>
          </a:p>
          <a:p>
            <a:pPr marL="0" indent="0">
              <a:buNone/>
            </a:pPr>
            <a:r>
              <a:rPr lang="en-US" sz="2200" b="1" dirty="0"/>
              <a:t>Merge as conservatively as possible</a:t>
            </a:r>
          </a:p>
          <a:p>
            <a:r>
              <a:rPr lang="en-US" sz="2000" dirty="0"/>
              <a:t>Don’t do anything without a guarantee!</a:t>
            </a:r>
          </a:p>
          <a:p>
            <a:r>
              <a:rPr lang="en-US" sz="2000" dirty="0"/>
              <a:t>Plan for all possible flows</a:t>
            </a:r>
          </a:p>
          <a:p>
            <a:pPr marL="0" indent="0">
              <a:buNone/>
            </a:pPr>
            <a:r>
              <a:rPr lang="en-US" sz="2200" b="1" dirty="0"/>
              <a:t>Example: is L3 live? </a:t>
            </a:r>
            <a:r>
              <a:rPr lang="en-US" sz="1800" i="1" dirty="0"/>
              <a:t>(consider both block paths)</a:t>
            </a:r>
          </a:p>
          <a:p>
            <a:r>
              <a:rPr lang="en-US" sz="2000" dirty="0"/>
              <a:t>L3 definition clobbered on the  </a:t>
            </a:r>
            <a:r>
              <a:rPr lang="en-US" sz="2000" dirty="0" err="1"/>
              <a:t>fallthrough</a:t>
            </a:r>
            <a:r>
              <a:rPr lang="en-US" sz="2000" dirty="0"/>
              <a:t> branch (at L5)</a:t>
            </a:r>
          </a:p>
          <a:p>
            <a:r>
              <a:rPr lang="en-US" sz="2000" dirty="0"/>
              <a:t>L3 definition not clobbered on the jump branch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834966" y="323691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426261" y="495372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3A6CDE-7F4D-43CD-BF6F-B12C9667DD8A}"/>
              </a:ext>
            </a:extLst>
          </p:cNvPr>
          <p:cNvSpPr/>
          <p:nvPr/>
        </p:nvSpPr>
        <p:spPr>
          <a:xfrm>
            <a:off x="2415485" y="4061807"/>
            <a:ext cx="1972993" cy="468198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BE0DAD-8A35-43BD-8360-A746DB2947FB}"/>
              </a:ext>
            </a:extLst>
          </p:cNvPr>
          <p:cNvSpPr txBox="1"/>
          <p:nvPr/>
        </p:nvSpPr>
        <p:spPr>
          <a:xfrm>
            <a:off x="2768249" y="4118707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[b] := 4 * [a]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9F368A-A4D8-407D-AC8D-8257A09450AC}"/>
              </a:ext>
            </a:extLst>
          </p:cNvPr>
          <p:cNvSpPr/>
          <p:nvPr/>
        </p:nvSpPr>
        <p:spPr>
          <a:xfrm>
            <a:off x="2415485" y="4934883"/>
            <a:ext cx="1968588" cy="718685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F29DBE-5028-4ECC-AD31-276941906452}"/>
              </a:ext>
            </a:extLst>
          </p:cNvPr>
          <p:cNvSpPr txBox="1"/>
          <p:nvPr/>
        </p:nvSpPr>
        <p:spPr>
          <a:xfrm>
            <a:off x="2834965" y="5295015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535035-095A-472F-9AE8-C2D2219B34DE}"/>
              </a:ext>
            </a:extLst>
          </p:cNvPr>
          <p:cNvSpPr/>
          <p:nvPr/>
        </p:nvSpPr>
        <p:spPr>
          <a:xfrm>
            <a:off x="2417534" y="1984174"/>
            <a:ext cx="1972993" cy="1524058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F271F0-6DFB-4C66-BB17-E2898F96950B}"/>
              </a:ext>
            </a:extLst>
          </p:cNvPr>
          <p:cNvSpPr txBox="1"/>
          <p:nvPr/>
        </p:nvSpPr>
        <p:spPr>
          <a:xfrm>
            <a:off x="2749909" y="3095785"/>
            <a:ext cx="144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[a]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D27069-8833-4582-8A0B-A984F169B9E3}"/>
              </a:ext>
            </a:extLst>
          </p:cNvPr>
          <p:cNvSpPr txBox="1"/>
          <p:nvPr/>
        </p:nvSpPr>
        <p:spPr>
          <a:xfrm>
            <a:off x="2750095" y="2006246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DF0965-7A34-420D-94E7-680CC2BC9F09}"/>
              </a:ext>
            </a:extLst>
          </p:cNvPr>
          <p:cNvSpPr txBox="1"/>
          <p:nvPr/>
        </p:nvSpPr>
        <p:spPr>
          <a:xfrm>
            <a:off x="2749908" y="2354501"/>
            <a:ext cx="130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[a]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59AC53-7DB5-4717-B706-F646C622FF06}"/>
              </a:ext>
            </a:extLst>
          </p:cNvPr>
          <p:cNvCxnSpPr>
            <a:cxnSpLocks/>
          </p:cNvCxnSpPr>
          <p:nvPr/>
        </p:nvCxnSpPr>
        <p:spPr>
          <a:xfrm>
            <a:off x="3746885" y="3508231"/>
            <a:ext cx="0" cy="553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9B937E11-CC38-499C-8F35-B13C87362711}"/>
              </a:ext>
            </a:extLst>
          </p:cNvPr>
          <p:cNvCxnSpPr>
            <a:cxnSpLocks/>
          </p:cNvCxnSpPr>
          <p:nvPr/>
        </p:nvCxnSpPr>
        <p:spPr>
          <a:xfrm rot="5400000">
            <a:off x="1875072" y="4015793"/>
            <a:ext cx="1608329" cy="599180"/>
          </a:xfrm>
          <a:prstGeom prst="bentConnector4">
            <a:avLst>
              <a:gd name="adj1" fmla="val 14336"/>
              <a:gd name="adj2" fmla="val 13815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A197AC5-3232-4B2D-8A40-9B7066278879}"/>
              </a:ext>
            </a:extLst>
          </p:cNvPr>
          <p:cNvSpPr txBox="1"/>
          <p:nvPr/>
        </p:nvSpPr>
        <p:spPr>
          <a:xfrm>
            <a:off x="1708033" y="426049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787EC8-C0DE-4187-AAFE-F130A7B44392}"/>
              </a:ext>
            </a:extLst>
          </p:cNvPr>
          <p:cNvCxnSpPr>
            <a:cxnSpLocks/>
          </p:cNvCxnSpPr>
          <p:nvPr/>
        </p:nvCxnSpPr>
        <p:spPr>
          <a:xfrm flipH="1">
            <a:off x="3399779" y="4530006"/>
            <a:ext cx="2202" cy="4048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7739F1-01A3-4638-8CE2-E0FF3E7F3A2A}"/>
              </a:ext>
            </a:extLst>
          </p:cNvPr>
          <p:cNvSpPr txBox="1"/>
          <p:nvPr/>
        </p:nvSpPr>
        <p:spPr>
          <a:xfrm>
            <a:off x="2379646" y="201126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97BC5C-BBBC-4A65-B916-098A8847BD96}"/>
              </a:ext>
            </a:extLst>
          </p:cNvPr>
          <p:cNvSpPr txBox="1"/>
          <p:nvPr/>
        </p:nvSpPr>
        <p:spPr>
          <a:xfrm>
            <a:off x="2379646" y="237790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D4A6A0-3382-42F4-9C59-CA7714D95E29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79C646-F581-4C2D-994C-050F72C51A71}"/>
              </a:ext>
            </a:extLst>
          </p:cNvPr>
          <p:cNvSpPr txBox="1"/>
          <p:nvPr/>
        </p:nvSpPr>
        <p:spPr>
          <a:xfrm>
            <a:off x="2379646" y="412022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040F3D-BB01-49CA-83E6-5BA7A5A36451}"/>
              </a:ext>
            </a:extLst>
          </p:cNvPr>
          <p:cNvSpPr txBox="1"/>
          <p:nvPr/>
        </p:nvSpPr>
        <p:spPr>
          <a:xfrm>
            <a:off x="2379646" y="528669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L9: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4EBBAB-AE70-4C4A-9525-0C6CCFA5281E}"/>
              </a:ext>
            </a:extLst>
          </p:cNvPr>
          <p:cNvSpPr txBox="1"/>
          <p:nvPr/>
        </p:nvSpPr>
        <p:spPr>
          <a:xfrm>
            <a:off x="2379645" y="493488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CA3333-4612-4B9F-B4F2-5603CE558C35}"/>
              </a:ext>
            </a:extLst>
          </p:cNvPr>
          <p:cNvSpPr txBox="1"/>
          <p:nvPr/>
        </p:nvSpPr>
        <p:spPr>
          <a:xfrm>
            <a:off x="2834966" y="4934882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[b]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7399F1-D366-456F-84D6-56C57A4FA924}"/>
              </a:ext>
            </a:extLst>
          </p:cNvPr>
          <p:cNvSpPr txBox="1"/>
          <p:nvPr/>
        </p:nvSpPr>
        <p:spPr>
          <a:xfrm>
            <a:off x="2758628" y="2698032"/>
            <a:ext cx="13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2, [b]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3B35E0-D9BB-43D8-BD75-FD4A5F53F5BA}"/>
              </a:ext>
            </a:extLst>
          </p:cNvPr>
          <p:cNvSpPr txBox="1"/>
          <p:nvPr/>
        </p:nvSpPr>
        <p:spPr>
          <a:xfrm>
            <a:off x="2388366" y="272143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2BE6F71-45B1-4548-A0B6-212BAECF3E2D}"/>
              </a:ext>
            </a:extLst>
          </p:cNvPr>
          <p:cNvGrpSpPr/>
          <p:nvPr/>
        </p:nvGrpSpPr>
        <p:grpSpPr>
          <a:xfrm>
            <a:off x="3411554" y="5455324"/>
            <a:ext cx="2151348" cy="307777"/>
            <a:chOff x="1887554" y="5455323"/>
            <a:chExt cx="2151348" cy="30777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712E852-D33C-489D-BCD2-8935C36ECA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554" y="5618115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7123AAA-FCEE-408A-A1D1-EB22ED908470}"/>
                </a:ext>
              </a:extLst>
            </p:cNvPr>
            <p:cNvSpPr txBox="1"/>
            <p:nvPr/>
          </p:nvSpPr>
          <p:spPr>
            <a:xfrm>
              <a:off x="2943730" y="5455323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591539B-20C4-4F74-BA26-450139D1530B}"/>
              </a:ext>
            </a:extLst>
          </p:cNvPr>
          <p:cNvGrpSpPr/>
          <p:nvPr/>
        </p:nvGrpSpPr>
        <p:grpSpPr>
          <a:xfrm>
            <a:off x="3411555" y="5166569"/>
            <a:ext cx="2151349" cy="307777"/>
            <a:chOff x="1887554" y="5166568"/>
            <a:chExt cx="2151349" cy="30777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B341418-E9DF-44B8-9BDA-483C89617A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554" y="5322073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A3EB3BE-2F01-4501-9941-0482EBF2A377}"/>
                </a:ext>
              </a:extLst>
            </p:cNvPr>
            <p:cNvSpPr txBox="1"/>
            <p:nvPr/>
          </p:nvSpPr>
          <p:spPr>
            <a:xfrm>
              <a:off x="2943731" y="5166568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5BBB3E2-1421-42F7-87A4-9B38E3964EC6}"/>
              </a:ext>
            </a:extLst>
          </p:cNvPr>
          <p:cNvGrpSpPr/>
          <p:nvPr/>
        </p:nvGrpSpPr>
        <p:grpSpPr>
          <a:xfrm>
            <a:off x="3411554" y="4841732"/>
            <a:ext cx="2164173" cy="307777"/>
            <a:chOff x="1887553" y="4841731"/>
            <a:chExt cx="2164173" cy="30777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2A3F11F-522B-45F8-8053-F21F2D41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553" y="4997236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501BF33-E89E-4DB3-B6F3-44D0279FE499}"/>
                </a:ext>
              </a:extLst>
            </p:cNvPr>
            <p:cNvSpPr txBox="1"/>
            <p:nvPr/>
          </p:nvSpPr>
          <p:spPr>
            <a:xfrm>
              <a:off x="2943730" y="4841731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😊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6553C09-39D4-4246-9C10-50171E849691}"/>
              </a:ext>
            </a:extLst>
          </p:cNvPr>
          <p:cNvGrpSpPr/>
          <p:nvPr/>
        </p:nvGrpSpPr>
        <p:grpSpPr>
          <a:xfrm>
            <a:off x="3408244" y="4312455"/>
            <a:ext cx="2182000" cy="307777"/>
            <a:chOff x="1884244" y="4312454"/>
            <a:chExt cx="2182000" cy="30777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ADD083A-D434-48D9-AB23-7E7B6AF269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4244" y="4465885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89FE00B-62FE-4AAC-8942-0C938F6490D4}"/>
                </a:ext>
              </a:extLst>
            </p:cNvPr>
            <p:cNvSpPr txBox="1"/>
            <p:nvPr/>
          </p:nvSpPr>
          <p:spPr>
            <a:xfrm>
              <a:off x="2958248" y="4312454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😊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63CFB86-4DFE-4165-A85A-28F5B6F09A5B}"/>
              </a:ext>
            </a:extLst>
          </p:cNvPr>
          <p:cNvGrpSpPr/>
          <p:nvPr/>
        </p:nvGrpSpPr>
        <p:grpSpPr>
          <a:xfrm>
            <a:off x="3413835" y="3974887"/>
            <a:ext cx="2232871" cy="307777"/>
            <a:chOff x="1889835" y="3974886"/>
            <a:chExt cx="2232871" cy="30777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6BC4DBA-996A-48CE-9377-9B10760E48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9835" y="4127402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0A024E2-EA41-4096-9A30-9F9FA465369F}"/>
                </a:ext>
              </a:extLst>
            </p:cNvPr>
            <p:cNvSpPr txBox="1"/>
            <p:nvPr/>
          </p:nvSpPr>
          <p:spPr>
            <a:xfrm>
              <a:off x="2974635" y="3974886"/>
              <a:ext cx="1148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😊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86CF982-CEC3-49B9-8037-91F2F1577FEC}"/>
              </a:ext>
            </a:extLst>
          </p:cNvPr>
          <p:cNvGrpSpPr/>
          <p:nvPr/>
        </p:nvGrpSpPr>
        <p:grpSpPr>
          <a:xfrm>
            <a:off x="3401382" y="3293209"/>
            <a:ext cx="2201687" cy="307777"/>
            <a:chOff x="1877381" y="3293208"/>
            <a:chExt cx="2201687" cy="30777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F12F40-055F-40B6-AF12-ADDA447785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7381" y="3452969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682DDD3-0C45-4559-A429-93BE5BEC56D2}"/>
                </a:ext>
              </a:extLst>
            </p:cNvPr>
            <p:cNvSpPr txBox="1"/>
            <p:nvPr/>
          </p:nvSpPr>
          <p:spPr>
            <a:xfrm>
              <a:off x="2958248" y="3293208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😊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😊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43D0FC4-BAD6-4A08-B8FD-E2C2C6050FF4}"/>
              </a:ext>
            </a:extLst>
          </p:cNvPr>
          <p:cNvGrpSpPr/>
          <p:nvPr/>
        </p:nvGrpSpPr>
        <p:grpSpPr>
          <a:xfrm>
            <a:off x="3401382" y="2936878"/>
            <a:ext cx="2201687" cy="307777"/>
            <a:chOff x="1877381" y="2936877"/>
            <a:chExt cx="2201687" cy="30777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3117B60-CB1E-43B7-8D77-C77B2D7E46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7381" y="3099918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C6EB806-3785-46EC-BAFE-5A581620BD76}"/>
                </a:ext>
              </a:extLst>
            </p:cNvPr>
            <p:cNvSpPr txBox="1"/>
            <p:nvPr/>
          </p:nvSpPr>
          <p:spPr>
            <a:xfrm>
              <a:off x="2958248" y="2936877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😊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😊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16EEDCF-2250-45A8-AAB3-F8BC90D5579A}"/>
              </a:ext>
            </a:extLst>
          </p:cNvPr>
          <p:cNvGrpSpPr/>
          <p:nvPr/>
        </p:nvGrpSpPr>
        <p:grpSpPr>
          <a:xfrm>
            <a:off x="3401382" y="2580547"/>
            <a:ext cx="2188863" cy="307777"/>
            <a:chOff x="1877381" y="2580546"/>
            <a:chExt cx="2188863" cy="30777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A781E8D-F3F5-46A1-97D2-FE0AB2C6AA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7381" y="2731138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2E3DE75-C5C9-417C-940E-3720EF2700FA}"/>
                </a:ext>
              </a:extLst>
            </p:cNvPr>
            <p:cNvSpPr txBox="1"/>
            <p:nvPr/>
          </p:nvSpPr>
          <p:spPr>
            <a:xfrm>
              <a:off x="2958248" y="2580546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😊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4A0F4B8-F478-4EE6-86BE-8815E7A2B1D3}"/>
              </a:ext>
            </a:extLst>
          </p:cNvPr>
          <p:cNvGrpSpPr/>
          <p:nvPr/>
        </p:nvGrpSpPr>
        <p:grpSpPr>
          <a:xfrm>
            <a:off x="3408244" y="2224216"/>
            <a:ext cx="2169176" cy="307777"/>
            <a:chOff x="1884244" y="2224215"/>
            <a:chExt cx="2169176" cy="30777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CB04993-9F6A-4595-8BF2-C494BBB857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4244" y="2401615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96DA5A2-36FD-4A44-A1ED-99B4F8B7821E}"/>
                </a:ext>
              </a:extLst>
            </p:cNvPr>
            <p:cNvSpPr txBox="1"/>
            <p:nvPr/>
          </p:nvSpPr>
          <p:spPr>
            <a:xfrm>
              <a:off x="2958248" y="2224215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4F28B79-0550-473F-89C4-D51B283E6B87}"/>
              </a:ext>
            </a:extLst>
          </p:cNvPr>
          <p:cNvGrpSpPr/>
          <p:nvPr/>
        </p:nvGrpSpPr>
        <p:grpSpPr>
          <a:xfrm>
            <a:off x="3408244" y="1895338"/>
            <a:ext cx="2169176" cy="307777"/>
            <a:chOff x="1884244" y="1895337"/>
            <a:chExt cx="2169176" cy="307777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1F7F839-F137-4212-89E1-9C9B8AE0E1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4244" y="2048674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33EACDC-5315-482B-8FD7-4D85BCFBB0EC}"/>
                </a:ext>
              </a:extLst>
            </p:cNvPr>
            <p:cNvSpPr txBox="1"/>
            <p:nvPr/>
          </p:nvSpPr>
          <p:spPr>
            <a:xfrm>
              <a:off x="2958248" y="1895337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629C824A-4734-42A9-82DA-A0E541828F6B}"/>
              </a:ext>
            </a:extLst>
          </p:cNvPr>
          <p:cNvCxnSpPr>
            <a:cxnSpLocks/>
          </p:cNvCxnSpPr>
          <p:nvPr/>
        </p:nvCxnSpPr>
        <p:spPr>
          <a:xfrm rot="5400000">
            <a:off x="1875072" y="4015793"/>
            <a:ext cx="1608329" cy="599180"/>
          </a:xfrm>
          <a:prstGeom prst="bentConnector4">
            <a:avLst>
              <a:gd name="adj1" fmla="val 14336"/>
              <a:gd name="adj2" fmla="val 138152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2E2E87D-2339-45E9-A779-D123218D93EE}"/>
              </a:ext>
            </a:extLst>
          </p:cNvPr>
          <p:cNvCxnSpPr>
            <a:cxnSpLocks/>
          </p:cNvCxnSpPr>
          <p:nvPr/>
        </p:nvCxnSpPr>
        <p:spPr>
          <a:xfrm>
            <a:off x="3746885" y="3508231"/>
            <a:ext cx="0" cy="55357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5F2426F-44A7-445E-8508-C4B225638428}"/>
              </a:ext>
            </a:extLst>
          </p:cNvPr>
          <p:cNvCxnSpPr>
            <a:cxnSpLocks/>
          </p:cNvCxnSpPr>
          <p:nvPr/>
        </p:nvCxnSpPr>
        <p:spPr>
          <a:xfrm flipH="1">
            <a:off x="3399779" y="4530006"/>
            <a:ext cx="2202" cy="40487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02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IR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46" y="160825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Rounding out dataflow analysis concepts</a:t>
            </a:r>
          </a:p>
          <a:p>
            <a:r>
              <a:rPr lang="en-US" dirty="0"/>
              <a:t>Some more examples</a:t>
            </a:r>
          </a:p>
          <a:p>
            <a:r>
              <a:rPr lang="en-US" dirty="0"/>
              <a:t>Considering more complex code</a:t>
            </a:r>
          </a:p>
          <a:p>
            <a:r>
              <a:rPr lang="en-US" dirty="0"/>
              <a:t>Dataflow Framework</a:t>
            </a:r>
          </a:p>
          <a:p>
            <a:pPr marL="0" indent="0">
              <a:buNone/>
            </a:pPr>
            <a:r>
              <a:rPr lang="en-US" b="1" dirty="0"/>
              <a:t>Abstract Interpretation</a:t>
            </a:r>
          </a:p>
          <a:p>
            <a:r>
              <a:rPr lang="en-US" dirty="0"/>
              <a:t>Concepts</a:t>
            </a:r>
          </a:p>
          <a:p>
            <a:r>
              <a:rPr lang="en-US" dirty="0"/>
              <a:t>Examples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E8DEE-1E7F-4490-9869-87A3719B11CA}"/>
              </a:ext>
            </a:extLst>
          </p:cNvPr>
          <p:cNvSpPr txBox="1"/>
          <p:nvPr/>
        </p:nvSpPr>
        <p:spPr>
          <a:xfrm>
            <a:off x="8864240" y="5813397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DB32B9-02D9-49C9-B4D2-9245008D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8471161" y="2732355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2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Refresh Constant/Copy Propagation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5829300" cy="531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Copy Propagation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EBE5C0B-89D1-44AC-BA26-5FB9DD389464}"/>
              </a:ext>
            </a:extLst>
          </p:cNvPr>
          <p:cNvSpPr txBox="1">
            <a:spLocks/>
          </p:cNvSpPr>
          <p:nvPr/>
        </p:nvSpPr>
        <p:spPr>
          <a:xfrm>
            <a:off x="2148098" y="4111968"/>
            <a:ext cx="5829300" cy="53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Constant folding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7B0D27C-7314-42B1-A37D-5115569B93F3}"/>
              </a:ext>
            </a:extLst>
          </p:cNvPr>
          <p:cNvSpPr/>
          <p:nvPr/>
        </p:nvSpPr>
        <p:spPr>
          <a:xfrm>
            <a:off x="6599825" y="1878175"/>
            <a:ext cx="1164118" cy="1811112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86C74F-C9FF-4CDF-9AE1-DDB3D7BED39D}"/>
              </a:ext>
            </a:extLst>
          </p:cNvPr>
          <p:cNvSpPr txBox="1"/>
          <p:nvPr/>
        </p:nvSpPr>
        <p:spPr>
          <a:xfrm>
            <a:off x="6716113" y="193312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143E18-B9E4-45D9-A557-9BBDC8B5DDF7}"/>
              </a:ext>
            </a:extLst>
          </p:cNvPr>
          <p:cNvSpPr txBox="1"/>
          <p:nvPr/>
        </p:nvSpPr>
        <p:spPr>
          <a:xfrm>
            <a:off x="6716113" y="2794028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:= x + 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16D6A8-8C35-4E74-AAED-5C7591C78AF1}"/>
              </a:ext>
            </a:extLst>
          </p:cNvPr>
          <p:cNvSpPr txBox="1"/>
          <p:nvPr/>
        </p:nvSpPr>
        <p:spPr>
          <a:xfrm>
            <a:off x="6716113" y="236357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:= x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93AACEF-71E1-4200-800C-F22CED51F0DC}"/>
              </a:ext>
            </a:extLst>
          </p:cNvPr>
          <p:cNvSpPr/>
          <p:nvPr/>
        </p:nvSpPr>
        <p:spPr>
          <a:xfrm>
            <a:off x="7905713" y="2491606"/>
            <a:ext cx="689612" cy="59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56111B-77D4-4BE6-9828-DB212EE7DF49}"/>
              </a:ext>
            </a:extLst>
          </p:cNvPr>
          <p:cNvSpPr txBox="1"/>
          <p:nvPr/>
        </p:nvSpPr>
        <p:spPr>
          <a:xfrm>
            <a:off x="6727374" y="322447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80F2A4A-3DA3-4E40-9AE0-064254B7B38B}"/>
              </a:ext>
            </a:extLst>
          </p:cNvPr>
          <p:cNvSpPr/>
          <p:nvPr/>
        </p:nvSpPr>
        <p:spPr>
          <a:xfrm>
            <a:off x="8737095" y="1876344"/>
            <a:ext cx="1164118" cy="181111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0FDECF-B6B8-4E43-A42D-AB990D30FC81}"/>
              </a:ext>
            </a:extLst>
          </p:cNvPr>
          <p:cNvSpPr txBox="1"/>
          <p:nvPr/>
        </p:nvSpPr>
        <p:spPr>
          <a:xfrm>
            <a:off x="8853383" y="193129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508AD5-9DC9-46DE-A72D-49AFEA135CCB}"/>
              </a:ext>
            </a:extLst>
          </p:cNvPr>
          <p:cNvSpPr txBox="1"/>
          <p:nvPr/>
        </p:nvSpPr>
        <p:spPr>
          <a:xfrm>
            <a:off x="8853383" y="279341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:= 1 + 1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E47309-D558-4463-81F1-E16C6520FDBF}"/>
              </a:ext>
            </a:extLst>
          </p:cNvPr>
          <p:cNvSpPr txBox="1"/>
          <p:nvPr/>
        </p:nvSpPr>
        <p:spPr>
          <a:xfrm>
            <a:off x="8853382" y="236235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:=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C1A5D2-9B6D-434F-A6B3-7A898792C55C}"/>
              </a:ext>
            </a:extLst>
          </p:cNvPr>
          <p:cNvSpPr txBox="1"/>
          <p:nvPr/>
        </p:nvSpPr>
        <p:spPr>
          <a:xfrm>
            <a:off x="8864644" y="322447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3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B2E9136-96A9-4020-92C7-B9B55B4ECB10}"/>
              </a:ext>
            </a:extLst>
          </p:cNvPr>
          <p:cNvSpPr/>
          <p:nvPr/>
        </p:nvSpPr>
        <p:spPr>
          <a:xfrm>
            <a:off x="6599825" y="4567736"/>
            <a:ext cx="1164118" cy="1574154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18D8F6-567C-4BEA-9DCB-0093EA9F01A3}"/>
              </a:ext>
            </a:extLst>
          </p:cNvPr>
          <p:cNvSpPr txBox="1"/>
          <p:nvPr/>
        </p:nvSpPr>
        <p:spPr>
          <a:xfrm>
            <a:off x="6716113" y="462268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CAF30E-3647-4FEC-9E54-AC6CBF1FD112}"/>
              </a:ext>
            </a:extLst>
          </p:cNvPr>
          <p:cNvSpPr txBox="1"/>
          <p:nvPr/>
        </p:nvSpPr>
        <p:spPr>
          <a:xfrm>
            <a:off x="6716113" y="536966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:= 1 + 1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9EF135-F02D-4803-A094-D2CAA5E1A44D}"/>
              </a:ext>
            </a:extLst>
          </p:cNvPr>
          <p:cNvSpPr txBox="1"/>
          <p:nvPr/>
        </p:nvSpPr>
        <p:spPr>
          <a:xfrm>
            <a:off x="6716112" y="4974319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:= 1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3A4D39F2-56A7-4F54-89B3-8FCBF314501F}"/>
              </a:ext>
            </a:extLst>
          </p:cNvPr>
          <p:cNvSpPr/>
          <p:nvPr/>
        </p:nvSpPr>
        <p:spPr>
          <a:xfrm>
            <a:off x="7905713" y="4957233"/>
            <a:ext cx="689612" cy="59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F15744-1C87-4596-BF9D-BFB91F70F81A}"/>
              </a:ext>
            </a:extLst>
          </p:cNvPr>
          <p:cNvSpPr txBox="1"/>
          <p:nvPr/>
        </p:nvSpPr>
        <p:spPr>
          <a:xfrm>
            <a:off x="6727374" y="569943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3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38E100E-C58D-4C4B-BCFB-AC2BBBDCD9C7}"/>
              </a:ext>
            </a:extLst>
          </p:cNvPr>
          <p:cNvSpPr/>
          <p:nvPr/>
        </p:nvSpPr>
        <p:spPr>
          <a:xfrm>
            <a:off x="8737095" y="4565905"/>
            <a:ext cx="1164118" cy="1574154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CED8B3-A7EF-48F3-AFB3-3D589FF02FB2}"/>
              </a:ext>
            </a:extLst>
          </p:cNvPr>
          <p:cNvSpPr txBox="1"/>
          <p:nvPr/>
        </p:nvSpPr>
        <p:spPr>
          <a:xfrm>
            <a:off x="8853383" y="462085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49A008-215A-4B8F-B879-FCBB795C1F07}"/>
              </a:ext>
            </a:extLst>
          </p:cNvPr>
          <p:cNvSpPr txBox="1"/>
          <p:nvPr/>
        </p:nvSpPr>
        <p:spPr>
          <a:xfrm>
            <a:off x="8853382" y="536783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:=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6BB44F-0F4E-4CA4-8F4B-07AC11640531}"/>
              </a:ext>
            </a:extLst>
          </p:cNvPr>
          <p:cNvSpPr txBox="1"/>
          <p:nvPr/>
        </p:nvSpPr>
        <p:spPr>
          <a:xfrm>
            <a:off x="8853382" y="4972488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:=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B704DB-B7CD-4EDB-AB5C-5C663E6C6BFE}"/>
              </a:ext>
            </a:extLst>
          </p:cNvPr>
          <p:cNvSpPr txBox="1"/>
          <p:nvPr/>
        </p:nvSpPr>
        <p:spPr>
          <a:xfrm>
            <a:off x="8864644" y="569759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DDA2E-93F8-49CE-9498-F7AD0E4AC0FF}"/>
              </a:ext>
            </a:extLst>
          </p:cNvPr>
          <p:cNvSpPr txBox="1"/>
          <p:nvPr/>
        </p:nvSpPr>
        <p:spPr>
          <a:xfrm>
            <a:off x="2147842" y="2204983"/>
            <a:ext cx="344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 RHS of simple assigns with value of assign (if known)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35A69F-1B5B-4C85-AF5B-8B1251F590F7}"/>
              </a:ext>
            </a:extLst>
          </p:cNvPr>
          <p:cNvSpPr txBox="1"/>
          <p:nvPr/>
        </p:nvSpPr>
        <p:spPr>
          <a:xfrm>
            <a:off x="2104301" y="2842573"/>
            <a:ext cx="344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Forward analysis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EBB4AD-000C-4B5E-A5C9-249EFFCBC7D5}"/>
              </a:ext>
            </a:extLst>
          </p:cNvPr>
          <p:cNvSpPr txBox="1"/>
          <p:nvPr/>
        </p:nvSpPr>
        <p:spPr>
          <a:xfrm>
            <a:off x="2085633" y="4588129"/>
            <a:ext cx="3444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 constant RHS expressions with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Traversal order isn’t important</a:t>
            </a:r>
          </a:p>
        </p:txBody>
      </p:sp>
    </p:spTree>
    <p:extLst>
      <p:ext uri="{BB962C8B-B14F-4D97-AF65-F5344CB8AC3E}">
        <p14:creationId xmlns:p14="http://schemas.microsoft.com/office/powerpoint/2010/main" val="38741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/>
      <p:bldP spid="17" grpId="0"/>
      <p:bldP spid="19" grpId="0"/>
      <p:bldP spid="24" grpId="0" animBg="1"/>
      <p:bldP spid="25" grpId="0"/>
      <p:bldP spid="27" grpId="0" animBg="1"/>
      <p:bldP spid="28" grpId="0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6" grpId="0" animBg="1"/>
      <p:bldP spid="37" grpId="0"/>
      <p:bldP spid="38" grpId="0" animBg="1"/>
      <p:bldP spid="39" grpId="0"/>
      <p:bldP spid="40" grpId="0"/>
      <p:bldP spid="41" grpId="0"/>
      <p:bldP spid="42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Analyses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26" y="1455212"/>
            <a:ext cx="45881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Dead Code Elimination</a:t>
            </a:r>
          </a:p>
          <a:p>
            <a:r>
              <a:rPr lang="en-US" dirty="0"/>
              <a:t>Backwards analysis</a:t>
            </a:r>
          </a:p>
          <a:p>
            <a:r>
              <a:rPr lang="en-US" dirty="0"/>
              <a:t>Fact sets: the liveness of each variable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Merge: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07F922B-D332-07A8-0CB1-C494698962A4}"/>
              </a:ext>
            </a:extLst>
          </p:cNvPr>
          <p:cNvSpPr txBox="1">
            <a:spLocks/>
          </p:cNvSpPr>
          <p:nvPr/>
        </p:nvSpPr>
        <p:spPr>
          <a:xfrm>
            <a:off x="6232279" y="1455212"/>
            <a:ext cx="48811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Constant Propagation </a:t>
            </a:r>
          </a:p>
          <a:p>
            <a:r>
              <a:rPr lang="en-US" dirty="0"/>
              <a:t>Forward analysis</a:t>
            </a:r>
          </a:p>
          <a:p>
            <a:r>
              <a:rPr lang="en-US" dirty="0"/>
              <a:t>Fact sets: the known value of each variable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Merge: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3961472F-24EF-E771-BE56-D573D1992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09143"/>
              </p:ext>
            </p:extLst>
          </p:nvPr>
        </p:nvGraphicFramePr>
        <p:xfrm>
          <a:off x="1443557" y="3364743"/>
          <a:ext cx="3193894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608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206437">
                  <a:extLst>
                    <a:ext uri="{9D8B030D-6E8A-4147-A177-3AD203B41FA5}">
                      <a16:colId xmlns:a16="http://schemas.microsoft.com/office/drawing/2014/main" val="61036171"/>
                    </a:ext>
                  </a:extLst>
                </a:gridCol>
                <a:gridCol w="1180849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</a:tblGrid>
              <a:tr h="4030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Known</a:t>
                      </a:r>
                    </a:p>
                    <a:p>
                      <a:pPr algn="ctr"/>
                      <a:r>
                        <a:rPr lang="en-US" dirty="0"/>
                        <a:t>Live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Known</a:t>
                      </a:r>
                    </a:p>
                    <a:p>
                      <a:pPr algn="ctr"/>
                      <a:r>
                        <a:rPr lang="en-US" dirty="0"/>
                        <a:t>Dead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Enough Info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32CFDFD-B055-9711-942C-4EF7388C2FF0}"/>
              </a:ext>
            </a:extLst>
          </p:cNvPr>
          <p:cNvSpPr txBox="1"/>
          <p:nvPr/>
        </p:nvSpPr>
        <p:spPr>
          <a:xfrm>
            <a:off x="2711873" y="393587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💀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2B44C-C1F7-6B7E-E587-C3D42A1B3F75}"/>
              </a:ext>
            </a:extLst>
          </p:cNvPr>
          <p:cNvSpPr txBox="1"/>
          <p:nvPr/>
        </p:nvSpPr>
        <p:spPr>
          <a:xfrm>
            <a:off x="3825102" y="3927165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B2A3C-DCF5-F4AF-635F-A9611860D5B9}"/>
              </a:ext>
            </a:extLst>
          </p:cNvPr>
          <p:cNvSpPr txBox="1"/>
          <p:nvPr/>
        </p:nvSpPr>
        <p:spPr>
          <a:xfrm>
            <a:off x="1585619" y="393587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😊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145A42D1-D714-5FC8-7C29-7DF7D8C24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911161"/>
              </p:ext>
            </p:extLst>
          </p:nvPr>
        </p:nvGraphicFramePr>
        <p:xfrm>
          <a:off x="6601558" y="3353562"/>
          <a:ext cx="4752241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387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2115854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</a:tblGrid>
              <a:tr h="4230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 of Known Values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Enough </a:t>
                      </a:r>
                    </a:p>
                    <a:p>
                      <a:pPr algn="ctr"/>
                      <a:r>
                        <a:rPr lang="en-US" dirty="0"/>
                        <a:t>Info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A36F39A-AE00-1F8C-12FC-5EEEEA61E58A}"/>
              </a:ext>
            </a:extLst>
          </p:cNvPr>
          <p:cNvSpPr txBox="1"/>
          <p:nvPr/>
        </p:nvSpPr>
        <p:spPr>
          <a:xfrm>
            <a:off x="10123919" y="3920691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3041E-D172-EB04-C408-312CF8D4C1D1}"/>
              </a:ext>
            </a:extLst>
          </p:cNvPr>
          <p:cNvSpPr txBox="1"/>
          <p:nvPr/>
        </p:nvSpPr>
        <p:spPr>
          <a:xfrm>
            <a:off x="6902379" y="3890932"/>
            <a:ext cx="2189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{&lt;value&gt;, &lt;value2},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025CB6-34A7-8C04-62ED-493AA6919CEE}"/>
              </a:ext>
            </a:extLst>
          </p:cNvPr>
          <p:cNvSpPr txBox="1"/>
          <p:nvPr/>
        </p:nvSpPr>
        <p:spPr>
          <a:xfrm>
            <a:off x="1853370" y="488398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💀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B4C199-080F-618A-6915-0EF06AD12034}"/>
              </a:ext>
            </a:extLst>
          </p:cNvPr>
          <p:cNvSpPr txBox="1"/>
          <p:nvPr/>
        </p:nvSpPr>
        <p:spPr>
          <a:xfrm>
            <a:off x="1353416" y="488398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😊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102DBC-7DE8-BB34-DB45-DFBC35F31D60}"/>
                  </a:ext>
                </a:extLst>
              </p:cNvPr>
              <p:cNvSpPr txBox="1"/>
              <p:nvPr/>
            </p:nvSpPr>
            <p:spPr>
              <a:xfrm>
                <a:off x="1748373" y="4930150"/>
                <a:ext cx="209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102DBC-7DE8-BB34-DB45-DFBC35F31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373" y="4930150"/>
                <a:ext cx="209994" cy="276999"/>
              </a:xfrm>
              <a:prstGeom prst="rect">
                <a:avLst/>
              </a:prstGeom>
              <a:blipFill>
                <a:blip r:embed="rId3"/>
                <a:stretch>
                  <a:fillRect l="-23529" r="-20588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E7826DC-A5E0-3441-A2A6-92B4262037D4}"/>
                  </a:ext>
                </a:extLst>
              </p:cNvPr>
              <p:cNvSpPr txBox="1"/>
              <p:nvPr/>
            </p:nvSpPr>
            <p:spPr>
              <a:xfrm>
                <a:off x="2278146" y="49301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E7826DC-A5E0-3441-A2A6-92B426203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146" y="4930150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3514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62939E8-066D-2287-C6C2-0F8C1980D478}"/>
              </a:ext>
            </a:extLst>
          </p:cNvPr>
          <p:cNvSpPr txBox="1"/>
          <p:nvPr/>
        </p:nvSpPr>
        <p:spPr>
          <a:xfrm>
            <a:off x="2399676" y="4887518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😊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ED05B0-AEA2-1D77-1767-A71DEA30568B}"/>
              </a:ext>
            </a:extLst>
          </p:cNvPr>
          <p:cNvSpPr txBox="1"/>
          <p:nvPr/>
        </p:nvSpPr>
        <p:spPr>
          <a:xfrm>
            <a:off x="1853317" y="520017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E05441-1451-79FB-869F-9FDFDF7CCF05}"/>
              </a:ext>
            </a:extLst>
          </p:cNvPr>
          <p:cNvSpPr txBox="1"/>
          <p:nvPr/>
        </p:nvSpPr>
        <p:spPr>
          <a:xfrm>
            <a:off x="1341102" y="5204529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😊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E80D7B-D97E-D58E-E387-1C27104A81F2}"/>
                  </a:ext>
                </a:extLst>
              </p:cNvPr>
              <p:cNvSpPr txBox="1"/>
              <p:nvPr/>
            </p:nvSpPr>
            <p:spPr>
              <a:xfrm>
                <a:off x="1756281" y="5245700"/>
                <a:ext cx="209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E80D7B-D97E-D58E-E387-1C27104A8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81" y="5245700"/>
                <a:ext cx="209994" cy="276999"/>
              </a:xfrm>
              <a:prstGeom prst="rect">
                <a:avLst/>
              </a:prstGeom>
              <a:blipFill>
                <a:blip r:embed="rId5"/>
                <a:stretch>
                  <a:fillRect l="-20000" r="-200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307E8F-585F-7C32-AB40-B78FF2AD3826}"/>
                  </a:ext>
                </a:extLst>
              </p:cNvPr>
              <p:cNvSpPr txBox="1"/>
              <p:nvPr/>
            </p:nvSpPr>
            <p:spPr>
              <a:xfrm>
                <a:off x="2286054" y="524570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307E8F-585F-7C32-AB40-B78FF2AD3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54" y="5245700"/>
                <a:ext cx="226024" cy="276999"/>
              </a:xfrm>
              <a:prstGeom prst="rect">
                <a:avLst/>
              </a:prstGeom>
              <a:blipFill>
                <a:blip r:embed="rId6"/>
                <a:stretch>
                  <a:fillRect l="-10811"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978512A-41B7-6F10-FE4B-B374E40C9182}"/>
              </a:ext>
            </a:extLst>
          </p:cNvPr>
          <p:cNvSpPr txBox="1"/>
          <p:nvPr/>
        </p:nvSpPr>
        <p:spPr>
          <a:xfrm>
            <a:off x="2396276" y="5217780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😊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1A01DE-ACA8-87DA-AF58-41CBC8FC86B9}"/>
              </a:ext>
            </a:extLst>
          </p:cNvPr>
          <p:cNvSpPr txBox="1"/>
          <p:nvPr/>
        </p:nvSpPr>
        <p:spPr>
          <a:xfrm>
            <a:off x="1341102" y="553581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💀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E45FD0-746D-929B-7F92-8AC6D67F9D8C}"/>
              </a:ext>
            </a:extLst>
          </p:cNvPr>
          <p:cNvSpPr txBox="1"/>
          <p:nvPr/>
        </p:nvSpPr>
        <p:spPr>
          <a:xfrm>
            <a:off x="1862662" y="5521581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6F3AED9-7083-E69C-3DFF-8765B9CCC344}"/>
                  </a:ext>
                </a:extLst>
              </p:cNvPr>
              <p:cNvSpPr txBox="1"/>
              <p:nvPr/>
            </p:nvSpPr>
            <p:spPr>
              <a:xfrm>
                <a:off x="1757665" y="5564574"/>
                <a:ext cx="209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6F3AED9-7083-E69C-3DFF-8765B9CCC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665" y="5564574"/>
                <a:ext cx="209994" cy="276999"/>
              </a:xfrm>
              <a:prstGeom prst="rect">
                <a:avLst/>
              </a:prstGeom>
              <a:blipFill>
                <a:blip r:embed="rId7"/>
                <a:stretch>
                  <a:fillRect l="-20000" r="-200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33AD87-6012-DF50-3D9C-957A52C73C67}"/>
                  </a:ext>
                </a:extLst>
              </p:cNvPr>
              <p:cNvSpPr txBox="1"/>
              <p:nvPr/>
            </p:nvSpPr>
            <p:spPr>
              <a:xfrm>
                <a:off x="2287438" y="5564574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33AD87-6012-DF50-3D9C-957A52C73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438" y="5564574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0811"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725CF8CA-F31D-D398-CF6D-0262E377F6CF}"/>
              </a:ext>
            </a:extLst>
          </p:cNvPr>
          <p:cNvSpPr txBox="1"/>
          <p:nvPr/>
        </p:nvSpPr>
        <p:spPr>
          <a:xfrm>
            <a:off x="2413735" y="555696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65F32F-85FD-BAB3-9DF1-D7920F7F57AB}"/>
              </a:ext>
            </a:extLst>
          </p:cNvPr>
          <p:cNvSpPr txBox="1"/>
          <p:nvPr/>
        </p:nvSpPr>
        <p:spPr>
          <a:xfrm>
            <a:off x="6574498" y="4797634"/>
            <a:ext cx="110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Union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7180B8-53B3-44AF-9270-5DB50DAB3D82}"/>
              </a:ext>
            </a:extLst>
          </p:cNvPr>
          <p:cNvSpPr txBox="1"/>
          <p:nvPr/>
        </p:nvSpPr>
        <p:spPr>
          <a:xfrm>
            <a:off x="6540305" y="5463347"/>
            <a:ext cx="96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…except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FD58B8-4F57-16D2-31FF-B2688A06A3B1}"/>
              </a:ext>
            </a:extLst>
          </p:cNvPr>
          <p:cNvSpPr txBox="1"/>
          <p:nvPr/>
        </p:nvSpPr>
        <p:spPr>
          <a:xfrm>
            <a:off x="7898019" y="5817928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B0EAD03-E9F9-205D-A6DE-BAB9AA659FF4}"/>
                  </a:ext>
                </a:extLst>
              </p:cNvPr>
              <p:cNvSpPr txBox="1"/>
              <p:nvPr/>
            </p:nvSpPr>
            <p:spPr>
              <a:xfrm>
                <a:off x="8322795" y="5860921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B0EAD03-E9F9-205D-A6DE-BAB9AA659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795" y="5860921"/>
                <a:ext cx="226024" cy="276999"/>
              </a:xfrm>
              <a:prstGeom prst="rect">
                <a:avLst/>
              </a:prstGeom>
              <a:blipFill>
                <a:blip r:embed="rId9"/>
                <a:stretch>
                  <a:fillRect l="-10811"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04669F2-CCA1-B663-46E9-B3C94ED60713}"/>
                  </a:ext>
                </a:extLst>
              </p:cNvPr>
              <p:cNvSpPr txBox="1"/>
              <p:nvPr/>
            </p:nvSpPr>
            <p:spPr>
              <a:xfrm>
                <a:off x="7786725" y="5881629"/>
                <a:ext cx="209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04669F2-CCA1-B663-46E9-B3C94ED60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725" y="5881629"/>
                <a:ext cx="209994" cy="276999"/>
              </a:xfrm>
              <a:prstGeom prst="rect">
                <a:avLst/>
              </a:prstGeom>
              <a:blipFill>
                <a:blip r:embed="rId10"/>
                <a:stretch>
                  <a:fillRect l="-20000" r="-200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AB06BB4-3ED0-DD32-4A79-14DB1DB922EF}"/>
              </a:ext>
            </a:extLst>
          </p:cNvPr>
          <p:cNvSpPr txBox="1"/>
          <p:nvPr/>
        </p:nvSpPr>
        <p:spPr>
          <a:xfrm>
            <a:off x="7361725" y="5881629"/>
            <a:ext cx="4183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{ * }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D6F124-4538-8157-B86E-55C4EA66BBF7}"/>
              </a:ext>
            </a:extLst>
          </p:cNvPr>
          <p:cNvSpPr txBox="1"/>
          <p:nvPr/>
        </p:nvSpPr>
        <p:spPr>
          <a:xfrm>
            <a:off x="8460668" y="5817928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8F4E1F-D4E7-C27D-E168-E3138562C27E}"/>
              </a:ext>
            </a:extLst>
          </p:cNvPr>
          <p:cNvSpPr txBox="1"/>
          <p:nvPr/>
        </p:nvSpPr>
        <p:spPr>
          <a:xfrm>
            <a:off x="7295849" y="5212476"/>
            <a:ext cx="4199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{ 1 }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63C4588-3C9E-2AED-A506-9B739FD0F777}"/>
                  </a:ext>
                </a:extLst>
              </p:cNvPr>
              <p:cNvSpPr txBox="1"/>
              <p:nvPr/>
            </p:nvSpPr>
            <p:spPr>
              <a:xfrm>
                <a:off x="7705673" y="5222250"/>
                <a:ext cx="209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63C4588-3C9E-2AED-A506-9B739FD0F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673" y="5222250"/>
                <a:ext cx="209994" cy="276999"/>
              </a:xfrm>
              <a:prstGeom prst="rect">
                <a:avLst/>
              </a:prstGeom>
              <a:blipFill>
                <a:blip r:embed="rId11"/>
                <a:stretch>
                  <a:fillRect l="-20000" r="-200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FF7A38AF-CF9B-AEA9-94CF-54C2F6401FEA}"/>
              </a:ext>
            </a:extLst>
          </p:cNvPr>
          <p:cNvSpPr txBox="1"/>
          <p:nvPr/>
        </p:nvSpPr>
        <p:spPr>
          <a:xfrm>
            <a:off x="7939406" y="5212476"/>
            <a:ext cx="6476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{ 1,2 }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67364D2-2E4F-7031-8625-5DF0381D3E7D}"/>
                  </a:ext>
                </a:extLst>
              </p:cNvPr>
              <p:cNvSpPr txBox="1"/>
              <p:nvPr/>
            </p:nvSpPr>
            <p:spPr>
              <a:xfrm>
                <a:off x="8512522" y="521247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67364D2-2E4F-7031-8625-5DF0381D3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522" y="5212476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10811"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6C2957F7-D592-5CA2-272E-406EF35ED73A}"/>
              </a:ext>
            </a:extLst>
          </p:cNvPr>
          <p:cNvSpPr txBox="1"/>
          <p:nvPr/>
        </p:nvSpPr>
        <p:spPr>
          <a:xfrm>
            <a:off x="8768210" y="5220827"/>
            <a:ext cx="6476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{ 1,2 }  </a:t>
            </a:r>
          </a:p>
        </p:txBody>
      </p:sp>
    </p:spTree>
    <p:extLst>
      <p:ext uri="{BB962C8B-B14F-4D97-AF65-F5344CB8AC3E}">
        <p14:creationId xmlns:p14="http://schemas.microsoft.com/office/powerpoint/2010/main" val="42866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Constant Propagation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 - Example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4A3903-CBC6-4ECD-AC8A-CE4F9265FAB7}"/>
              </a:ext>
            </a:extLst>
          </p:cNvPr>
          <p:cNvSpPr/>
          <p:nvPr/>
        </p:nvSpPr>
        <p:spPr>
          <a:xfrm>
            <a:off x="2692000" y="2609743"/>
            <a:ext cx="2445902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2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[t2]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423783-11AF-4D54-9199-6C78BC49752A}"/>
              </a:ext>
            </a:extLst>
          </p:cNvPr>
          <p:cNvSpPr/>
          <p:nvPr/>
        </p:nvSpPr>
        <p:spPr>
          <a:xfrm>
            <a:off x="2611638" y="230014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B2: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305229-555F-4BC8-A5F2-16BEAC9EBFC8}"/>
              </a:ext>
            </a:extLst>
          </p:cNvPr>
          <p:cNvSpPr/>
          <p:nvPr/>
        </p:nvSpPr>
        <p:spPr>
          <a:xfrm>
            <a:off x="1756135" y="4861043"/>
            <a:ext cx="1347120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80B801-0ED3-4D7D-8805-B2E66C426A0B}"/>
              </a:ext>
            </a:extLst>
          </p:cNvPr>
          <p:cNvSpPr/>
          <p:nvPr/>
        </p:nvSpPr>
        <p:spPr>
          <a:xfrm>
            <a:off x="1660974" y="455237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B5: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28A16F-CD56-4C85-8E12-D1D43133A56E}"/>
              </a:ext>
            </a:extLst>
          </p:cNvPr>
          <p:cNvSpPr/>
          <p:nvPr/>
        </p:nvSpPr>
        <p:spPr>
          <a:xfrm>
            <a:off x="3453477" y="3800620"/>
            <a:ext cx="2445902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[y]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[t3]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BB6479-DD5A-4B7B-AFB1-8C168D746AE7}"/>
              </a:ext>
            </a:extLst>
          </p:cNvPr>
          <p:cNvSpPr/>
          <p:nvPr/>
        </p:nvSpPr>
        <p:spPr>
          <a:xfrm>
            <a:off x="3297930" y="3503209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B4: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D30054-B53B-4580-90EC-0927D4341257}"/>
              </a:ext>
            </a:extLst>
          </p:cNvPr>
          <p:cNvSpPr/>
          <p:nvPr/>
        </p:nvSpPr>
        <p:spPr>
          <a:xfrm>
            <a:off x="7886509" y="3068388"/>
            <a:ext cx="1529746" cy="97774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:= 2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:= 0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C0416-B6F2-40FA-8972-CF74479BEA9A}"/>
              </a:ext>
            </a:extLst>
          </p:cNvPr>
          <p:cNvSpPr/>
          <p:nvPr/>
        </p:nvSpPr>
        <p:spPr>
          <a:xfrm>
            <a:off x="7705018" y="2785204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B3: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B136848-BC7F-4C58-B321-C5BACAECDDE7}"/>
              </a:ext>
            </a:extLst>
          </p:cNvPr>
          <p:cNvSpPr/>
          <p:nvPr/>
        </p:nvSpPr>
        <p:spPr>
          <a:xfrm>
            <a:off x="5333996" y="1499877"/>
            <a:ext cx="2518432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[y] := 0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[t1]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ECFF03-CB24-4619-B420-74C61ADAC55F}"/>
              </a:ext>
            </a:extLst>
          </p:cNvPr>
          <p:cNvSpPr/>
          <p:nvPr/>
        </p:nvSpPr>
        <p:spPr>
          <a:xfrm>
            <a:off x="5208204" y="119786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AB0D280-7652-4BAC-9491-69C4582792D2}"/>
              </a:ext>
            </a:extLst>
          </p:cNvPr>
          <p:cNvSpPr/>
          <p:nvPr/>
        </p:nvSpPr>
        <p:spPr>
          <a:xfrm>
            <a:off x="5164655" y="6111438"/>
            <a:ext cx="1625118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[z] := [x]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E22712-FBEE-4595-9A78-1180289572D6}"/>
              </a:ext>
            </a:extLst>
          </p:cNvPr>
          <p:cNvSpPr/>
          <p:nvPr/>
        </p:nvSpPr>
        <p:spPr>
          <a:xfrm>
            <a:off x="5034875" y="579236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B6:</a:t>
            </a:r>
            <a:endParaRPr lang="en-US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2CA2102B-4D86-4C3D-9425-B4F33BF76010}"/>
              </a:ext>
            </a:extLst>
          </p:cNvPr>
          <p:cNvCxnSpPr>
            <a:cxnSpLocks/>
            <a:stCxn id="15" idx="2"/>
            <a:endCxn id="5" idx="0"/>
          </p:cNvCxnSpPr>
          <p:nvPr/>
        </p:nvCxnSpPr>
        <p:spPr>
          <a:xfrm rot="5400000">
            <a:off x="4960875" y="977406"/>
            <a:ext cx="586414" cy="2678261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F855F5-6770-404B-98C1-11B5234D5E58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>
          <a:xfrm>
            <a:off x="6593212" y="2023329"/>
            <a:ext cx="2058170" cy="1045059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3021D89-1931-4806-8A19-61CC59D05B25}"/>
              </a:ext>
            </a:extLst>
          </p:cNvPr>
          <p:cNvSpPr txBox="1"/>
          <p:nvPr/>
        </p:nvSpPr>
        <p:spPr>
          <a:xfrm>
            <a:off x="4665189" y="201919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40BF2DD-7273-472F-AD38-39D1BFF7728F}"/>
              </a:ext>
            </a:extLst>
          </p:cNvPr>
          <p:cNvSpPr/>
          <p:nvPr/>
        </p:nvSpPr>
        <p:spPr>
          <a:xfrm>
            <a:off x="2323090" y="3146592"/>
            <a:ext cx="1211939" cy="1706951"/>
          </a:xfrm>
          <a:custGeom>
            <a:avLst/>
            <a:gdLst>
              <a:gd name="connsiteX0" fmla="*/ 1367377 w 1463927"/>
              <a:gd name="connsiteY0" fmla="*/ 0 h 1439839"/>
              <a:gd name="connsiteX1" fmla="*/ 1360553 w 1463927"/>
              <a:gd name="connsiteY1" fmla="*/ 136477 h 1439839"/>
              <a:gd name="connsiteX2" fmla="*/ 309675 w 1463927"/>
              <a:gd name="connsiteY2" fmla="*/ 416257 h 1439839"/>
              <a:gd name="connsiteX3" fmla="*/ 23073 w 1463927"/>
              <a:gd name="connsiteY3" fmla="*/ 1071349 h 1439839"/>
              <a:gd name="connsiteX4" fmla="*/ 800995 w 1463927"/>
              <a:gd name="connsiteY4" fmla="*/ 1235122 h 1439839"/>
              <a:gd name="connsiteX5" fmla="*/ 917001 w 1463927"/>
              <a:gd name="connsiteY5" fmla="*/ 1439839 h 1439839"/>
              <a:gd name="connsiteX0" fmla="*/ 1367377 w 1463927"/>
              <a:gd name="connsiteY0" fmla="*/ 0 h 1476812"/>
              <a:gd name="connsiteX1" fmla="*/ 1360553 w 1463927"/>
              <a:gd name="connsiteY1" fmla="*/ 136477 h 1476812"/>
              <a:gd name="connsiteX2" fmla="*/ 309675 w 1463927"/>
              <a:gd name="connsiteY2" fmla="*/ 416257 h 1476812"/>
              <a:gd name="connsiteX3" fmla="*/ 23073 w 1463927"/>
              <a:gd name="connsiteY3" fmla="*/ 1071349 h 1476812"/>
              <a:gd name="connsiteX4" fmla="*/ 800995 w 1463927"/>
              <a:gd name="connsiteY4" fmla="*/ 1235122 h 1476812"/>
              <a:gd name="connsiteX5" fmla="*/ 749050 w 1463927"/>
              <a:gd name="connsiteY5" fmla="*/ 1476812 h 1476812"/>
              <a:gd name="connsiteX0" fmla="*/ 1359434 w 1455984"/>
              <a:gd name="connsiteY0" fmla="*/ 0 h 1476812"/>
              <a:gd name="connsiteX1" fmla="*/ 1352610 w 1455984"/>
              <a:gd name="connsiteY1" fmla="*/ 136477 h 1476812"/>
              <a:gd name="connsiteX2" fmla="*/ 301732 w 1455984"/>
              <a:gd name="connsiteY2" fmla="*/ 416257 h 1476812"/>
              <a:gd name="connsiteX3" fmla="*/ 15130 w 1455984"/>
              <a:gd name="connsiteY3" fmla="*/ 1071349 h 1476812"/>
              <a:gd name="connsiteX4" fmla="*/ 662424 w 1455984"/>
              <a:gd name="connsiteY4" fmla="*/ 1244365 h 1476812"/>
              <a:gd name="connsiteX5" fmla="*/ 741107 w 1455984"/>
              <a:gd name="connsiteY5" fmla="*/ 1476812 h 1476812"/>
              <a:gd name="connsiteX0" fmla="*/ 1359515 w 1359515"/>
              <a:gd name="connsiteY0" fmla="*/ 0 h 1476812"/>
              <a:gd name="connsiteX1" fmla="*/ 301813 w 1359515"/>
              <a:gd name="connsiteY1" fmla="*/ 416257 h 1476812"/>
              <a:gd name="connsiteX2" fmla="*/ 15211 w 1359515"/>
              <a:gd name="connsiteY2" fmla="*/ 1071349 h 1476812"/>
              <a:gd name="connsiteX3" fmla="*/ 662505 w 1359515"/>
              <a:gd name="connsiteY3" fmla="*/ 1244365 h 1476812"/>
              <a:gd name="connsiteX4" fmla="*/ 741188 w 1359515"/>
              <a:gd name="connsiteY4" fmla="*/ 1476812 h 1476812"/>
              <a:gd name="connsiteX0" fmla="*/ 1359515 w 1359515"/>
              <a:gd name="connsiteY0" fmla="*/ 0 h 1476812"/>
              <a:gd name="connsiteX1" fmla="*/ 301813 w 1359515"/>
              <a:gd name="connsiteY1" fmla="*/ 416257 h 1476812"/>
              <a:gd name="connsiteX2" fmla="*/ 15211 w 1359515"/>
              <a:gd name="connsiteY2" fmla="*/ 1071349 h 1476812"/>
              <a:gd name="connsiteX3" fmla="*/ 662505 w 1359515"/>
              <a:gd name="connsiteY3" fmla="*/ 1244365 h 1476812"/>
              <a:gd name="connsiteX4" fmla="*/ 741188 w 1359515"/>
              <a:gd name="connsiteY4" fmla="*/ 1476812 h 1476812"/>
              <a:gd name="connsiteX0" fmla="*/ 1344304 w 1344304"/>
              <a:gd name="connsiteY0" fmla="*/ 0 h 1476812"/>
              <a:gd name="connsiteX1" fmla="*/ 0 w 1344304"/>
              <a:gd name="connsiteY1" fmla="*/ 1071349 h 1476812"/>
              <a:gd name="connsiteX2" fmla="*/ 647294 w 1344304"/>
              <a:gd name="connsiteY2" fmla="*/ 1244365 h 1476812"/>
              <a:gd name="connsiteX3" fmla="*/ 725977 w 1344304"/>
              <a:gd name="connsiteY3" fmla="*/ 1476812 h 1476812"/>
              <a:gd name="connsiteX0" fmla="*/ 1280135 w 1280135"/>
              <a:gd name="connsiteY0" fmla="*/ 0 h 1476812"/>
              <a:gd name="connsiteX1" fmla="*/ 0 w 1280135"/>
              <a:gd name="connsiteY1" fmla="*/ 753511 h 1476812"/>
              <a:gd name="connsiteX2" fmla="*/ 583125 w 1280135"/>
              <a:gd name="connsiteY2" fmla="*/ 1244365 h 1476812"/>
              <a:gd name="connsiteX3" fmla="*/ 661808 w 1280135"/>
              <a:gd name="connsiteY3" fmla="*/ 1476812 h 1476812"/>
              <a:gd name="connsiteX0" fmla="*/ 1280243 w 1280243"/>
              <a:gd name="connsiteY0" fmla="*/ 0 h 1476812"/>
              <a:gd name="connsiteX1" fmla="*/ 108 w 1280243"/>
              <a:gd name="connsiteY1" fmla="*/ 753511 h 1476812"/>
              <a:gd name="connsiteX2" fmla="*/ 583233 w 1280243"/>
              <a:gd name="connsiteY2" fmla="*/ 1244365 h 1476812"/>
              <a:gd name="connsiteX3" fmla="*/ 661916 w 1280243"/>
              <a:gd name="connsiteY3" fmla="*/ 1476812 h 1476812"/>
              <a:gd name="connsiteX0" fmla="*/ 1291517 w 1291517"/>
              <a:gd name="connsiteY0" fmla="*/ 0 h 1476812"/>
              <a:gd name="connsiteX1" fmla="*/ 11382 w 1291517"/>
              <a:gd name="connsiteY1" fmla="*/ 753511 h 1476812"/>
              <a:gd name="connsiteX2" fmla="*/ 673190 w 1291517"/>
              <a:gd name="connsiteY2" fmla="*/ 1476812 h 1476812"/>
              <a:gd name="connsiteX0" fmla="*/ 1289191 w 1289191"/>
              <a:gd name="connsiteY0" fmla="*/ 0 h 1476812"/>
              <a:gd name="connsiteX1" fmla="*/ 9056 w 1289191"/>
              <a:gd name="connsiteY1" fmla="*/ 753511 h 1476812"/>
              <a:gd name="connsiteX2" fmla="*/ 670864 w 1289191"/>
              <a:gd name="connsiteY2" fmla="*/ 1476812 h 1476812"/>
              <a:gd name="connsiteX0" fmla="*/ 1280137 w 1280137"/>
              <a:gd name="connsiteY0" fmla="*/ 0 h 1476812"/>
              <a:gd name="connsiteX1" fmla="*/ 2 w 1280137"/>
              <a:gd name="connsiteY1" fmla="*/ 753511 h 1476812"/>
              <a:gd name="connsiteX2" fmla="*/ 661810 w 1280137"/>
              <a:gd name="connsiteY2" fmla="*/ 1476812 h 1476812"/>
              <a:gd name="connsiteX0" fmla="*/ 1432674 w 1432674"/>
              <a:gd name="connsiteY0" fmla="*/ 0 h 1466395"/>
              <a:gd name="connsiteX1" fmla="*/ 152539 w 1432674"/>
              <a:gd name="connsiteY1" fmla="*/ 753511 h 1466395"/>
              <a:gd name="connsiteX2" fmla="*/ 0 w 1432674"/>
              <a:gd name="connsiteY2" fmla="*/ 1466395 h 1466395"/>
              <a:gd name="connsiteX0" fmla="*/ 1447795 w 1447795"/>
              <a:gd name="connsiteY0" fmla="*/ 0 h 1466395"/>
              <a:gd name="connsiteX1" fmla="*/ 0 w 1447795"/>
              <a:gd name="connsiteY1" fmla="*/ 774345 h 1466395"/>
              <a:gd name="connsiteX2" fmla="*/ 15121 w 1447795"/>
              <a:gd name="connsiteY2" fmla="*/ 1466395 h 1466395"/>
              <a:gd name="connsiteX0" fmla="*/ 1447795 w 1447795"/>
              <a:gd name="connsiteY0" fmla="*/ 0 h 1466395"/>
              <a:gd name="connsiteX1" fmla="*/ 0 w 1447795"/>
              <a:gd name="connsiteY1" fmla="*/ 774345 h 1466395"/>
              <a:gd name="connsiteX2" fmla="*/ 15121 w 1447795"/>
              <a:gd name="connsiteY2" fmla="*/ 1466395 h 1466395"/>
              <a:gd name="connsiteX0" fmla="*/ 1561938 w 1561938"/>
              <a:gd name="connsiteY0" fmla="*/ 0 h 1466395"/>
              <a:gd name="connsiteX1" fmla="*/ 114143 w 1561938"/>
              <a:gd name="connsiteY1" fmla="*/ 774345 h 1466395"/>
              <a:gd name="connsiteX2" fmla="*/ 129264 w 1561938"/>
              <a:gd name="connsiteY2" fmla="*/ 1466395 h 1466395"/>
              <a:gd name="connsiteX0" fmla="*/ 1636020 w 1636020"/>
              <a:gd name="connsiteY0" fmla="*/ 0 h 1466395"/>
              <a:gd name="connsiteX1" fmla="*/ 188225 w 1636020"/>
              <a:gd name="connsiteY1" fmla="*/ 774345 h 1466395"/>
              <a:gd name="connsiteX2" fmla="*/ 203346 w 1636020"/>
              <a:gd name="connsiteY2" fmla="*/ 1466395 h 1466395"/>
              <a:gd name="connsiteX0" fmla="*/ 1502595 w 1502595"/>
              <a:gd name="connsiteY0" fmla="*/ 0 h 1466395"/>
              <a:gd name="connsiteX1" fmla="*/ 54800 w 1502595"/>
              <a:gd name="connsiteY1" fmla="*/ 774345 h 1466395"/>
              <a:gd name="connsiteX2" fmla="*/ 69921 w 1502595"/>
              <a:gd name="connsiteY2" fmla="*/ 1466395 h 146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2595" h="1466395">
                <a:moveTo>
                  <a:pt x="1502595" y="0"/>
                </a:moveTo>
                <a:cubicBezTo>
                  <a:pt x="1222532" y="223198"/>
                  <a:pt x="436803" y="247097"/>
                  <a:pt x="54800" y="774345"/>
                </a:cubicBezTo>
                <a:cubicBezTo>
                  <a:pt x="-95674" y="1009920"/>
                  <a:pt x="116528" y="1029653"/>
                  <a:pt x="69921" y="1466395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51B8F821-8937-46BF-A404-5B6EBE6BE8BD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rot="16200000" flipH="1">
            <a:off x="3961977" y="3086168"/>
            <a:ext cx="667425" cy="761477"/>
          </a:xfrm>
          <a:prstGeom prst="curvedConnector3">
            <a:avLst/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CFD548C-7DD9-4B3F-B04D-920C666FDD27}"/>
              </a:ext>
            </a:extLst>
          </p:cNvPr>
          <p:cNvSpPr txBox="1"/>
          <p:nvPr/>
        </p:nvSpPr>
        <p:spPr>
          <a:xfrm>
            <a:off x="1923670" y="3786072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2E1CFBD7-6C30-496A-93F8-F006C852EFE3}"/>
              </a:ext>
            </a:extLst>
          </p:cNvPr>
          <p:cNvCxnSpPr>
            <a:cxnSpLocks/>
            <a:stCxn id="13" idx="2"/>
            <a:endCxn id="17" idx="0"/>
          </p:cNvCxnSpPr>
          <p:nvPr/>
        </p:nvCxnSpPr>
        <p:spPr>
          <a:xfrm rot="5400000">
            <a:off x="6281646" y="3741701"/>
            <a:ext cx="2065305" cy="2674168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5131F1A1-0172-4F69-897F-BA3AD547B5D2}"/>
              </a:ext>
            </a:extLst>
          </p:cNvPr>
          <p:cNvCxnSpPr>
            <a:cxnSpLocks/>
            <a:stCxn id="11" idx="2"/>
            <a:endCxn id="17" idx="0"/>
          </p:cNvCxnSpPr>
          <p:nvPr/>
        </p:nvCxnSpPr>
        <p:spPr>
          <a:xfrm rot="16200000" flipH="1">
            <a:off x="4433138" y="4567362"/>
            <a:ext cx="1787366" cy="1300786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9FA4B59D-E70C-4CA4-9288-07091F85F41E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 rot="5400000">
            <a:off x="3284577" y="3469191"/>
            <a:ext cx="536971" cy="2246733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F954891-86E3-447A-86C7-647667CB1BF5}"/>
              </a:ext>
            </a:extLst>
          </p:cNvPr>
          <p:cNvSpPr txBox="1"/>
          <p:nvPr/>
        </p:nvSpPr>
        <p:spPr>
          <a:xfrm>
            <a:off x="5097392" y="4840589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754CF96-1C4B-43CE-A1BF-DA468A401A5A}"/>
              </a:ext>
            </a:extLst>
          </p:cNvPr>
          <p:cNvSpPr txBox="1"/>
          <p:nvPr/>
        </p:nvSpPr>
        <p:spPr>
          <a:xfrm>
            <a:off x="8536463" y="4432182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D80173-2BA4-439A-8D1E-AC6C5D05CE85}"/>
              </a:ext>
            </a:extLst>
          </p:cNvPr>
          <p:cNvSpPr txBox="1"/>
          <p:nvPr/>
        </p:nvSpPr>
        <p:spPr>
          <a:xfrm>
            <a:off x="929327" y="1362472"/>
            <a:ext cx="326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values can x take on at B6?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C3068E54-D26D-413E-870D-BE12BDDF5DBA}"/>
              </a:ext>
            </a:extLst>
          </p:cNvPr>
          <p:cNvCxnSpPr>
            <a:cxnSpLocks/>
            <a:stCxn id="7" idx="2"/>
            <a:endCxn id="17" idx="0"/>
          </p:cNvCxnSpPr>
          <p:nvPr/>
        </p:nvCxnSpPr>
        <p:spPr>
          <a:xfrm rot="16200000" flipH="1">
            <a:off x="3839983" y="3974206"/>
            <a:ext cx="726943" cy="3547519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244E0F-C6C5-4162-9D76-D2FC37D81C46}"/>
              </a:ext>
            </a:extLst>
          </p:cNvPr>
          <p:cNvCxnSpPr/>
          <p:nvPr/>
        </p:nvCxnSpPr>
        <p:spPr>
          <a:xfrm flipV="1">
            <a:off x="6185662" y="6254445"/>
            <a:ext cx="487855" cy="25667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AB44BED-D817-4646-B1E7-002FD0783E4B}"/>
              </a:ext>
            </a:extLst>
          </p:cNvPr>
          <p:cNvSpPr txBox="1"/>
          <p:nvPr/>
        </p:nvSpPr>
        <p:spPr>
          <a:xfrm>
            <a:off x="6760334" y="60369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B83DAC9-302A-4CE5-32F1-30F2A8768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126313"/>
              </p:ext>
            </p:extLst>
          </p:nvPr>
        </p:nvGraphicFramePr>
        <p:xfrm>
          <a:off x="1329961" y="2427551"/>
          <a:ext cx="130358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  <a:gridCol w="309256">
                  <a:extLst>
                    <a:ext uri="{9D8B030D-6E8A-4147-A177-3AD203B41FA5}">
                      <a16:colId xmlns:a16="http://schemas.microsoft.com/office/drawing/2014/main" val="1829459369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81" name="TextBox 80">
            <a:extLst>
              <a:ext uri="{FF2B5EF4-FFF2-40B4-BE49-F238E27FC236}">
                <a16:creationId xmlns:a16="http://schemas.microsoft.com/office/drawing/2014/main" id="{37772F34-C7D7-0911-AB45-3154287D01A8}"/>
              </a:ext>
            </a:extLst>
          </p:cNvPr>
          <p:cNvSpPr txBox="1"/>
          <p:nvPr/>
        </p:nvSpPr>
        <p:spPr>
          <a:xfrm>
            <a:off x="1696743" y="2704879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307599E-9C93-A37D-019A-FA02510408E8}"/>
              </a:ext>
            </a:extLst>
          </p:cNvPr>
          <p:cNvSpPr txBox="1"/>
          <p:nvPr/>
        </p:nvSpPr>
        <p:spPr>
          <a:xfrm>
            <a:off x="2023006" y="2709177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428C6A3-A73D-8D39-71DF-DEA1E24A9956}"/>
              </a:ext>
            </a:extLst>
          </p:cNvPr>
          <p:cNvSpPr txBox="1"/>
          <p:nvPr/>
        </p:nvSpPr>
        <p:spPr>
          <a:xfrm>
            <a:off x="2349269" y="2713475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6BDBAEF-C752-6FE5-36F9-71B10BBD5688}"/>
              </a:ext>
            </a:extLst>
          </p:cNvPr>
          <p:cNvSpPr txBox="1"/>
          <p:nvPr/>
        </p:nvSpPr>
        <p:spPr>
          <a:xfrm>
            <a:off x="1701034" y="2986069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A037D53-6D68-F41A-1B5B-10DD091ACDC5}"/>
              </a:ext>
            </a:extLst>
          </p:cNvPr>
          <p:cNvSpPr txBox="1"/>
          <p:nvPr/>
        </p:nvSpPr>
        <p:spPr>
          <a:xfrm>
            <a:off x="2027297" y="2990367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F5D2FE1-CCB6-B214-54AF-C607A9B303F5}"/>
              </a:ext>
            </a:extLst>
          </p:cNvPr>
          <p:cNvSpPr txBox="1"/>
          <p:nvPr/>
        </p:nvSpPr>
        <p:spPr>
          <a:xfrm>
            <a:off x="2353560" y="2994665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graphicFrame>
        <p:nvGraphicFramePr>
          <p:cNvPr id="104" name="Table 103">
            <a:extLst>
              <a:ext uri="{FF2B5EF4-FFF2-40B4-BE49-F238E27FC236}">
                <a16:creationId xmlns:a16="http://schemas.microsoft.com/office/drawing/2014/main" id="{216A7448-FC1B-20C7-A509-2C1C4AC57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241946"/>
              </p:ext>
            </p:extLst>
          </p:nvPr>
        </p:nvGraphicFramePr>
        <p:xfrm>
          <a:off x="7896270" y="1287031"/>
          <a:ext cx="130358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  <a:gridCol w="309256">
                  <a:extLst>
                    <a:ext uri="{9D8B030D-6E8A-4147-A177-3AD203B41FA5}">
                      <a16:colId xmlns:a16="http://schemas.microsoft.com/office/drawing/2014/main" val="1829459369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105" name="TextBox 104">
            <a:extLst>
              <a:ext uri="{FF2B5EF4-FFF2-40B4-BE49-F238E27FC236}">
                <a16:creationId xmlns:a16="http://schemas.microsoft.com/office/drawing/2014/main" id="{8C970944-DBBC-813A-7A43-CA7579CBBE7A}"/>
              </a:ext>
            </a:extLst>
          </p:cNvPr>
          <p:cNvSpPr txBox="1"/>
          <p:nvPr/>
        </p:nvSpPr>
        <p:spPr>
          <a:xfrm>
            <a:off x="8263052" y="1564359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92944AE-E388-0B66-2A87-FDA3B166DF88}"/>
              </a:ext>
            </a:extLst>
          </p:cNvPr>
          <p:cNvSpPr txBox="1"/>
          <p:nvPr/>
        </p:nvSpPr>
        <p:spPr>
          <a:xfrm>
            <a:off x="8589315" y="1568657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B696A30-0C8F-B713-B617-C9AAE835592D}"/>
              </a:ext>
            </a:extLst>
          </p:cNvPr>
          <p:cNvSpPr txBox="1"/>
          <p:nvPr/>
        </p:nvSpPr>
        <p:spPr>
          <a:xfrm>
            <a:off x="8915578" y="1572955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15220E5-67E4-C975-71E8-DBE79B1CA7CD}"/>
              </a:ext>
            </a:extLst>
          </p:cNvPr>
          <p:cNvSpPr txBox="1"/>
          <p:nvPr/>
        </p:nvSpPr>
        <p:spPr>
          <a:xfrm>
            <a:off x="8267343" y="1845549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E145F9B-549F-CF0F-F12B-979386169155}"/>
              </a:ext>
            </a:extLst>
          </p:cNvPr>
          <p:cNvSpPr txBox="1"/>
          <p:nvPr/>
        </p:nvSpPr>
        <p:spPr>
          <a:xfrm>
            <a:off x="8593606" y="1849847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6B1EB7C-E5FA-11FF-4357-BD2583341A00}"/>
              </a:ext>
            </a:extLst>
          </p:cNvPr>
          <p:cNvSpPr txBox="1"/>
          <p:nvPr/>
        </p:nvSpPr>
        <p:spPr>
          <a:xfrm>
            <a:off x="8919869" y="1854145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AEF341A-A683-7F2D-EFF9-D45F68611150}"/>
              </a:ext>
            </a:extLst>
          </p:cNvPr>
          <p:cNvSpPr txBox="1"/>
          <p:nvPr/>
        </p:nvSpPr>
        <p:spPr>
          <a:xfrm>
            <a:off x="8622437" y="1861703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8935922-C80C-5B4C-9C1A-CC095A9D10D4}"/>
              </a:ext>
            </a:extLst>
          </p:cNvPr>
          <p:cNvSpPr txBox="1"/>
          <p:nvPr/>
        </p:nvSpPr>
        <p:spPr>
          <a:xfrm>
            <a:off x="2053250" y="2718191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B644F19-DCDD-3E4A-C710-5734A2EE1684}"/>
              </a:ext>
            </a:extLst>
          </p:cNvPr>
          <p:cNvSpPr txBox="1"/>
          <p:nvPr/>
        </p:nvSpPr>
        <p:spPr>
          <a:xfrm>
            <a:off x="2049134" y="2996806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94AC16D-6A6B-9D67-DC70-A5F803615B2E}"/>
              </a:ext>
            </a:extLst>
          </p:cNvPr>
          <p:cNvSpPr txBox="1"/>
          <p:nvPr/>
        </p:nvSpPr>
        <p:spPr>
          <a:xfrm>
            <a:off x="1731278" y="2996806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{2}</a:t>
            </a:r>
          </a:p>
        </p:txBody>
      </p:sp>
      <p:graphicFrame>
        <p:nvGraphicFramePr>
          <p:cNvPr id="112" name="Table 111">
            <a:extLst>
              <a:ext uri="{FF2B5EF4-FFF2-40B4-BE49-F238E27FC236}">
                <a16:creationId xmlns:a16="http://schemas.microsoft.com/office/drawing/2014/main" id="{51906EBD-88DD-CD0D-602B-E9F9D4287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657885"/>
              </p:ext>
            </p:extLst>
          </p:nvPr>
        </p:nvGraphicFramePr>
        <p:xfrm>
          <a:off x="9467131" y="3101935"/>
          <a:ext cx="130358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  <a:gridCol w="309256">
                  <a:extLst>
                    <a:ext uri="{9D8B030D-6E8A-4147-A177-3AD203B41FA5}">
                      <a16:colId xmlns:a16="http://schemas.microsoft.com/office/drawing/2014/main" val="1829459369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1B0CFB6D-BE5A-79A7-BB36-170914DCE9CE}"/>
              </a:ext>
            </a:extLst>
          </p:cNvPr>
          <p:cNvSpPr txBox="1"/>
          <p:nvPr/>
        </p:nvSpPr>
        <p:spPr>
          <a:xfrm>
            <a:off x="9833913" y="3379263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A62F5AD-2DF4-0D1E-1E83-EF61DA7122DB}"/>
              </a:ext>
            </a:extLst>
          </p:cNvPr>
          <p:cNvSpPr txBox="1"/>
          <p:nvPr/>
        </p:nvSpPr>
        <p:spPr>
          <a:xfrm>
            <a:off x="10160176" y="3383561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6DD6E93-AC0F-1BC2-8D3E-2386D97A34D1}"/>
              </a:ext>
            </a:extLst>
          </p:cNvPr>
          <p:cNvSpPr txBox="1"/>
          <p:nvPr/>
        </p:nvSpPr>
        <p:spPr>
          <a:xfrm>
            <a:off x="10486439" y="3387859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22AC155-845B-2CC6-8D17-246BF170882F}"/>
              </a:ext>
            </a:extLst>
          </p:cNvPr>
          <p:cNvSpPr txBox="1"/>
          <p:nvPr/>
        </p:nvSpPr>
        <p:spPr>
          <a:xfrm>
            <a:off x="9838204" y="3660453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6581930-C243-9E18-E3F4-9204A6DD917D}"/>
              </a:ext>
            </a:extLst>
          </p:cNvPr>
          <p:cNvSpPr txBox="1"/>
          <p:nvPr/>
        </p:nvSpPr>
        <p:spPr>
          <a:xfrm>
            <a:off x="10164467" y="3664751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04F9C3A-E97D-8EBC-D286-3BDCA4121F8F}"/>
              </a:ext>
            </a:extLst>
          </p:cNvPr>
          <p:cNvSpPr txBox="1"/>
          <p:nvPr/>
        </p:nvSpPr>
        <p:spPr>
          <a:xfrm>
            <a:off x="10490730" y="3669049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352EC59-966B-AACB-2D84-EC41146ED79D}"/>
              </a:ext>
            </a:extLst>
          </p:cNvPr>
          <p:cNvSpPr txBox="1"/>
          <p:nvPr/>
        </p:nvSpPr>
        <p:spPr>
          <a:xfrm>
            <a:off x="10193298" y="3676607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0776F0D-8285-702D-EC0D-76ECC6336CB7}"/>
              </a:ext>
            </a:extLst>
          </p:cNvPr>
          <p:cNvSpPr txBox="1"/>
          <p:nvPr/>
        </p:nvSpPr>
        <p:spPr>
          <a:xfrm>
            <a:off x="10197593" y="3397567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2A4EA6A-8448-6B54-D969-100D3A81D097}"/>
              </a:ext>
            </a:extLst>
          </p:cNvPr>
          <p:cNvSpPr txBox="1"/>
          <p:nvPr/>
        </p:nvSpPr>
        <p:spPr>
          <a:xfrm>
            <a:off x="9869182" y="3680907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graphicFrame>
        <p:nvGraphicFramePr>
          <p:cNvPr id="122" name="Table 121">
            <a:extLst>
              <a:ext uri="{FF2B5EF4-FFF2-40B4-BE49-F238E27FC236}">
                <a16:creationId xmlns:a16="http://schemas.microsoft.com/office/drawing/2014/main" id="{38516408-BD52-C2C6-D214-DF1383B6E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038862"/>
              </p:ext>
            </p:extLst>
          </p:nvPr>
        </p:nvGraphicFramePr>
        <p:xfrm>
          <a:off x="388672" y="4654924"/>
          <a:ext cx="130358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66214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275421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  <a:gridCol w="309256">
                  <a:extLst>
                    <a:ext uri="{9D8B030D-6E8A-4147-A177-3AD203B41FA5}">
                      <a16:colId xmlns:a16="http://schemas.microsoft.com/office/drawing/2014/main" val="1829459369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123" name="TextBox 122">
            <a:extLst>
              <a:ext uri="{FF2B5EF4-FFF2-40B4-BE49-F238E27FC236}">
                <a16:creationId xmlns:a16="http://schemas.microsoft.com/office/drawing/2014/main" id="{4B8C61FA-1DBD-209E-7564-CC17D02FDBE4}"/>
              </a:ext>
            </a:extLst>
          </p:cNvPr>
          <p:cNvSpPr txBox="1"/>
          <p:nvPr/>
        </p:nvSpPr>
        <p:spPr>
          <a:xfrm>
            <a:off x="755454" y="4932252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16FD19B-71C6-49F2-DFFC-2918100A23C5}"/>
              </a:ext>
            </a:extLst>
          </p:cNvPr>
          <p:cNvSpPr txBox="1"/>
          <p:nvPr/>
        </p:nvSpPr>
        <p:spPr>
          <a:xfrm>
            <a:off x="1113912" y="4936550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6CE28E5-ADDA-3FDB-245F-7071D17361E4}"/>
              </a:ext>
            </a:extLst>
          </p:cNvPr>
          <p:cNvSpPr txBox="1"/>
          <p:nvPr/>
        </p:nvSpPr>
        <p:spPr>
          <a:xfrm>
            <a:off x="1407980" y="4940848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4DF9465-1F59-3AFD-7FD6-DB84572A8151}"/>
              </a:ext>
            </a:extLst>
          </p:cNvPr>
          <p:cNvSpPr txBox="1"/>
          <p:nvPr/>
        </p:nvSpPr>
        <p:spPr>
          <a:xfrm>
            <a:off x="785501" y="5213442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ADB8859-95F8-25F2-6789-D5EFEB0302DE}"/>
              </a:ext>
            </a:extLst>
          </p:cNvPr>
          <p:cNvSpPr txBox="1"/>
          <p:nvPr/>
        </p:nvSpPr>
        <p:spPr>
          <a:xfrm>
            <a:off x="1118203" y="5217740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E387633-29E8-5571-81EA-E224BE9099C9}"/>
              </a:ext>
            </a:extLst>
          </p:cNvPr>
          <p:cNvSpPr txBox="1"/>
          <p:nvPr/>
        </p:nvSpPr>
        <p:spPr>
          <a:xfrm>
            <a:off x="1412271" y="5222038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ECA543D-3846-08DB-661E-24D69BFADE91}"/>
              </a:ext>
            </a:extLst>
          </p:cNvPr>
          <p:cNvSpPr txBox="1"/>
          <p:nvPr/>
        </p:nvSpPr>
        <p:spPr>
          <a:xfrm>
            <a:off x="1144156" y="4958442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C6C18D-2607-F5BE-FE08-81983DA95CB5}"/>
              </a:ext>
            </a:extLst>
          </p:cNvPr>
          <p:cNvSpPr txBox="1"/>
          <p:nvPr/>
        </p:nvSpPr>
        <p:spPr>
          <a:xfrm>
            <a:off x="1140040" y="5237057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9E30968-8044-26F7-8A2E-F0E3075B4218}"/>
              </a:ext>
            </a:extLst>
          </p:cNvPr>
          <p:cNvSpPr txBox="1"/>
          <p:nvPr/>
        </p:nvSpPr>
        <p:spPr>
          <a:xfrm>
            <a:off x="828623" y="5224179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graphicFrame>
        <p:nvGraphicFramePr>
          <p:cNvPr id="132" name="Table 131">
            <a:extLst>
              <a:ext uri="{FF2B5EF4-FFF2-40B4-BE49-F238E27FC236}">
                <a16:creationId xmlns:a16="http://schemas.microsoft.com/office/drawing/2014/main" id="{399ADB90-BEE9-F2CE-39AA-F87756DCC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142924"/>
              </p:ext>
            </p:extLst>
          </p:nvPr>
        </p:nvGraphicFramePr>
        <p:xfrm>
          <a:off x="5953250" y="3656456"/>
          <a:ext cx="130358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  <a:gridCol w="309256">
                  <a:extLst>
                    <a:ext uri="{9D8B030D-6E8A-4147-A177-3AD203B41FA5}">
                      <a16:colId xmlns:a16="http://schemas.microsoft.com/office/drawing/2014/main" val="1829459369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133" name="TextBox 132">
            <a:extLst>
              <a:ext uri="{FF2B5EF4-FFF2-40B4-BE49-F238E27FC236}">
                <a16:creationId xmlns:a16="http://schemas.microsoft.com/office/drawing/2014/main" id="{CC9A2B57-3F78-2D6A-B792-68B0A12461B2}"/>
              </a:ext>
            </a:extLst>
          </p:cNvPr>
          <p:cNvSpPr txBox="1"/>
          <p:nvPr/>
        </p:nvSpPr>
        <p:spPr>
          <a:xfrm>
            <a:off x="6320032" y="3933784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3C1CDB-9993-251A-1BEC-03B3A1DDB7B9}"/>
              </a:ext>
            </a:extLst>
          </p:cNvPr>
          <p:cNvSpPr txBox="1"/>
          <p:nvPr/>
        </p:nvSpPr>
        <p:spPr>
          <a:xfrm>
            <a:off x="6646295" y="3938082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CA60332-0618-B958-292D-8EF039EE981C}"/>
              </a:ext>
            </a:extLst>
          </p:cNvPr>
          <p:cNvSpPr txBox="1"/>
          <p:nvPr/>
        </p:nvSpPr>
        <p:spPr>
          <a:xfrm>
            <a:off x="6972558" y="3942380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4ED7E50-AEF6-EFC5-7459-C74CEFFFDEC6}"/>
              </a:ext>
            </a:extLst>
          </p:cNvPr>
          <p:cNvSpPr txBox="1"/>
          <p:nvPr/>
        </p:nvSpPr>
        <p:spPr>
          <a:xfrm>
            <a:off x="6324323" y="4214974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D938058-5EE6-5390-E54F-6C0C405DA818}"/>
              </a:ext>
            </a:extLst>
          </p:cNvPr>
          <p:cNvSpPr txBox="1"/>
          <p:nvPr/>
        </p:nvSpPr>
        <p:spPr>
          <a:xfrm>
            <a:off x="6650586" y="4219272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A64015C-C28A-1892-A560-697CC159F353}"/>
              </a:ext>
            </a:extLst>
          </p:cNvPr>
          <p:cNvSpPr txBox="1"/>
          <p:nvPr/>
        </p:nvSpPr>
        <p:spPr>
          <a:xfrm>
            <a:off x="6976849" y="4223570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4111E56-6FB4-EABB-F571-D86748881F64}"/>
              </a:ext>
            </a:extLst>
          </p:cNvPr>
          <p:cNvSpPr txBox="1"/>
          <p:nvPr/>
        </p:nvSpPr>
        <p:spPr>
          <a:xfrm>
            <a:off x="6679417" y="4231128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9E58B21-2EF9-3DEA-349F-D2C05488ABFB}"/>
              </a:ext>
            </a:extLst>
          </p:cNvPr>
          <p:cNvSpPr txBox="1"/>
          <p:nvPr/>
        </p:nvSpPr>
        <p:spPr>
          <a:xfrm>
            <a:off x="6683712" y="3952088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9DC922C2-3824-B52A-479E-9211BBA09763}"/>
              </a:ext>
            </a:extLst>
          </p:cNvPr>
          <p:cNvSpPr txBox="1"/>
          <p:nvPr/>
        </p:nvSpPr>
        <p:spPr>
          <a:xfrm>
            <a:off x="6355301" y="4235428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5E00C95B-D010-DEC3-81A7-8A463FB47166}"/>
              </a:ext>
            </a:extLst>
          </p:cNvPr>
          <p:cNvSpPr txBox="1"/>
          <p:nvPr/>
        </p:nvSpPr>
        <p:spPr>
          <a:xfrm>
            <a:off x="6346721" y="3949949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{2}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BE8BE3A-19FB-3E85-AA55-D79BE48B8BF3}"/>
              </a:ext>
            </a:extLst>
          </p:cNvPr>
          <p:cNvSpPr txBox="1"/>
          <p:nvPr/>
        </p:nvSpPr>
        <p:spPr>
          <a:xfrm>
            <a:off x="748735" y="4957917"/>
            <a:ext cx="339837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{0,2}</a:t>
            </a:r>
          </a:p>
        </p:txBody>
      </p:sp>
      <p:graphicFrame>
        <p:nvGraphicFramePr>
          <p:cNvPr id="144" name="Table 143">
            <a:extLst>
              <a:ext uri="{FF2B5EF4-FFF2-40B4-BE49-F238E27FC236}">
                <a16:creationId xmlns:a16="http://schemas.microsoft.com/office/drawing/2014/main" id="{FC7EE4FF-D437-0B35-FDB7-6BF283C1E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87967"/>
              </p:ext>
            </p:extLst>
          </p:nvPr>
        </p:nvGraphicFramePr>
        <p:xfrm>
          <a:off x="7161463" y="5870569"/>
          <a:ext cx="130358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  <a:gridCol w="309256">
                  <a:extLst>
                    <a:ext uri="{9D8B030D-6E8A-4147-A177-3AD203B41FA5}">
                      <a16:colId xmlns:a16="http://schemas.microsoft.com/office/drawing/2014/main" val="1829459369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145" name="TextBox 144">
            <a:extLst>
              <a:ext uri="{FF2B5EF4-FFF2-40B4-BE49-F238E27FC236}">
                <a16:creationId xmlns:a16="http://schemas.microsoft.com/office/drawing/2014/main" id="{739CC61B-216D-9832-27AA-963F8FE5ABA5}"/>
              </a:ext>
            </a:extLst>
          </p:cNvPr>
          <p:cNvSpPr txBox="1"/>
          <p:nvPr/>
        </p:nvSpPr>
        <p:spPr>
          <a:xfrm>
            <a:off x="7528245" y="6147897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8D1ABC4-3B90-D83F-783E-73C868B8DF36}"/>
              </a:ext>
            </a:extLst>
          </p:cNvPr>
          <p:cNvSpPr txBox="1"/>
          <p:nvPr/>
        </p:nvSpPr>
        <p:spPr>
          <a:xfrm>
            <a:off x="7854508" y="6152195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949B0EE-7008-8D28-0CCA-2D21DDC61058}"/>
              </a:ext>
            </a:extLst>
          </p:cNvPr>
          <p:cNvSpPr txBox="1"/>
          <p:nvPr/>
        </p:nvSpPr>
        <p:spPr>
          <a:xfrm>
            <a:off x="8180771" y="6156493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E1619B4-1382-07F8-5479-6EDF3D82B7A8}"/>
              </a:ext>
            </a:extLst>
          </p:cNvPr>
          <p:cNvSpPr txBox="1"/>
          <p:nvPr/>
        </p:nvSpPr>
        <p:spPr>
          <a:xfrm>
            <a:off x="7532536" y="6429087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EB01632-2DF5-E188-3886-C9556DFCD51F}"/>
              </a:ext>
            </a:extLst>
          </p:cNvPr>
          <p:cNvSpPr txBox="1"/>
          <p:nvPr/>
        </p:nvSpPr>
        <p:spPr>
          <a:xfrm>
            <a:off x="7858799" y="6433385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10A4F87-DDDD-3245-9643-C3DA12932A94}"/>
              </a:ext>
            </a:extLst>
          </p:cNvPr>
          <p:cNvSpPr txBox="1"/>
          <p:nvPr/>
        </p:nvSpPr>
        <p:spPr>
          <a:xfrm>
            <a:off x="8099901" y="6392863"/>
            <a:ext cx="4255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{0}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D2883CD-ED78-8D97-D92E-B65CEE3A8896}"/>
              </a:ext>
            </a:extLst>
          </p:cNvPr>
          <p:cNvSpPr txBox="1"/>
          <p:nvPr/>
        </p:nvSpPr>
        <p:spPr>
          <a:xfrm>
            <a:off x="7887630" y="6445241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2FD8722-B138-D1DC-D06A-A4E3591C033C}"/>
              </a:ext>
            </a:extLst>
          </p:cNvPr>
          <p:cNvSpPr txBox="1"/>
          <p:nvPr/>
        </p:nvSpPr>
        <p:spPr>
          <a:xfrm>
            <a:off x="7891925" y="6166201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4DA8F86-713E-E882-15C0-7B822B58609D}"/>
              </a:ext>
            </a:extLst>
          </p:cNvPr>
          <p:cNvSpPr txBox="1"/>
          <p:nvPr/>
        </p:nvSpPr>
        <p:spPr>
          <a:xfrm>
            <a:off x="7563514" y="6449541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C263399-4542-F2DF-DF94-D31AB750068F}"/>
              </a:ext>
            </a:extLst>
          </p:cNvPr>
          <p:cNvSpPr txBox="1"/>
          <p:nvPr/>
        </p:nvSpPr>
        <p:spPr>
          <a:xfrm>
            <a:off x="7561372" y="6170498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</p:spTree>
    <p:extLst>
      <p:ext uri="{BB962C8B-B14F-4D97-AF65-F5344CB8AC3E}">
        <p14:creationId xmlns:p14="http://schemas.microsoft.com/office/powerpoint/2010/main" val="156448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1" grpId="0" animBg="1"/>
      <p:bldP spid="90" grpId="0" animBg="1"/>
      <p:bldP spid="91" grpId="0" animBg="1"/>
      <p:bldP spid="92" grpId="0" animBg="1"/>
      <p:bldP spid="119" grpId="0" animBg="1"/>
      <p:bldP spid="120" grpId="0" animBg="1"/>
      <p:bldP spid="121" grpId="0" animBg="1"/>
      <p:bldP spid="129" grpId="0" animBg="1"/>
      <p:bldP spid="130" grpId="0" animBg="1"/>
      <p:bldP spid="131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51817</TotalTime>
  <Words>1838</Words>
  <Application>Microsoft Office PowerPoint</Application>
  <PresentationFormat>Widescreen</PresentationFormat>
  <Paragraphs>650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apple color emoji</vt:lpstr>
      <vt:lpstr>Arial</vt:lpstr>
      <vt:lpstr>Calibri</vt:lpstr>
      <vt:lpstr>Calibri Light</vt:lpstr>
      <vt:lpstr>Cambria Math</vt:lpstr>
      <vt:lpstr>Courier New</vt:lpstr>
      <vt:lpstr>Garamond</vt:lpstr>
      <vt:lpstr>helvetica neue</vt:lpstr>
      <vt:lpstr>Office Theme</vt:lpstr>
      <vt:lpstr>Check-in Review: Dataflow</vt:lpstr>
      <vt:lpstr>Announcements Review: Dataflow</vt:lpstr>
      <vt:lpstr>Abstract Interpretation</vt:lpstr>
      <vt:lpstr>Previously… Review: Dataflow</vt:lpstr>
      <vt:lpstr>Merging Fact Sets Dataflow Intuition</vt:lpstr>
      <vt:lpstr>Today’s Outline IR Optimization</vt:lpstr>
      <vt:lpstr>Refresh Constant/Copy Propagation Dataflow: Formalization</vt:lpstr>
      <vt:lpstr>Example Analyses Dataflow: Formalization</vt:lpstr>
      <vt:lpstr>Example Constant Propagation Dataflow: Formalization - Example</vt:lpstr>
      <vt:lpstr>Today’s Outline IR Optimization</vt:lpstr>
      <vt:lpstr>Handling Practical Programs Global Dataflow: Formalization</vt:lpstr>
      <vt:lpstr>Analysis Termination Dataflow: Formalization</vt:lpstr>
      <vt:lpstr>Analysis Termination Dataflow: Formalization</vt:lpstr>
      <vt:lpstr>Loops: Dependency cycles Dataflow: Formalization</vt:lpstr>
      <vt:lpstr>Handling Practical Data Abstractions Global Dataflow: Formalization</vt:lpstr>
      <vt:lpstr>Today’s Outline IR Optimization</vt:lpstr>
      <vt:lpstr>Complicated Fact Sets Dataflow: Formalization</vt:lpstr>
      <vt:lpstr>Complicated Fact Sets Dataflow: Formalization</vt:lpstr>
      <vt:lpstr>Complicated Fact Sets Dataflow: Formalization</vt:lpstr>
      <vt:lpstr>Ranking Fact Sets Dataflow: Formalization</vt:lpstr>
      <vt:lpstr>Reaching a Fixpoint Dataflow: Formalization</vt:lpstr>
      <vt:lpstr>Incorporating Predicates Dataflow: Formalization</vt:lpstr>
      <vt:lpstr>Summary IR Optimization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1021</cp:revision>
  <cp:lastPrinted>2018-08-29T18:10:22Z</cp:lastPrinted>
  <dcterms:created xsi:type="dcterms:W3CDTF">2018-07-19T03:57:05Z</dcterms:created>
  <dcterms:modified xsi:type="dcterms:W3CDTF">2023-11-20T20:51:37Z</dcterms:modified>
</cp:coreProperties>
</file>