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1230" r:id="rId2"/>
    <p:sldId id="1227" r:id="rId3"/>
    <p:sldId id="1229" r:id="rId4"/>
    <p:sldId id="1073" r:id="rId5"/>
    <p:sldId id="997" r:id="rId6"/>
    <p:sldId id="526" r:id="rId7"/>
    <p:sldId id="998" r:id="rId8"/>
    <p:sldId id="351" r:id="rId9"/>
    <p:sldId id="939" r:id="rId10"/>
    <p:sldId id="972" r:id="rId11"/>
    <p:sldId id="974" r:id="rId12"/>
    <p:sldId id="975" r:id="rId13"/>
    <p:sldId id="978" r:id="rId14"/>
    <p:sldId id="979" r:id="rId15"/>
    <p:sldId id="993" r:id="rId16"/>
    <p:sldId id="705" r:id="rId17"/>
    <p:sldId id="1072" r:id="rId18"/>
    <p:sldId id="1008" r:id="rId19"/>
    <p:sldId id="1020" r:id="rId20"/>
    <p:sldId id="1021" r:id="rId21"/>
    <p:sldId id="1068" r:id="rId22"/>
    <p:sldId id="1019" r:id="rId23"/>
    <p:sldId id="1004" r:id="rId24"/>
    <p:sldId id="1014" r:id="rId25"/>
    <p:sldId id="1005" r:id="rId26"/>
    <p:sldId id="1069" r:id="rId27"/>
    <p:sldId id="1013" r:id="rId28"/>
    <p:sldId id="1010" r:id="rId29"/>
    <p:sldId id="1011" r:id="rId30"/>
    <p:sldId id="1053" r:id="rId31"/>
    <p:sldId id="1071" r:id="rId32"/>
    <p:sldId id="1038" r:id="rId33"/>
    <p:sldId id="1047" r:id="rId34"/>
    <p:sldId id="1070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3515" autoAdjust="0"/>
  </p:normalViewPr>
  <p:slideViewPr>
    <p:cSldViewPr snapToGrid="0">
      <p:cViewPr varScale="1">
        <p:scale>
          <a:sx n="64" d="100"/>
          <a:sy n="64" d="100"/>
        </p:scale>
        <p:origin x="1315" y="605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048" units="cm"/>
          <inkml:channel name="Y" type="integer" max="1152" units="cm"/>
          <inkml:channel name="T" type="integer" max="2.14748E9" units="dev"/>
        </inkml:traceFormat>
        <inkml:channelProperties>
          <inkml:channelProperty channel="X" name="resolution" value="59.53489" units="1/cm"/>
          <inkml:channelProperty channel="Y" name="resolution" value="59.38144" units="1/cm"/>
          <inkml:channelProperty channel="T" name="resolution" value="1" units="1/dev"/>
        </inkml:channelProperties>
      </inkml:inkSource>
      <inkml:timestamp xml:id="ts0" timeString="2022-03-04T21:10:57.578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31029 6863 0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365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468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16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0397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20944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2207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12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199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5495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8251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878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3658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5482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355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5681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7207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673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5779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74826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3660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13086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223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0756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9836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338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4012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2112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8372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3376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75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78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9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69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869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58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14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9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433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2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6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90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8" Type="http://schemas.openxmlformats.org/officeDocument/2006/relationships/image" Target="../media/image130.png"/><Relationship Id="rId3" Type="http://schemas.openxmlformats.org/officeDocument/2006/relationships/image" Target="../media/image12.png"/><Relationship Id="rId7" Type="http://schemas.openxmlformats.org/officeDocument/2006/relationships/image" Target="../media/image160.png"/><Relationship Id="rId12" Type="http://schemas.openxmlformats.org/officeDocument/2006/relationships/image" Target="../media/image19.png"/><Relationship Id="rId17" Type="http://schemas.openxmlformats.org/officeDocument/2006/relationships/image" Target="../media/image121.png"/><Relationship Id="rId2" Type="http://schemas.openxmlformats.org/officeDocument/2006/relationships/notesSlide" Target="../notesSlides/notesSlide29.xml"/><Relationship Id="rId20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1" Type="http://schemas.openxmlformats.org/officeDocument/2006/relationships/image" Target="../media/image18.png"/><Relationship Id="rId5" Type="http://schemas.openxmlformats.org/officeDocument/2006/relationships/image" Target="../media/image141.png"/><Relationship Id="rId10" Type="http://schemas.openxmlformats.org/officeDocument/2006/relationships/image" Target="../media/image16.png"/><Relationship Id="rId19" Type="http://schemas.openxmlformats.org/officeDocument/2006/relationships/image" Target="../media/image140.png"/><Relationship Id="rId4" Type="http://schemas.openxmlformats.org/officeDocument/2006/relationships/image" Target="../media/image13.png"/><Relationship Id="rId9" Type="http://schemas.openxmlformats.org/officeDocument/2006/relationships/image" Target="../media/image1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Runtime Environments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7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75AE2-6B83-4306-BC17-D85FA3023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830" y="1743245"/>
            <a:ext cx="1118221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Give an example of a programming 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</a:rPr>
              <a:t>language and its runtime environment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3000709"/>
      </p:ext>
    </p:extLst>
  </p:cSld>
  <p:clrMapOvr>
    <a:masterClrMapping/>
  </p:clrMapOvr>
</p:sld>
</file>

<file path=ppt/slides/slide10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Intermediate Representation Benefits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Introducing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358271"/>
            <a:ext cx="42034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Abstraction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31AEE32A-E421-4540-9D6A-D8580D2FDF9B}"/>
              </a:ext>
            </a:extLst>
          </p:cNvPr>
          <p:cNvSpPr txBox="1">
            <a:spLocks/>
          </p:cNvSpPr>
          <p:nvPr/>
        </p:nvSpPr>
        <p:spPr>
          <a:xfrm>
            <a:off x="2108347" y="3653376"/>
            <a:ext cx="4203409" cy="2508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E723BF7-18C1-4833-999F-53B609FF16C4}"/>
              </a:ext>
            </a:extLst>
          </p:cNvPr>
          <p:cNvSpPr/>
          <p:nvPr/>
        </p:nvSpPr>
        <p:spPr>
          <a:xfrm>
            <a:off x="2209800" y="1931157"/>
            <a:ext cx="4101956" cy="51016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Decouple compiler frontend from the backend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506F860-DE40-42CF-A21D-B712B00BCF6F}"/>
              </a:ext>
            </a:extLst>
          </p:cNvPr>
          <p:cNvSpPr/>
          <p:nvPr/>
        </p:nvSpPr>
        <p:spPr>
          <a:xfrm>
            <a:off x="2209800" y="1801024"/>
            <a:ext cx="4354009" cy="757449"/>
          </a:xfrm>
          <a:prstGeom prst="roundRect">
            <a:avLst/>
          </a:prstGeom>
          <a:noFill/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endParaRPr lang="en-US" sz="2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F10C8BD-3137-42FA-AE00-C51C237B5B9C}"/>
              </a:ext>
            </a:extLst>
          </p:cNvPr>
          <p:cNvSpPr/>
          <p:nvPr/>
        </p:nvSpPr>
        <p:spPr>
          <a:xfrm>
            <a:off x="7779752" y="990600"/>
            <a:ext cx="2050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 source languages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7AA086-2C68-4BC8-8E74-A4EA75DF9B7F}"/>
              </a:ext>
            </a:extLst>
          </p:cNvPr>
          <p:cNvSpPr/>
          <p:nvPr/>
        </p:nvSpPr>
        <p:spPr>
          <a:xfrm>
            <a:off x="7815056" y="1295400"/>
            <a:ext cx="1938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 target languages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911731E-9400-44D1-BCE4-CE0E7BF19BD4}"/>
              </a:ext>
            </a:extLst>
          </p:cNvPr>
          <p:cNvGrpSpPr/>
          <p:nvPr/>
        </p:nvGrpSpPr>
        <p:grpSpPr>
          <a:xfrm>
            <a:off x="7391401" y="1676400"/>
            <a:ext cx="2898345" cy="2286000"/>
            <a:chOff x="5867400" y="1676400"/>
            <a:chExt cx="2898345" cy="228600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E570E37-D053-4D8B-A66E-0A08159AF4A5}"/>
                </a:ext>
              </a:extLst>
            </p:cNvPr>
            <p:cNvSpPr/>
            <p:nvPr/>
          </p:nvSpPr>
          <p:spPr>
            <a:xfrm>
              <a:off x="5867400" y="1676400"/>
              <a:ext cx="2898345" cy="2286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DEB8585-E547-4F3A-910E-9398441CA339}"/>
                </a:ext>
              </a:extLst>
            </p:cNvPr>
            <p:cNvSpPr txBox="1"/>
            <p:nvPr/>
          </p:nvSpPr>
          <p:spPr>
            <a:xfrm>
              <a:off x="6248400" y="20574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S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86A3EBB-2B7A-468B-9194-CDC647DBB30F}"/>
                </a:ext>
              </a:extLst>
            </p:cNvPr>
            <p:cNvSpPr txBox="1"/>
            <p:nvPr/>
          </p:nvSpPr>
          <p:spPr>
            <a:xfrm>
              <a:off x="6899702" y="2069068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S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F29743-FF65-45D7-BA02-AA2EB0B6AF45}"/>
                </a:ext>
              </a:extLst>
            </p:cNvPr>
            <p:cNvSpPr txBox="1"/>
            <p:nvPr/>
          </p:nvSpPr>
          <p:spPr>
            <a:xfrm>
              <a:off x="7890302" y="2069068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</a:t>
              </a:r>
              <a:r>
                <a:rPr lang="en-US" baseline="-25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m</a:t>
              </a:r>
              <a:endParaRPr lang="en-US" baseline="-25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C29DFFA-902B-4C71-8D5F-6C006379DD40}"/>
                </a:ext>
              </a:extLst>
            </p:cNvPr>
            <p:cNvSpPr txBox="1"/>
            <p:nvPr/>
          </p:nvSpPr>
          <p:spPr>
            <a:xfrm>
              <a:off x="6248400" y="33528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2022291-43DE-404A-A69D-77C3D7E8443B}"/>
                </a:ext>
              </a:extLst>
            </p:cNvPr>
            <p:cNvSpPr txBox="1"/>
            <p:nvPr/>
          </p:nvSpPr>
          <p:spPr>
            <a:xfrm>
              <a:off x="6899702" y="3364468"/>
              <a:ext cx="415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F8D59ED-56C3-4A8F-B60B-0360DEFE36D7}"/>
                </a:ext>
              </a:extLst>
            </p:cNvPr>
            <p:cNvSpPr txBox="1"/>
            <p:nvPr/>
          </p:nvSpPr>
          <p:spPr>
            <a:xfrm>
              <a:off x="7890302" y="3364468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m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EF67FDB-050C-4DA0-B318-B7448E978068}"/>
                </a:ext>
              </a:extLst>
            </p:cNvPr>
            <p:cNvSpPr txBox="1"/>
            <p:nvPr/>
          </p:nvSpPr>
          <p:spPr>
            <a:xfrm>
              <a:off x="7449876" y="3364468"/>
              <a:ext cx="322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…</a:t>
              </a:r>
              <a:endParaRPr lang="en-US" baseline="-25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CE09AE1-73DD-425F-AF54-BC06CCA99B3E}"/>
                </a:ext>
              </a:extLst>
            </p:cNvPr>
            <p:cNvSpPr txBox="1"/>
            <p:nvPr/>
          </p:nvSpPr>
          <p:spPr>
            <a:xfrm>
              <a:off x="7449876" y="2057400"/>
              <a:ext cx="322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…</a:t>
              </a:r>
              <a:endParaRPr lang="en-US" baseline="-25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C50AF49E-C028-44CB-829F-B1AE2DAD9EA6}"/>
                </a:ext>
              </a:extLst>
            </p:cNvPr>
            <p:cNvCxnSpPr>
              <a:stCxn id="29" idx="2"/>
              <a:endCxn id="32" idx="0"/>
            </p:cNvCxnSpPr>
            <p:nvPr/>
          </p:nvCxnSpPr>
          <p:spPr>
            <a:xfrm>
              <a:off x="6456149" y="2426732"/>
              <a:ext cx="0" cy="9260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69598C11-98B5-45CA-BD2A-A5C8B66FA513}"/>
                </a:ext>
              </a:extLst>
            </p:cNvPr>
            <p:cNvCxnSpPr>
              <a:cxnSpLocks/>
              <a:stCxn id="29" idx="2"/>
              <a:endCxn id="33" idx="0"/>
            </p:cNvCxnSpPr>
            <p:nvPr/>
          </p:nvCxnSpPr>
          <p:spPr>
            <a:xfrm>
              <a:off x="6456149" y="2426732"/>
              <a:ext cx="651302" cy="9377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BD8F2557-0FA4-45E7-97C5-E1698E380549}"/>
                </a:ext>
              </a:extLst>
            </p:cNvPr>
            <p:cNvCxnSpPr>
              <a:cxnSpLocks/>
              <a:stCxn id="29" idx="2"/>
              <a:endCxn id="34" idx="0"/>
            </p:cNvCxnSpPr>
            <p:nvPr/>
          </p:nvCxnSpPr>
          <p:spPr>
            <a:xfrm>
              <a:off x="6456149" y="2426732"/>
              <a:ext cx="1641902" cy="9377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96E859BB-26B2-462E-9801-C570A7925D4E}"/>
                </a:ext>
              </a:extLst>
            </p:cNvPr>
            <p:cNvCxnSpPr>
              <a:cxnSpLocks/>
              <a:stCxn id="30" idx="2"/>
              <a:endCxn id="32" idx="0"/>
            </p:cNvCxnSpPr>
            <p:nvPr/>
          </p:nvCxnSpPr>
          <p:spPr>
            <a:xfrm flipH="1">
              <a:off x="6456149" y="2438400"/>
              <a:ext cx="651302" cy="9144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D838FFBD-FFCD-48AC-B04D-37902C9C7CF6}"/>
                </a:ext>
              </a:extLst>
            </p:cNvPr>
            <p:cNvCxnSpPr>
              <a:cxnSpLocks/>
              <a:stCxn id="31" idx="2"/>
              <a:endCxn id="33" idx="0"/>
            </p:cNvCxnSpPr>
            <p:nvPr/>
          </p:nvCxnSpPr>
          <p:spPr>
            <a:xfrm flipH="1">
              <a:off x="7107451" y="2438400"/>
              <a:ext cx="990600" cy="9260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A3061F12-0DE1-4866-AF71-11EAE81BB8F9}"/>
                </a:ext>
              </a:extLst>
            </p:cNvPr>
            <p:cNvCxnSpPr>
              <a:cxnSpLocks/>
              <a:stCxn id="30" idx="2"/>
              <a:endCxn id="34" idx="0"/>
            </p:cNvCxnSpPr>
            <p:nvPr/>
          </p:nvCxnSpPr>
          <p:spPr>
            <a:xfrm>
              <a:off x="7107451" y="2438400"/>
              <a:ext cx="990600" cy="9260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ABD79374-AE4A-4ABE-9525-7CD8CCDD92AF}"/>
                </a:ext>
              </a:extLst>
            </p:cNvPr>
            <p:cNvCxnSpPr>
              <a:cxnSpLocks/>
              <a:stCxn id="30" idx="2"/>
              <a:endCxn id="33" idx="0"/>
            </p:cNvCxnSpPr>
            <p:nvPr/>
          </p:nvCxnSpPr>
          <p:spPr>
            <a:xfrm>
              <a:off x="7107451" y="2438400"/>
              <a:ext cx="0" cy="9260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F2CB8539-6981-495D-B1E0-F98D0BD58E1B}"/>
                </a:ext>
              </a:extLst>
            </p:cNvPr>
            <p:cNvCxnSpPr>
              <a:cxnSpLocks/>
              <a:stCxn id="31" idx="2"/>
              <a:endCxn id="32" idx="0"/>
            </p:cNvCxnSpPr>
            <p:nvPr/>
          </p:nvCxnSpPr>
          <p:spPr>
            <a:xfrm flipH="1">
              <a:off x="6456149" y="2438400"/>
              <a:ext cx="1641902" cy="9144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6CA73A8F-D53A-44CE-A738-DD462C6A83C3}"/>
                </a:ext>
              </a:extLst>
            </p:cNvPr>
            <p:cNvCxnSpPr>
              <a:cxnSpLocks/>
              <a:stCxn id="31" idx="2"/>
              <a:endCxn id="34" idx="0"/>
            </p:cNvCxnSpPr>
            <p:nvPr/>
          </p:nvCxnSpPr>
          <p:spPr>
            <a:xfrm>
              <a:off x="8098051" y="2438400"/>
              <a:ext cx="0" cy="9260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293CFD28-8298-4151-9284-F261AA331051}"/>
                </a:ext>
              </a:extLst>
            </p:cNvPr>
            <p:cNvCxnSpPr>
              <a:cxnSpLocks/>
              <a:stCxn id="29" idx="2"/>
              <a:endCxn id="35" idx="0"/>
            </p:cNvCxnSpPr>
            <p:nvPr/>
          </p:nvCxnSpPr>
          <p:spPr>
            <a:xfrm>
              <a:off x="6456149" y="2426732"/>
              <a:ext cx="1154989" cy="9377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3A0966A1-6A63-4147-A955-D30FDB2EA3A9}"/>
                </a:ext>
              </a:extLst>
            </p:cNvPr>
            <p:cNvCxnSpPr>
              <a:cxnSpLocks/>
              <a:stCxn id="30" idx="2"/>
              <a:endCxn id="35" idx="0"/>
            </p:cNvCxnSpPr>
            <p:nvPr/>
          </p:nvCxnSpPr>
          <p:spPr>
            <a:xfrm>
              <a:off x="7107451" y="2438400"/>
              <a:ext cx="503687" cy="9260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1ECEF669-0EE1-4786-84DD-55044D2796C2}"/>
                </a:ext>
              </a:extLst>
            </p:cNvPr>
            <p:cNvCxnSpPr>
              <a:cxnSpLocks/>
              <a:stCxn id="36" idx="2"/>
              <a:endCxn id="35" idx="0"/>
            </p:cNvCxnSpPr>
            <p:nvPr/>
          </p:nvCxnSpPr>
          <p:spPr>
            <a:xfrm>
              <a:off x="7611138" y="2426732"/>
              <a:ext cx="0" cy="9377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380511F4-278B-4877-B34E-3EFCB42E7864}"/>
                </a:ext>
              </a:extLst>
            </p:cNvPr>
            <p:cNvCxnSpPr>
              <a:cxnSpLocks/>
              <a:stCxn id="31" idx="2"/>
              <a:endCxn id="35" idx="0"/>
            </p:cNvCxnSpPr>
            <p:nvPr/>
          </p:nvCxnSpPr>
          <p:spPr>
            <a:xfrm flipH="1">
              <a:off x="7611138" y="2438400"/>
              <a:ext cx="486913" cy="9260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B71152ED-1466-4C2F-9D20-1413DC308A44}"/>
                </a:ext>
              </a:extLst>
            </p:cNvPr>
            <p:cNvCxnSpPr>
              <a:cxnSpLocks/>
              <a:stCxn id="36" idx="2"/>
              <a:endCxn id="32" idx="0"/>
            </p:cNvCxnSpPr>
            <p:nvPr/>
          </p:nvCxnSpPr>
          <p:spPr>
            <a:xfrm flipH="1">
              <a:off x="6456149" y="2426732"/>
              <a:ext cx="1154989" cy="9260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948B3515-801C-4B8B-B6E6-86892721F4B5}"/>
                </a:ext>
              </a:extLst>
            </p:cNvPr>
            <p:cNvCxnSpPr>
              <a:cxnSpLocks/>
              <a:stCxn id="36" idx="2"/>
              <a:endCxn id="33" idx="0"/>
            </p:cNvCxnSpPr>
            <p:nvPr/>
          </p:nvCxnSpPr>
          <p:spPr>
            <a:xfrm flipH="1">
              <a:off x="7107451" y="2426732"/>
              <a:ext cx="503687" cy="9377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403B438D-50D3-409B-BD97-5459308CC0EE}"/>
                </a:ext>
              </a:extLst>
            </p:cNvPr>
            <p:cNvCxnSpPr>
              <a:cxnSpLocks/>
              <a:stCxn id="36" idx="2"/>
              <a:endCxn id="34" idx="0"/>
            </p:cNvCxnSpPr>
            <p:nvPr/>
          </p:nvCxnSpPr>
          <p:spPr>
            <a:xfrm>
              <a:off x="7611138" y="2426732"/>
              <a:ext cx="486913" cy="9377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6F6C5F1B-0F78-4B1C-92F5-2C4B88D99EF0}"/>
                    </a:ext>
                  </a:extLst>
                </p:cNvPr>
                <p:cNvSpPr/>
                <p:nvPr/>
              </p:nvSpPr>
              <p:spPr>
                <a:xfrm>
                  <a:off x="6183923" y="1764268"/>
                  <a:ext cx="2287101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dirty="0"/>
                    <a:t>Write M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en-US" dirty="0"/>
                    <a:t>N compilers</a:t>
                  </a: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07223106-6A41-462D-AC6D-53DB397403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83923" y="1764268"/>
                  <a:ext cx="2287101" cy="369332"/>
                </a:xfrm>
                <a:prstGeom prst="rect">
                  <a:avLst/>
                </a:prstGeom>
                <a:blipFill>
                  <a:blip r:embed="rId3"/>
                  <a:stretch>
                    <a:fillRect l="-2128"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1E0552A-727F-4290-A140-6FFAEFA0543F}"/>
              </a:ext>
            </a:extLst>
          </p:cNvPr>
          <p:cNvGrpSpPr/>
          <p:nvPr/>
        </p:nvGrpSpPr>
        <p:grpSpPr>
          <a:xfrm>
            <a:off x="7391401" y="4038600"/>
            <a:ext cx="2898345" cy="2286000"/>
            <a:chOff x="5867400" y="4038600"/>
            <a:chExt cx="2898345" cy="2286000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D5C9B53-D49A-4725-A7ED-DF2EBD20AC44}"/>
                </a:ext>
              </a:extLst>
            </p:cNvPr>
            <p:cNvSpPr/>
            <p:nvPr/>
          </p:nvSpPr>
          <p:spPr>
            <a:xfrm>
              <a:off x="5867400" y="4038600"/>
              <a:ext cx="2898345" cy="2286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8F06DCB-31AE-4BA8-9FC1-C91E24CE57E4}"/>
                </a:ext>
              </a:extLst>
            </p:cNvPr>
            <p:cNvSpPr txBox="1"/>
            <p:nvPr/>
          </p:nvSpPr>
          <p:spPr>
            <a:xfrm>
              <a:off x="6248400" y="44958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S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0949964-B499-440D-88CE-7290E1807127}"/>
                </a:ext>
              </a:extLst>
            </p:cNvPr>
            <p:cNvSpPr txBox="1"/>
            <p:nvPr/>
          </p:nvSpPr>
          <p:spPr>
            <a:xfrm>
              <a:off x="6899702" y="4507468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S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14034AD-7476-4A74-8823-6946AF4847A3}"/>
                </a:ext>
              </a:extLst>
            </p:cNvPr>
            <p:cNvSpPr txBox="1"/>
            <p:nvPr/>
          </p:nvSpPr>
          <p:spPr>
            <a:xfrm>
              <a:off x="7890302" y="4507468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</a:t>
              </a:r>
              <a:r>
                <a:rPr lang="en-US" baseline="-25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m</a:t>
              </a:r>
              <a:endParaRPr lang="en-US" baseline="-25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8F5D8A9-6673-4E7C-BFA8-DD2BB6BB55A7}"/>
                </a:ext>
              </a:extLst>
            </p:cNvPr>
            <p:cNvSpPr txBox="1"/>
            <p:nvPr/>
          </p:nvSpPr>
          <p:spPr>
            <a:xfrm>
              <a:off x="6248400" y="5791200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C0A5FEA-D374-4360-96DF-63DE459B00CF}"/>
                </a:ext>
              </a:extLst>
            </p:cNvPr>
            <p:cNvSpPr txBox="1"/>
            <p:nvPr/>
          </p:nvSpPr>
          <p:spPr>
            <a:xfrm>
              <a:off x="6899702" y="5802868"/>
              <a:ext cx="415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3B03A49-548A-40F9-8E8C-90BE7038DF3F}"/>
                </a:ext>
              </a:extLst>
            </p:cNvPr>
            <p:cNvSpPr txBox="1"/>
            <p:nvPr/>
          </p:nvSpPr>
          <p:spPr>
            <a:xfrm>
              <a:off x="7890302" y="5802868"/>
              <a:ext cx="4154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baseline="-25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m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015C43B2-62DA-481C-BE7D-B562D6F756ED}"/>
                </a:ext>
              </a:extLst>
            </p:cNvPr>
            <p:cNvSpPr txBox="1"/>
            <p:nvPr/>
          </p:nvSpPr>
          <p:spPr>
            <a:xfrm>
              <a:off x="7449876" y="5802868"/>
              <a:ext cx="322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…</a:t>
              </a:r>
              <a:endParaRPr lang="en-US" baseline="-25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7142913-10C3-4D67-96A2-F2FA8DF037AD}"/>
                </a:ext>
              </a:extLst>
            </p:cNvPr>
            <p:cNvSpPr txBox="1"/>
            <p:nvPr/>
          </p:nvSpPr>
          <p:spPr>
            <a:xfrm>
              <a:off x="7449876" y="4495800"/>
              <a:ext cx="322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…</a:t>
              </a:r>
              <a:endParaRPr lang="en-US" baseline="-25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41D86E33-7AC0-4730-82DA-8104EDD255E5}"/>
                </a:ext>
              </a:extLst>
            </p:cNvPr>
            <p:cNvCxnSpPr>
              <a:cxnSpLocks/>
              <a:stCxn id="56" idx="2"/>
              <a:endCxn id="65" idx="0"/>
            </p:cNvCxnSpPr>
            <p:nvPr/>
          </p:nvCxnSpPr>
          <p:spPr>
            <a:xfrm>
              <a:off x="6456149" y="4865132"/>
              <a:ext cx="857460" cy="3281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4BEBA0C-341E-48EC-B552-A2AD7C0928FD}"/>
                </a:ext>
              </a:extLst>
            </p:cNvPr>
            <p:cNvSpPr txBox="1"/>
            <p:nvPr/>
          </p:nvSpPr>
          <p:spPr>
            <a:xfrm>
              <a:off x="7083418" y="5193268"/>
              <a:ext cx="4603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urier New" panose="02070309020205020404" pitchFamily="49" charset="0"/>
                  <a:cs typeface="Courier New" panose="02070309020205020404" pitchFamily="49" charset="0"/>
                </a:rPr>
                <a:t>IR</a:t>
              </a:r>
              <a:endParaRPr lang="en-US" baseline="-250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CDC7B7ED-F2E3-4C3C-8D19-D651AB5E42AD}"/>
                </a:ext>
              </a:extLst>
            </p:cNvPr>
            <p:cNvCxnSpPr>
              <a:cxnSpLocks/>
              <a:stCxn id="57" idx="2"/>
              <a:endCxn id="65" idx="0"/>
            </p:cNvCxnSpPr>
            <p:nvPr/>
          </p:nvCxnSpPr>
          <p:spPr>
            <a:xfrm>
              <a:off x="7107451" y="4876800"/>
              <a:ext cx="206158" cy="3164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0345795B-5D87-462C-A312-BF380BA4F96A}"/>
                </a:ext>
              </a:extLst>
            </p:cNvPr>
            <p:cNvCxnSpPr>
              <a:cxnSpLocks/>
              <a:stCxn id="58" idx="2"/>
              <a:endCxn id="65" idx="0"/>
            </p:cNvCxnSpPr>
            <p:nvPr/>
          </p:nvCxnSpPr>
          <p:spPr>
            <a:xfrm flipH="1">
              <a:off x="7313609" y="4876800"/>
              <a:ext cx="784442" cy="3164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33355C20-F9BC-448B-AB4A-13F04632FA5D}"/>
                </a:ext>
              </a:extLst>
            </p:cNvPr>
            <p:cNvCxnSpPr>
              <a:cxnSpLocks/>
              <a:stCxn id="65" idx="2"/>
              <a:endCxn id="59" idx="0"/>
            </p:cNvCxnSpPr>
            <p:nvPr/>
          </p:nvCxnSpPr>
          <p:spPr>
            <a:xfrm flipH="1">
              <a:off x="6456149" y="5562600"/>
              <a:ext cx="857460" cy="2286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4805BCE3-4F1C-4194-BF67-BD91FADC0627}"/>
                </a:ext>
              </a:extLst>
            </p:cNvPr>
            <p:cNvCxnSpPr>
              <a:cxnSpLocks/>
              <a:stCxn id="65" idx="2"/>
              <a:endCxn id="60" idx="0"/>
            </p:cNvCxnSpPr>
            <p:nvPr/>
          </p:nvCxnSpPr>
          <p:spPr>
            <a:xfrm flipH="1">
              <a:off x="7107451" y="5562600"/>
              <a:ext cx="206158" cy="2402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FD0521BA-FE63-42E1-A436-A6BDA5EFAADC}"/>
                </a:ext>
              </a:extLst>
            </p:cNvPr>
            <p:cNvCxnSpPr>
              <a:cxnSpLocks/>
              <a:stCxn id="65" idx="2"/>
              <a:endCxn id="61" idx="0"/>
            </p:cNvCxnSpPr>
            <p:nvPr/>
          </p:nvCxnSpPr>
          <p:spPr>
            <a:xfrm>
              <a:off x="7313609" y="5562600"/>
              <a:ext cx="784442" cy="2402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0E70B3C1-7A52-46DC-AD2E-26B04C2C9BDB}"/>
                </a:ext>
              </a:extLst>
            </p:cNvPr>
            <p:cNvCxnSpPr>
              <a:cxnSpLocks/>
              <a:stCxn id="63" idx="2"/>
              <a:endCxn id="65" idx="0"/>
            </p:cNvCxnSpPr>
            <p:nvPr/>
          </p:nvCxnSpPr>
          <p:spPr>
            <a:xfrm flipH="1">
              <a:off x="7313609" y="4865132"/>
              <a:ext cx="297529" cy="3281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02264355-0DD3-40E9-88A4-2607373A0350}"/>
                </a:ext>
              </a:extLst>
            </p:cNvPr>
            <p:cNvCxnSpPr>
              <a:cxnSpLocks/>
              <a:stCxn id="65" idx="2"/>
              <a:endCxn id="62" idx="0"/>
            </p:cNvCxnSpPr>
            <p:nvPr/>
          </p:nvCxnSpPr>
          <p:spPr>
            <a:xfrm>
              <a:off x="7313609" y="5562600"/>
              <a:ext cx="297529" cy="24026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CA826CE-19BE-4E6F-8702-6DAE98A1DCFD}"/>
                </a:ext>
              </a:extLst>
            </p:cNvPr>
            <p:cNvSpPr/>
            <p:nvPr/>
          </p:nvSpPr>
          <p:spPr>
            <a:xfrm>
              <a:off x="6019800" y="4050268"/>
              <a:ext cx="26401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or M+N compiler modules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251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9CB90327-7401-42F7-A87D-81E83D3C9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Intermediate Representation Benefits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Introducing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358271"/>
            <a:ext cx="42034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Abstraction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31AEE32A-E421-4540-9D6A-D8580D2FDF9B}"/>
              </a:ext>
            </a:extLst>
          </p:cNvPr>
          <p:cNvSpPr txBox="1">
            <a:spLocks/>
          </p:cNvSpPr>
          <p:nvPr/>
        </p:nvSpPr>
        <p:spPr>
          <a:xfrm>
            <a:off x="2108347" y="3653376"/>
            <a:ext cx="4203409" cy="2508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E723BF7-18C1-4833-999F-53B609FF16C4}"/>
              </a:ext>
            </a:extLst>
          </p:cNvPr>
          <p:cNvSpPr/>
          <p:nvPr/>
        </p:nvSpPr>
        <p:spPr>
          <a:xfrm>
            <a:off x="2209800" y="1931157"/>
            <a:ext cx="4101956" cy="51016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Decouple compiler frontend from the backend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50D3C93-DC57-483E-A919-DCA8FCEAD9BE}"/>
              </a:ext>
            </a:extLst>
          </p:cNvPr>
          <p:cNvSpPr/>
          <p:nvPr/>
        </p:nvSpPr>
        <p:spPr>
          <a:xfrm>
            <a:off x="2209800" y="2770499"/>
            <a:ext cx="4354009" cy="75744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Break down source language constructs over several small </a:t>
            </a:r>
            <a:r>
              <a:rPr lang="en-US" sz="2400" kern="0" dirty="0" err="1">
                <a:solidFill>
                  <a:prstClr val="black"/>
                </a:solidFill>
                <a:latin typeface="Calibri"/>
              </a:rPr>
              <a:t>steps</a:t>
            </a:r>
            <a:r>
              <a:rPr lang="en-US" sz="2400" kern="0" dirty="0">
                <a:solidFill>
                  <a:prstClr val="black"/>
                </a:solidFill>
                <a:latin typeface="Calibri"/>
              </a:rPr>
              <a:t> towards target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3B3266A-DEF8-4654-9105-5258276AB748}"/>
              </a:ext>
            </a:extLst>
          </p:cNvPr>
          <p:cNvSpPr/>
          <p:nvPr/>
        </p:nvSpPr>
        <p:spPr>
          <a:xfrm>
            <a:off x="2209800" y="2614688"/>
            <a:ext cx="4354009" cy="1085653"/>
          </a:xfrm>
          <a:prstGeom prst="roundRect">
            <a:avLst/>
          </a:prstGeom>
          <a:noFill/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endParaRPr lang="en-US" sz="2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CF490BC-B575-4493-AF5F-11E50A52D08C}"/>
              </a:ext>
            </a:extLst>
          </p:cNvPr>
          <p:cNvSpPr/>
          <p:nvPr/>
        </p:nvSpPr>
        <p:spPr>
          <a:xfrm>
            <a:off x="7734300" y="1066800"/>
            <a:ext cx="1828800" cy="946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/>
              <a:t>Source Language</a:t>
            </a:r>
          </a:p>
        </p:txBody>
      </p:sp>
      <p:sp>
        <p:nvSpPr>
          <p:cNvPr id="75" name="Arrow: Right 74">
            <a:extLst>
              <a:ext uri="{FF2B5EF4-FFF2-40B4-BE49-F238E27FC236}">
                <a16:creationId xmlns:a16="http://schemas.microsoft.com/office/drawing/2014/main" id="{D9D1DCD9-44EC-4BB1-A1AD-CB38C3F6E5E8}"/>
              </a:ext>
            </a:extLst>
          </p:cNvPr>
          <p:cNvSpPr/>
          <p:nvPr/>
        </p:nvSpPr>
        <p:spPr>
          <a:xfrm rot="5400000">
            <a:off x="8343900" y="2144183"/>
            <a:ext cx="609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7A8F13C5-D2A9-4596-8248-E2640BA3C1B2}"/>
              </a:ext>
            </a:extLst>
          </p:cNvPr>
          <p:cNvSpPr/>
          <p:nvPr/>
        </p:nvSpPr>
        <p:spPr>
          <a:xfrm>
            <a:off x="7696200" y="2808816"/>
            <a:ext cx="1828800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/>
              <a:t>IR</a:t>
            </a:r>
            <a:r>
              <a:rPr lang="en-US" sz="2600" baseline="-25000" dirty="0"/>
              <a:t>1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14A4012A-9F0D-47A5-B2E8-B69443503BEC}"/>
              </a:ext>
            </a:extLst>
          </p:cNvPr>
          <p:cNvSpPr/>
          <p:nvPr/>
        </p:nvSpPr>
        <p:spPr>
          <a:xfrm>
            <a:off x="7734300" y="4207932"/>
            <a:ext cx="1828800" cy="603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/>
              <a:t>IR</a:t>
            </a:r>
            <a:r>
              <a:rPr lang="en-US" sz="2600" baseline="-25000" dirty="0"/>
              <a:t>2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88161528-E11B-4766-8BC2-5D019C94E110}"/>
              </a:ext>
            </a:extLst>
          </p:cNvPr>
          <p:cNvSpPr/>
          <p:nvPr/>
        </p:nvSpPr>
        <p:spPr>
          <a:xfrm>
            <a:off x="7734300" y="5607050"/>
            <a:ext cx="1828800" cy="946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/>
              <a:t>Target Language</a:t>
            </a:r>
          </a:p>
        </p:txBody>
      </p:sp>
      <p:sp>
        <p:nvSpPr>
          <p:cNvPr id="79" name="Arrow: Right 78">
            <a:extLst>
              <a:ext uri="{FF2B5EF4-FFF2-40B4-BE49-F238E27FC236}">
                <a16:creationId xmlns:a16="http://schemas.microsoft.com/office/drawing/2014/main" id="{6FA458D9-BB91-42F2-A0B7-5B06C5DBB9B5}"/>
              </a:ext>
            </a:extLst>
          </p:cNvPr>
          <p:cNvSpPr/>
          <p:nvPr/>
        </p:nvSpPr>
        <p:spPr>
          <a:xfrm rot="5400000">
            <a:off x="8343900" y="3543299"/>
            <a:ext cx="609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Arrow: Right 79">
            <a:extLst>
              <a:ext uri="{FF2B5EF4-FFF2-40B4-BE49-F238E27FC236}">
                <a16:creationId xmlns:a16="http://schemas.microsoft.com/office/drawing/2014/main" id="{A4C6A0A5-E4C6-4598-92F2-7D20E9B88EB0}"/>
              </a:ext>
            </a:extLst>
          </p:cNvPr>
          <p:cNvSpPr/>
          <p:nvPr/>
        </p:nvSpPr>
        <p:spPr>
          <a:xfrm rot="5400000">
            <a:off x="8343900" y="4942415"/>
            <a:ext cx="6096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8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slides/slide1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3BE1657D-97F3-4C9C-9B7F-2AA33BAF9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Intermediate Representation Benefits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Introducing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358271"/>
            <a:ext cx="42034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Abstraction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31AEE32A-E421-4540-9D6A-D8580D2FDF9B}"/>
              </a:ext>
            </a:extLst>
          </p:cNvPr>
          <p:cNvSpPr txBox="1">
            <a:spLocks/>
          </p:cNvSpPr>
          <p:nvPr/>
        </p:nvSpPr>
        <p:spPr>
          <a:xfrm>
            <a:off x="2108347" y="3653376"/>
            <a:ext cx="4203409" cy="2508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E723BF7-18C1-4833-999F-53B609FF16C4}"/>
              </a:ext>
            </a:extLst>
          </p:cNvPr>
          <p:cNvSpPr/>
          <p:nvPr/>
        </p:nvSpPr>
        <p:spPr>
          <a:xfrm>
            <a:off x="2209800" y="1931157"/>
            <a:ext cx="4101956" cy="51016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Decouple compiler frontend from the backend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50D3C93-DC57-483E-A919-DCA8FCEAD9BE}"/>
              </a:ext>
            </a:extLst>
          </p:cNvPr>
          <p:cNvSpPr/>
          <p:nvPr/>
        </p:nvSpPr>
        <p:spPr>
          <a:xfrm>
            <a:off x="2209800" y="2770499"/>
            <a:ext cx="4354009" cy="75744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Break down source language constructs over several small </a:t>
            </a:r>
            <a:r>
              <a:rPr lang="en-US" sz="2400" kern="0" dirty="0" err="1">
                <a:solidFill>
                  <a:prstClr val="black"/>
                </a:solidFill>
                <a:latin typeface="Calibri"/>
              </a:rPr>
              <a:t>steps</a:t>
            </a:r>
            <a:r>
              <a:rPr lang="en-US" sz="2400" kern="0" dirty="0">
                <a:solidFill>
                  <a:prstClr val="black"/>
                </a:solidFill>
                <a:latin typeface="Calibri"/>
              </a:rPr>
              <a:t> towards target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1148602-3C28-42F7-9A49-BE8D5021B38A}"/>
              </a:ext>
            </a:extLst>
          </p:cNvPr>
          <p:cNvSpPr/>
          <p:nvPr/>
        </p:nvSpPr>
        <p:spPr>
          <a:xfrm>
            <a:off x="2239368" y="4103434"/>
            <a:ext cx="4739185" cy="51016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Optimize programs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FEC93DA-F858-48E6-B3BF-8242C17A3722}"/>
              </a:ext>
            </a:extLst>
          </p:cNvPr>
          <p:cNvSpPr/>
          <p:nvPr/>
        </p:nvSpPr>
        <p:spPr>
          <a:xfrm>
            <a:off x="2238630" y="4103435"/>
            <a:ext cx="4325179" cy="510166"/>
          </a:xfrm>
          <a:prstGeom prst="roundRect">
            <a:avLst/>
          </a:prstGeom>
          <a:noFill/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endParaRPr lang="en-US" sz="2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89697C4-D8C3-4DCC-840B-D763BD1E511D}"/>
              </a:ext>
            </a:extLst>
          </p:cNvPr>
          <p:cNvSpPr/>
          <p:nvPr/>
        </p:nvSpPr>
        <p:spPr>
          <a:xfrm>
            <a:off x="6858000" y="1905000"/>
            <a:ext cx="3505200" cy="304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FB58CD9-36A4-40CC-A8F3-61A177FA8477}"/>
              </a:ext>
            </a:extLst>
          </p:cNvPr>
          <p:cNvSpPr txBox="1"/>
          <p:nvPr/>
        </p:nvSpPr>
        <p:spPr>
          <a:xfrm>
            <a:off x="7162800" y="2171344"/>
            <a:ext cx="298056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u="sng" dirty="0"/>
              <a:t>Improve…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Run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Memory usage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Power usage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16144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5" grpId="0"/>
    </p:bldLst>
  </p:timing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9C31B876-8EEB-4586-BEAE-C62BBD29E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Intermediate Representation Benefits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Introducing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358271"/>
            <a:ext cx="42034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Abstraction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31AEE32A-E421-4540-9D6A-D8580D2FDF9B}"/>
              </a:ext>
            </a:extLst>
          </p:cNvPr>
          <p:cNvSpPr txBox="1">
            <a:spLocks/>
          </p:cNvSpPr>
          <p:nvPr/>
        </p:nvSpPr>
        <p:spPr>
          <a:xfrm>
            <a:off x="2108347" y="3653376"/>
            <a:ext cx="4203409" cy="2508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E723BF7-18C1-4833-999F-53B609FF16C4}"/>
              </a:ext>
            </a:extLst>
          </p:cNvPr>
          <p:cNvSpPr/>
          <p:nvPr/>
        </p:nvSpPr>
        <p:spPr>
          <a:xfrm>
            <a:off x="2209800" y="1931157"/>
            <a:ext cx="4101956" cy="51016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Decouple compiler frontend from the backend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50D3C93-DC57-483E-A919-DCA8FCEAD9BE}"/>
              </a:ext>
            </a:extLst>
          </p:cNvPr>
          <p:cNvSpPr/>
          <p:nvPr/>
        </p:nvSpPr>
        <p:spPr>
          <a:xfrm>
            <a:off x="2209800" y="2770499"/>
            <a:ext cx="4354009" cy="75744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Break down source language constructs over several small </a:t>
            </a:r>
            <a:r>
              <a:rPr lang="en-US" sz="2400" kern="0" dirty="0" err="1">
                <a:solidFill>
                  <a:prstClr val="black"/>
                </a:solidFill>
                <a:latin typeface="Calibri"/>
              </a:rPr>
              <a:t>steps</a:t>
            </a:r>
            <a:r>
              <a:rPr lang="en-US" sz="2400" kern="0" dirty="0">
                <a:solidFill>
                  <a:prstClr val="black"/>
                </a:solidFill>
                <a:latin typeface="Calibri"/>
              </a:rPr>
              <a:t> towards target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1148602-3C28-42F7-9A49-BE8D5021B38A}"/>
              </a:ext>
            </a:extLst>
          </p:cNvPr>
          <p:cNvSpPr/>
          <p:nvPr/>
        </p:nvSpPr>
        <p:spPr>
          <a:xfrm>
            <a:off x="2239368" y="4103434"/>
            <a:ext cx="4739185" cy="51016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Optimize programs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387648-2F02-4890-9F7F-EF8526D6478F}"/>
              </a:ext>
            </a:extLst>
          </p:cNvPr>
          <p:cNvSpPr/>
          <p:nvPr/>
        </p:nvSpPr>
        <p:spPr>
          <a:xfrm>
            <a:off x="2239368" y="4710761"/>
            <a:ext cx="4875663" cy="75744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Predict faults 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EA7F26D-94C8-4B07-8E5A-65A5687C759E}"/>
              </a:ext>
            </a:extLst>
          </p:cNvPr>
          <p:cNvSpPr/>
          <p:nvPr/>
        </p:nvSpPr>
        <p:spPr>
          <a:xfrm>
            <a:off x="2238629" y="4710761"/>
            <a:ext cx="4323588" cy="757449"/>
          </a:xfrm>
          <a:prstGeom prst="roundRect">
            <a:avLst/>
          </a:prstGeom>
          <a:noFill/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endParaRPr lang="en-US" sz="2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9FE5272-1FB7-4385-BB2D-478AC9A8E548}"/>
              </a:ext>
            </a:extLst>
          </p:cNvPr>
          <p:cNvSpPr txBox="1"/>
          <p:nvPr/>
        </p:nvSpPr>
        <p:spPr>
          <a:xfrm>
            <a:off x="7162801" y="1325703"/>
            <a:ext cx="27045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u="sng" dirty="0"/>
              <a:t>For example…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/>
              <a:t>typechecking</a:t>
            </a:r>
            <a:endParaRPr lang="en-US" sz="3000" dirty="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795FBD0-DA3D-4996-A485-EBD8D67F7167}"/>
              </a:ext>
            </a:extLst>
          </p:cNvPr>
          <p:cNvSpPr/>
          <p:nvPr/>
        </p:nvSpPr>
        <p:spPr>
          <a:xfrm>
            <a:off x="8458200" y="2331841"/>
            <a:ext cx="409928" cy="1457325"/>
          </a:xfrm>
          <a:custGeom>
            <a:avLst/>
            <a:gdLst>
              <a:gd name="connsiteX0" fmla="*/ 95252 w 706070"/>
              <a:gd name="connsiteY0" fmla="*/ 1457325 h 1457325"/>
              <a:gd name="connsiteX1" fmla="*/ 676277 w 706070"/>
              <a:gd name="connsiteY1" fmla="*/ 1181100 h 1457325"/>
              <a:gd name="connsiteX2" fmla="*/ 2 w 706070"/>
              <a:gd name="connsiteY2" fmla="*/ 752475 h 1457325"/>
              <a:gd name="connsiteX3" fmla="*/ 685802 w 706070"/>
              <a:gd name="connsiteY3" fmla="*/ 438150 h 1457325"/>
              <a:gd name="connsiteX4" fmla="*/ 457202 w 706070"/>
              <a:gd name="connsiteY4" fmla="*/ 0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070" h="1457325">
                <a:moveTo>
                  <a:pt x="95252" y="1457325"/>
                </a:moveTo>
                <a:cubicBezTo>
                  <a:pt x="393702" y="1377950"/>
                  <a:pt x="692152" y="1298575"/>
                  <a:pt x="676277" y="1181100"/>
                </a:cubicBezTo>
                <a:cubicBezTo>
                  <a:pt x="660402" y="1063625"/>
                  <a:pt x="-1585" y="876300"/>
                  <a:pt x="2" y="752475"/>
                </a:cubicBezTo>
                <a:cubicBezTo>
                  <a:pt x="1589" y="628650"/>
                  <a:pt x="609602" y="563562"/>
                  <a:pt x="685802" y="438150"/>
                </a:cubicBezTo>
                <a:cubicBezTo>
                  <a:pt x="762002" y="312738"/>
                  <a:pt x="609602" y="156369"/>
                  <a:pt x="457202" y="0"/>
                </a:cubicBezTo>
              </a:path>
            </a:pathLst>
          </a:custGeom>
          <a:ln>
            <a:solidFill>
              <a:srgbClr val="C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49A2946-9AFE-463B-A66B-A532683B1290}"/>
              </a:ext>
            </a:extLst>
          </p:cNvPr>
          <p:cNvSpPr txBox="1"/>
          <p:nvPr/>
        </p:nvSpPr>
        <p:spPr>
          <a:xfrm>
            <a:off x="7239001" y="3802560"/>
            <a:ext cx="30043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But isn’t this an </a:t>
            </a:r>
          </a:p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analysis on the AST?</a:t>
            </a:r>
          </a:p>
        </p:txBody>
      </p:sp>
    </p:spTree>
    <p:extLst>
      <p:ext uri="{BB962C8B-B14F-4D97-AF65-F5344CB8AC3E}">
        <p14:creationId xmlns:p14="http://schemas.microsoft.com/office/powerpoint/2010/main" val="394015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 animBg="1"/>
      <p:bldP spid="76" grpId="0"/>
    </p:bldLst>
  </p:timing>
</p:sld>
</file>

<file path=ppt/slides/slide1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358271"/>
            <a:ext cx="42034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Abstraction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31AEE32A-E421-4540-9D6A-D8580D2FDF9B}"/>
              </a:ext>
            </a:extLst>
          </p:cNvPr>
          <p:cNvSpPr txBox="1">
            <a:spLocks/>
          </p:cNvSpPr>
          <p:nvPr/>
        </p:nvSpPr>
        <p:spPr>
          <a:xfrm>
            <a:off x="2108347" y="3653376"/>
            <a:ext cx="4203409" cy="2508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E723BF7-18C1-4833-999F-53B609FF16C4}"/>
              </a:ext>
            </a:extLst>
          </p:cNvPr>
          <p:cNvSpPr/>
          <p:nvPr/>
        </p:nvSpPr>
        <p:spPr>
          <a:xfrm>
            <a:off x="2209800" y="1931157"/>
            <a:ext cx="4101956" cy="51016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Decouple compiler frontend from the backend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50D3C93-DC57-483E-A919-DCA8FCEAD9BE}"/>
              </a:ext>
            </a:extLst>
          </p:cNvPr>
          <p:cNvSpPr/>
          <p:nvPr/>
        </p:nvSpPr>
        <p:spPr>
          <a:xfrm>
            <a:off x="2209800" y="2770499"/>
            <a:ext cx="4354009" cy="75744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Break down source language constructs over several small </a:t>
            </a:r>
            <a:r>
              <a:rPr lang="en-US" sz="2400" kern="0" dirty="0" err="1">
                <a:solidFill>
                  <a:prstClr val="black"/>
                </a:solidFill>
                <a:latin typeface="Calibri"/>
              </a:rPr>
              <a:t>steps</a:t>
            </a:r>
            <a:r>
              <a:rPr lang="en-US" sz="2400" kern="0" dirty="0">
                <a:solidFill>
                  <a:prstClr val="black"/>
                </a:solidFill>
                <a:latin typeface="Calibri"/>
              </a:rPr>
              <a:t> towards target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1148602-3C28-42F7-9A49-BE8D5021B38A}"/>
              </a:ext>
            </a:extLst>
          </p:cNvPr>
          <p:cNvSpPr/>
          <p:nvPr/>
        </p:nvSpPr>
        <p:spPr>
          <a:xfrm>
            <a:off x="2239368" y="4103434"/>
            <a:ext cx="4739185" cy="51016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Optimize programs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1387648-2F02-4890-9F7F-EF8526D6478F}"/>
              </a:ext>
            </a:extLst>
          </p:cNvPr>
          <p:cNvSpPr/>
          <p:nvPr/>
        </p:nvSpPr>
        <p:spPr>
          <a:xfrm>
            <a:off x="2239368" y="4710761"/>
            <a:ext cx="4875663" cy="75744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Predict faults 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EA7F26D-94C8-4B07-8E5A-65A5687C759E}"/>
              </a:ext>
            </a:extLst>
          </p:cNvPr>
          <p:cNvSpPr/>
          <p:nvPr/>
        </p:nvSpPr>
        <p:spPr>
          <a:xfrm>
            <a:off x="2238629" y="4710761"/>
            <a:ext cx="4323588" cy="757449"/>
          </a:xfrm>
          <a:prstGeom prst="roundRect">
            <a:avLst/>
          </a:prstGeom>
          <a:noFill/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endParaRPr lang="en-US" sz="2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9FE5272-1FB7-4385-BB2D-478AC9A8E548}"/>
              </a:ext>
            </a:extLst>
          </p:cNvPr>
          <p:cNvSpPr txBox="1"/>
          <p:nvPr/>
        </p:nvSpPr>
        <p:spPr>
          <a:xfrm>
            <a:off x="7162801" y="1325703"/>
            <a:ext cx="27045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u="sng" dirty="0"/>
              <a:t>For example…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err="1"/>
              <a:t>typechecking</a:t>
            </a:r>
            <a:endParaRPr lang="en-US" sz="3000" dirty="0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8795FBD0-DA3D-4996-A485-EBD8D67F7167}"/>
              </a:ext>
            </a:extLst>
          </p:cNvPr>
          <p:cNvSpPr/>
          <p:nvPr/>
        </p:nvSpPr>
        <p:spPr>
          <a:xfrm>
            <a:off x="8458200" y="2331841"/>
            <a:ext cx="409928" cy="1457325"/>
          </a:xfrm>
          <a:custGeom>
            <a:avLst/>
            <a:gdLst>
              <a:gd name="connsiteX0" fmla="*/ 95252 w 706070"/>
              <a:gd name="connsiteY0" fmla="*/ 1457325 h 1457325"/>
              <a:gd name="connsiteX1" fmla="*/ 676277 w 706070"/>
              <a:gd name="connsiteY1" fmla="*/ 1181100 h 1457325"/>
              <a:gd name="connsiteX2" fmla="*/ 2 w 706070"/>
              <a:gd name="connsiteY2" fmla="*/ 752475 h 1457325"/>
              <a:gd name="connsiteX3" fmla="*/ 685802 w 706070"/>
              <a:gd name="connsiteY3" fmla="*/ 438150 h 1457325"/>
              <a:gd name="connsiteX4" fmla="*/ 457202 w 706070"/>
              <a:gd name="connsiteY4" fmla="*/ 0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6070" h="1457325">
                <a:moveTo>
                  <a:pt x="95252" y="1457325"/>
                </a:moveTo>
                <a:cubicBezTo>
                  <a:pt x="393702" y="1377950"/>
                  <a:pt x="692152" y="1298575"/>
                  <a:pt x="676277" y="1181100"/>
                </a:cubicBezTo>
                <a:cubicBezTo>
                  <a:pt x="660402" y="1063625"/>
                  <a:pt x="-1585" y="876300"/>
                  <a:pt x="2" y="752475"/>
                </a:cubicBezTo>
                <a:cubicBezTo>
                  <a:pt x="1589" y="628650"/>
                  <a:pt x="609602" y="563562"/>
                  <a:pt x="685802" y="438150"/>
                </a:cubicBezTo>
                <a:cubicBezTo>
                  <a:pt x="762002" y="312738"/>
                  <a:pt x="609602" y="156369"/>
                  <a:pt x="457202" y="0"/>
                </a:cubicBezTo>
              </a:path>
            </a:pathLst>
          </a:custGeom>
          <a:ln>
            <a:solidFill>
              <a:srgbClr val="C0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49A2946-9AFE-463B-A66B-A532683B1290}"/>
              </a:ext>
            </a:extLst>
          </p:cNvPr>
          <p:cNvSpPr txBox="1"/>
          <p:nvPr/>
        </p:nvSpPr>
        <p:spPr>
          <a:xfrm>
            <a:off x="7239001" y="3802560"/>
            <a:ext cx="30043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But isn’t this an </a:t>
            </a:r>
          </a:p>
          <a:p>
            <a:r>
              <a:rPr lang="en-US" sz="2200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analysis on the AST?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DF4C5EE-FA99-4DD0-81FF-E61933BD7824}"/>
              </a:ext>
            </a:extLst>
          </p:cNvPr>
          <p:cNvGrpSpPr/>
          <p:nvPr/>
        </p:nvGrpSpPr>
        <p:grpSpPr>
          <a:xfrm>
            <a:off x="3581401" y="1676400"/>
            <a:ext cx="6172199" cy="4800600"/>
            <a:chOff x="2057400" y="1676400"/>
            <a:chExt cx="6172199" cy="480060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7560F69-D89A-4125-8E07-0D25744B1488}"/>
                </a:ext>
              </a:extLst>
            </p:cNvPr>
            <p:cNvSpPr/>
            <p:nvPr/>
          </p:nvSpPr>
          <p:spPr>
            <a:xfrm>
              <a:off x="2057400" y="1676400"/>
              <a:ext cx="6172199" cy="4800600"/>
            </a:xfrm>
            <a:prstGeom prst="roundRect">
              <a:avLst>
                <a:gd name="adj" fmla="val 10913"/>
              </a:avLst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F98E18-3647-4B98-BEB4-7E6D1FD94934}"/>
                </a:ext>
              </a:extLst>
            </p:cNvPr>
            <p:cNvSpPr txBox="1"/>
            <p:nvPr/>
          </p:nvSpPr>
          <p:spPr>
            <a:xfrm>
              <a:off x="2782728" y="1752600"/>
              <a:ext cx="468487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u="sng" dirty="0"/>
                <a:t>ASTs are an example of an IR!!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F0539D7-AEF8-4FE6-91D2-43C96A779117}"/>
                </a:ext>
              </a:extLst>
            </p:cNvPr>
            <p:cNvSpPr txBox="1"/>
            <p:nvPr/>
          </p:nvSpPr>
          <p:spPr>
            <a:xfrm>
              <a:off x="4259241" y="3137118"/>
              <a:ext cx="2057400" cy="181588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dirty="0"/>
                <a:t>We’ve been talking about IR for a week!!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0A71210-438C-4B26-BE5B-393540483689}"/>
              </a:ext>
            </a:extLst>
          </p:cNvPr>
          <p:cNvGrpSpPr/>
          <p:nvPr/>
        </p:nvGrpSpPr>
        <p:grpSpPr>
          <a:xfrm>
            <a:off x="5095161" y="2636698"/>
            <a:ext cx="3268011" cy="3849232"/>
            <a:chOff x="4724400" y="2636698"/>
            <a:chExt cx="3268011" cy="3849232"/>
          </a:xfrm>
        </p:grpSpPr>
        <p:pic>
          <p:nvPicPr>
            <p:cNvPr id="17" name="Picture 2" descr="Image result for plot twist directed by m night shyamalan">
              <a:extLst>
                <a:ext uri="{FF2B5EF4-FFF2-40B4-BE49-F238E27FC236}">
                  <a16:creationId xmlns:a16="http://schemas.microsoft.com/office/drawing/2014/main" id="{B1C66766-B895-4EF3-8112-950EA0601E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2500" y="2636698"/>
              <a:ext cx="2895600" cy="2895600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6A6CC1B-BA6D-4090-B3D4-6082ABFFFDB6}"/>
                </a:ext>
              </a:extLst>
            </p:cNvPr>
            <p:cNvSpPr txBox="1"/>
            <p:nvPr/>
          </p:nvSpPr>
          <p:spPr>
            <a:xfrm>
              <a:off x="4724400" y="5562600"/>
              <a:ext cx="326801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M. Night Shyamalan, famous for </a:t>
              </a:r>
            </a:p>
            <a:p>
              <a:r>
                <a:rPr lang="en-US" i="1" dirty="0"/>
                <a:t>(ill-considered) plot twists in </a:t>
              </a:r>
            </a:p>
            <a:p>
              <a:r>
                <a:rPr lang="en-US" i="1" dirty="0"/>
                <a:t>movies he writes/directs </a:t>
              </a: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33DF9C09-71DC-4312-87DF-E30D008CFCDF}"/>
              </a:ext>
            </a:extLst>
          </p:cNvPr>
          <p:cNvSpPr txBox="1">
            <a:spLocks/>
          </p:cNvSpPr>
          <p:nvPr/>
        </p:nvSpPr>
        <p:spPr>
          <a:xfrm>
            <a:off x="1524000" y="4930"/>
            <a:ext cx="91440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Intermediate Representation Benefits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Introducing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38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0" animBg="1"/>
      <p:bldP spid="76" grpId="0"/>
    </p:bldLst>
  </p:timing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Classes of IR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Introducing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580CED-0C44-467A-8329-6EB1620D7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Structural </a:t>
            </a:r>
          </a:p>
          <a:p>
            <a:pPr marL="857250" lvl="1" indent="-457200"/>
            <a:r>
              <a:rPr lang="en-US" dirty="0"/>
              <a:t>Abstract-Syntax Tree (AST)</a:t>
            </a:r>
          </a:p>
          <a:p>
            <a:pPr marL="857250" lvl="1" indent="-457200"/>
            <a:r>
              <a:rPr lang="en-US" dirty="0"/>
              <a:t>Abstract Syntax DAG</a:t>
            </a:r>
          </a:p>
          <a:p>
            <a:pPr marL="0" indent="0">
              <a:buNone/>
            </a:pPr>
            <a:r>
              <a:rPr lang="en-US" dirty="0"/>
              <a:t>Linear</a:t>
            </a:r>
          </a:p>
          <a:p>
            <a:pPr marL="857250" lvl="1" indent="-457200"/>
            <a:r>
              <a:rPr lang="en-US" dirty="0"/>
              <a:t>Three-Address Code (3AC)</a:t>
            </a:r>
          </a:p>
          <a:p>
            <a:pPr marL="857250" lvl="1" indent="-457200"/>
            <a:r>
              <a:rPr lang="en-US" dirty="0"/>
              <a:t>Stack machine code</a:t>
            </a:r>
          </a:p>
          <a:p>
            <a:pPr marL="0" indent="0">
              <a:buNone/>
            </a:pPr>
            <a:r>
              <a:rPr lang="en-US" dirty="0"/>
              <a:t>Hybrid</a:t>
            </a:r>
          </a:p>
          <a:p>
            <a:pPr marL="857250" lvl="1" indent="-457200"/>
            <a:r>
              <a:rPr lang="en-US" dirty="0"/>
              <a:t>Control-Flow Graph</a:t>
            </a:r>
          </a:p>
          <a:p>
            <a:pPr marL="857250" lvl="1" indent="-45720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7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Related image">
            <a:extLst>
              <a:ext uri="{FF2B5EF4-FFF2-40B4-BE49-F238E27FC236}">
                <a16:creationId xmlns:a16="http://schemas.microsoft.com/office/drawing/2014/main" id="{5A100157-1511-484D-9C9C-47E463C8E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86000"/>
            <a:ext cx="3810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0809DA2-DE91-42EE-BD7F-B0FC4E6AF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30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Limitations of Trees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Introducing IRs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6BDA1-3D3A-4C75-9C3D-F5B4B1023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832213"/>
            <a:ext cx="4641640" cy="4524138"/>
          </a:xfrm>
        </p:spPr>
        <p:txBody>
          <a:bodyPr>
            <a:normAutofit/>
          </a:bodyPr>
          <a:lstStyle/>
          <a:p>
            <a:pPr marL="457200" indent="-457200"/>
            <a:r>
              <a:rPr lang="en-US" dirty="0"/>
              <a:t>AST is great for some things, but not everything</a:t>
            </a:r>
          </a:p>
          <a:p>
            <a:pPr marL="857250" lvl="1" indent="-457200"/>
            <a:r>
              <a:rPr lang="en-US" dirty="0"/>
              <a:t>Doesn’t represent control flow very well</a:t>
            </a:r>
          </a:p>
          <a:p>
            <a:pPr marL="457200" indent="-457200"/>
            <a:r>
              <a:rPr lang="en-US" dirty="0"/>
              <a:t>Compilers </a:t>
            </a:r>
            <a:r>
              <a:rPr lang="en-US" i="1" dirty="0"/>
              <a:t>could </a:t>
            </a:r>
            <a:r>
              <a:rPr lang="en-US" dirty="0"/>
              <a:t>go directly from AST to machine code</a:t>
            </a:r>
          </a:p>
          <a:p>
            <a:pPr marL="457200" indent="-457200"/>
            <a:r>
              <a:rPr lang="en-US" dirty="0"/>
              <a:t>Let’s consider a different IR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DF4FA-1925-43F8-A6F3-C4BFAB04A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3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706934" y="5601679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8EF976E-2F18-4C57-8851-D3BCDE158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4634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 Intermediate Representations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Introduce IRs</a:t>
            </a:r>
          </a:p>
          <a:p>
            <a:r>
              <a:rPr lang="en-US" dirty="0"/>
              <a:t>What they are</a:t>
            </a:r>
          </a:p>
          <a:p>
            <a:r>
              <a:rPr lang="en-US" dirty="0"/>
              <a:t>How they’re used</a:t>
            </a:r>
          </a:p>
          <a:p>
            <a:pPr marL="0" indent="0">
              <a:buNone/>
            </a:pPr>
            <a:r>
              <a:rPr lang="en-US" b="1" dirty="0"/>
              <a:t>Three Address Code (3AC)</a:t>
            </a:r>
          </a:p>
          <a:p>
            <a:r>
              <a:rPr lang="en-US" dirty="0"/>
              <a:t>Introduction</a:t>
            </a:r>
          </a:p>
          <a:p>
            <a:r>
              <a:rPr lang="en-US" dirty="0"/>
              <a:t>Inventory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6A5265A-45E7-4F92-9B38-2C0095DD85CF}"/>
              </a:ext>
            </a:extLst>
          </p:cNvPr>
          <p:cNvSpPr/>
          <p:nvPr/>
        </p:nvSpPr>
        <p:spPr>
          <a:xfrm>
            <a:off x="2191632" y="3242267"/>
            <a:ext cx="4354009" cy="1014840"/>
          </a:xfrm>
          <a:prstGeom prst="roundRect">
            <a:avLst/>
          </a:prstGeom>
          <a:noFill/>
          <a:ln w="25400" cap="flat" cmpd="sng" algn="ctr">
            <a:solidFill>
              <a:srgbClr val="F79646"/>
            </a:solidFill>
            <a:prstDash val="solid"/>
          </a:ln>
          <a:effectLst/>
        </p:spPr>
        <p:txBody>
          <a:bodyPr rtlCol="0" anchor="ctr"/>
          <a:lstStyle/>
          <a:p>
            <a:pPr defTabSz="914400">
              <a:defRPr/>
            </a:pPr>
            <a:endParaRPr lang="en-US" sz="2000" kern="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EA21CD-68D0-8D66-60AB-69BD0716EF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930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675268"/>
      </p:ext>
    </p:extLst>
  </p:cSld>
  <p:clrMapOvr>
    <a:masterClrMapping/>
  </p:clrMapOvr>
</p:sld>
</file>

<file path=ppt/slides/slide1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Introducing 3AC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3AC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 Simplified Instruction Set Architecture (ISA)</a:t>
            </a:r>
          </a:p>
          <a:p>
            <a:r>
              <a:rPr lang="en-US" dirty="0"/>
              <a:t>A family of pseudocode notations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 descr="Difference between Privacy Policy and Disclaimer | Privacy ...">
            <a:extLst>
              <a:ext uri="{FF2B5EF4-FFF2-40B4-BE49-F238E27FC236}">
                <a16:creationId xmlns:a16="http://schemas.microsoft.com/office/drawing/2014/main" id="{4EADA8B9-D936-4972-845C-1170B6B9C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" t="2266" r="806" b="2607"/>
          <a:stretch/>
        </p:blipFill>
        <p:spPr bwMode="auto">
          <a:xfrm>
            <a:off x="2063087" y="3841845"/>
            <a:ext cx="2797792" cy="293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7DC8A4-6276-4586-B26F-6F9F9BE25BF7}"/>
              </a:ext>
            </a:extLst>
          </p:cNvPr>
          <p:cNvSpPr txBox="1"/>
          <p:nvPr/>
        </p:nvSpPr>
        <p:spPr>
          <a:xfrm>
            <a:off x="5488676" y="4742597"/>
            <a:ext cx="343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Like ASTs, there’s no canonical 3AC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9C4FA-7EC9-4001-AB98-FB576D554D51}"/>
              </a:ext>
            </a:extLst>
          </p:cNvPr>
          <p:cNvSpPr txBox="1"/>
          <p:nvPr/>
        </p:nvSpPr>
        <p:spPr>
          <a:xfrm>
            <a:off x="5511420" y="5106541"/>
            <a:ext cx="4100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We’re more interested in the general idea</a:t>
            </a:r>
          </a:p>
        </p:txBody>
      </p:sp>
    </p:spTree>
    <p:extLst>
      <p:ext uri="{BB962C8B-B14F-4D97-AF65-F5344CB8AC3E}">
        <p14:creationId xmlns:p14="http://schemas.microsoft.com/office/powerpoint/2010/main" val="118980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9FA9EE0-8C8E-4266-A244-D18039020EA2}"/>
              </a:ext>
            </a:extLst>
          </p:cNvPr>
          <p:cNvGrpSpPr/>
          <p:nvPr/>
        </p:nvGrpSpPr>
        <p:grpSpPr>
          <a:xfrm>
            <a:off x="2492991" y="3521122"/>
            <a:ext cx="4039737" cy="3200354"/>
            <a:chOff x="968991" y="3521122"/>
            <a:chExt cx="3309582" cy="2756848"/>
          </a:xfrm>
        </p:grpSpPr>
        <p:sp>
          <p:nvSpPr>
            <p:cNvPr id="4" name="Cloud 3">
              <a:extLst>
                <a:ext uri="{FF2B5EF4-FFF2-40B4-BE49-F238E27FC236}">
                  <a16:creationId xmlns:a16="http://schemas.microsoft.com/office/drawing/2014/main" id="{8B9D8F6C-6B00-41C1-91B3-E7E22D1E1AC9}"/>
                </a:ext>
              </a:extLst>
            </p:cNvPr>
            <p:cNvSpPr/>
            <p:nvPr/>
          </p:nvSpPr>
          <p:spPr>
            <a:xfrm rot="788760">
              <a:off x="968991" y="3521122"/>
              <a:ext cx="3309582" cy="2756848"/>
            </a:xfrm>
            <a:prstGeom prst="cloud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21BFF5-2E8C-4AD0-B3AE-26E9DFD5E004}"/>
                </a:ext>
              </a:extLst>
            </p:cNvPr>
            <p:cNvSpPr/>
            <p:nvPr/>
          </p:nvSpPr>
          <p:spPr>
            <a:xfrm>
              <a:off x="3215505" y="4960962"/>
              <a:ext cx="712234" cy="612078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Introducing 3AC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3AC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 Simplified Instruction Set Architecture (ISA)</a:t>
            </a:r>
          </a:p>
          <a:p>
            <a:r>
              <a:rPr lang="en-US" dirty="0"/>
              <a:t>A family of pseudocode notations</a:t>
            </a:r>
          </a:p>
          <a:p>
            <a:r>
              <a:rPr lang="en-US" dirty="0"/>
              <a:t>Memory model: infinite “symbolic store”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9E7BE-E799-4F90-AD09-E5BA1D73EC07}"/>
              </a:ext>
            </a:extLst>
          </p:cNvPr>
          <p:cNvSpPr txBox="1"/>
          <p:nvPr/>
        </p:nvSpPr>
        <p:spPr>
          <a:xfrm>
            <a:off x="3987792" y="3881935"/>
            <a:ext cx="1214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“Memory”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F10F57A-0A06-4A7A-8347-D558E47A1539}"/>
              </a:ext>
            </a:extLst>
          </p:cNvPr>
          <p:cNvGrpSpPr/>
          <p:nvPr/>
        </p:nvGrpSpPr>
        <p:grpSpPr>
          <a:xfrm>
            <a:off x="3414212" y="4375792"/>
            <a:ext cx="866636" cy="393765"/>
            <a:chOff x="1890212" y="4375791"/>
            <a:chExt cx="866636" cy="3937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FE7E65C-3E62-4EAD-A583-6C94F03BEB80}"/>
                </a:ext>
              </a:extLst>
            </p:cNvPr>
            <p:cNvSpPr txBox="1"/>
            <p:nvPr/>
          </p:nvSpPr>
          <p:spPr>
            <a:xfrm>
              <a:off x="1890212" y="4375791"/>
              <a:ext cx="517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age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E41E2E0-94FC-45A2-BADF-4EAEBA4753CD}"/>
                </a:ext>
              </a:extLst>
            </p:cNvPr>
            <p:cNvSpPr/>
            <p:nvPr/>
          </p:nvSpPr>
          <p:spPr>
            <a:xfrm>
              <a:off x="2406279" y="4375791"/>
              <a:ext cx="350569" cy="39376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EF2664C-CD77-4DFF-BB25-36B33880B048}"/>
              </a:ext>
            </a:extLst>
          </p:cNvPr>
          <p:cNvGrpSpPr/>
          <p:nvPr/>
        </p:nvGrpSpPr>
        <p:grpSpPr>
          <a:xfrm>
            <a:off x="3987792" y="5688210"/>
            <a:ext cx="1142631" cy="401177"/>
            <a:chOff x="2463791" y="5688209"/>
            <a:chExt cx="1142631" cy="4011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BBA4D6F-55F1-4769-BF1A-22BCCE7B9CC6}"/>
                </a:ext>
              </a:extLst>
            </p:cNvPr>
            <p:cNvSpPr txBox="1"/>
            <p:nvPr/>
          </p:nvSpPr>
          <p:spPr>
            <a:xfrm>
              <a:off x="2463791" y="5688209"/>
              <a:ext cx="428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str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B93D9D3-C2B6-4EB0-A067-59F62917BCB2}"/>
                </a:ext>
              </a:extLst>
            </p:cNvPr>
            <p:cNvSpPr/>
            <p:nvPr/>
          </p:nvSpPr>
          <p:spPr>
            <a:xfrm>
              <a:off x="2896781" y="5695621"/>
              <a:ext cx="709641" cy="39376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abcd</a:t>
              </a:r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3A0D7E5-E93B-4AA0-ABAA-223C703C3DE7}"/>
              </a:ext>
            </a:extLst>
          </p:cNvPr>
          <p:cNvGrpSpPr/>
          <p:nvPr/>
        </p:nvGrpSpPr>
        <p:grpSpPr>
          <a:xfrm>
            <a:off x="4915579" y="4551189"/>
            <a:ext cx="1084887" cy="393765"/>
            <a:chOff x="3391578" y="4551188"/>
            <a:chExt cx="1084887" cy="393765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A5AC4F9-9E1B-4AE2-A60E-CF02D4DA520E}"/>
                </a:ext>
              </a:extLst>
            </p:cNvPr>
            <p:cNvSpPr/>
            <p:nvPr/>
          </p:nvSpPr>
          <p:spPr>
            <a:xfrm>
              <a:off x="3854943" y="4551188"/>
              <a:ext cx="621522" cy="39376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4.2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2056AB8-6811-45AA-BB09-A7407B19C15C}"/>
                </a:ext>
              </a:extLst>
            </p:cNvPr>
            <p:cNvSpPr txBox="1"/>
            <p:nvPr/>
          </p:nvSpPr>
          <p:spPr>
            <a:xfrm>
              <a:off x="3391578" y="4551188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spd</a:t>
              </a:r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7A118B4-7554-4091-AC67-A36ABC5D68B5}"/>
              </a:ext>
            </a:extLst>
          </p:cNvPr>
          <p:cNvGrpSpPr/>
          <p:nvPr/>
        </p:nvGrpSpPr>
        <p:grpSpPr>
          <a:xfrm>
            <a:off x="3070146" y="5049300"/>
            <a:ext cx="1450730" cy="393771"/>
            <a:chOff x="1546146" y="5049299"/>
            <a:chExt cx="1450730" cy="3937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152C8E-C61F-4CE8-ABC8-98711D5A62D6}"/>
                </a:ext>
              </a:extLst>
            </p:cNvPr>
            <p:cNvSpPr txBox="1"/>
            <p:nvPr/>
          </p:nvSpPr>
          <p:spPr>
            <a:xfrm>
              <a:off x="1546146" y="5061516"/>
              <a:ext cx="4555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arr</a:t>
              </a:r>
              <a:endParaRPr lang="en-US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BC72C2D-20EA-4A18-AE6C-1F496C014DB6}"/>
                </a:ext>
              </a:extLst>
            </p:cNvPr>
            <p:cNvSpPr/>
            <p:nvPr/>
          </p:nvSpPr>
          <p:spPr>
            <a:xfrm>
              <a:off x="1991960" y="5049299"/>
              <a:ext cx="334972" cy="39376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9AC3FE3-58A4-4F3D-B6B9-338929FECDCA}"/>
                </a:ext>
              </a:extLst>
            </p:cNvPr>
            <p:cNvSpPr/>
            <p:nvPr/>
          </p:nvSpPr>
          <p:spPr>
            <a:xfrm>
              <a:off x="2326932" y="5049302"/>
              <a:ext cx="334972" cy="39376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680F0BB-7147-4E77-8806-CF8DBC628822}"/>
                </a:ext>
              </a:extLst>
            </p:cNvPr>
            <p:cNvSpPr/>
            <p:nvPr/>
          </p:nvSpPr>
          <p:spPr>
            <a:xfrm>
              <a:off x="2661904" y="5049305"/>
              <a:ext cx="334972" cy="39376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6A10004-9951-436F-89AA-CED34294CE34}"/>
              </a:ext>
            </a:extLst>
          </p:cNvPr>
          <p:cNvSpPr txBox="1"/>
          <p:nvPr/>
        </p:nvSpPr>
        <p:spPr>
          <a:xfrm>
            <a:off x="6843728" y="4295514"/>
            <a:ext cx="3681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Naming a variable adds a location </a:t>
            </a:r>
          </a:p>
          <a:p>
            <a:r>
              <a:rPr lang="en-US" dirty="0"/>
              <a:t>      in the store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B3F7D4-82F8-4A3D-811F-A95C91F040D7}"/>
              </a:ext>
            </a:extLst>
          </p:cNvPr>
          <p:cNvSpPr txBox="1"/>
          <p:nvPr/>
        </p:nvSpPr>
        <p:spPr>
          <a:xfrm>
            <a:off x="6811880" y="4884644"/>
            <a:ext cx="3620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We’ll assume that the store can handle scope</a:t>
            </a:r>
          </a:p>
        </p:txBody>
      </p:sp>
    </p:spTree>
    <p:extLst>
      <p:ext uri="{BB962C8B-B14F-4D97-AF65-F5344CB8AC3E}">
        <p14:creationId xmlns:p14="http://schemas.microsoft.com/office/powerpoint/2010/main" val="178728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24" grpId="0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Check-In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Review – Runtime Environments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7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75AE2-6B83-4306-BC17-D85FA3023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830" y="1743245"/>
            <a:ext cx="1118221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Give an example of a programming </a:t>
            </a:r>
            <a:r>
              <a:rPr lang="en-US" sz="2000" dirty="0">
                <a:solidFill>
                  <a:srgbClr val="444444"/>
                </a:solidFill>
                <a:latin typeface="arial" panose="020B0604020202020204" pitchFamily="34" charset="0"/>
              </a:rPr>
              <a:t>language and its runtime environment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3000709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Introducing 3AC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3AC</a:t>
            </a: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 Simplified Instruction Set Architecture (ISA)</a:t>
            </a:r>
          </a:p>
          <a:p>
            <a:r>
              <a:rPr lang="en-US" dirty="0"/>
              <a:t>A family of pseudocode notations</a:t>
            </a:r>
          </a:p>
          <a:p>
            <a:r>
              <a:rPr lang="en-US" dirty="0"/>
              <a:t>Memory model: infinite “symbolic store”</a:t>
            </a:r>
          </a:p>
          <a:p>
            <a:r>
              <a:rPr lang="en-US" dirty="0"/>
              <a:t>Instruction model: linear instructions divided into </a:t>
            </a:r>
            <a:r>
              <a:rPr lang="en-US" i="1" dirty="0"/>
              <a:t>procedures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A7CD35F-54FE-4127-A08A-521DFB7D5E55}"/>
              </a:ext>
            </a:extLst>
          </p:cNvPr>
          <p:cNvGrpSpPr/>
          <p:nvPr/>
        </p:nvGrpSpPr>
        <p:grpSpPr>
          <a:xfrm>
            <a:off x="2305236" y="3613212"/>
            <a:ext cx="4437139" cy="1663420"/>
            <a:chOff x="781235" y="3613212"/>
            <a:chExt cx="4437139" cy="16634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E8FB58C-ED7D-4645-940F-D35EB8043EAE}"/>
                </a:ext>
              </a:extLst>
            </p:cNvPr>
            <p:cNvSpPr txBox="1"/>
            <p:nvPr/>
          </p:nvSpPr>
          <p:spPr>
            <a:xfrm>
              <a:off x="2117845" y="4646220"/>
              <a:ext cx="3100529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>
                  <a:solidFill>
                    <a:schemeClr val="accent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Discrete code listings 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DEF9BC9-1E41-46FC-90F7-F1056DDD1760}"/>
                </a:ext>
              </a:extLst>
            </p:cNvPr>
            <p:cNvSpPr/>
            <p:nvPr/>
          </p:nvSpPr>
          <p:spPr>
            <a:xfrm>
              <a:off x="781235" y="3613212"/>
              <a:ext cx="2024109" cy="497149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5C68BA4-48FB-487A-A165-FE2C5CEC3CA6}"/>
                </a:ext>
              </a:extLst>
            </p:cNvPr>
            <p:cNvSpPr/>
            <p:nvPr/>
          </p:nvSpPr>
          <p:spPr>
            <a:xfrm>
              <a:off x="1766656" y="4101483"/>
              <a:ext cx="355107" cy="1175149"/>
            </a:xfrm>
            <a:custGeom>
              <a:avLst/>
              <a:gdLst>
                <a:gd name="connsiteX0" fmla="*/ 355107 w 355107"/>
                <a:gd name="connsiteY0" fmla="*/ 727969 h 1175149"/>
                <a:gd name="connsiteX1" fmla="*/ 168676 w 355107"/>
                <a:gd name="connsiteY1" fmla="*/ 1145220 h 1175149"/>
                <a:gd name="connsiteX2" fmla="*/ 0 w 355107"/>
                <a:gd name="connsiteY2" fmla="*/ 0 h 117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5107" h="1175149">
                  <a:moveTo>
                    <a:pt x="355107" y="727969"/>
                  </a:moveTo>
                  <a:cubicBezTo>
                    <a:pt x="291483" y="997258"/>
                    <a:pt x="227860" y="1266548"/>
                    <a:pt x="168676" y="1145220"/>
                  </a:cubicBezTo>
                  <a:cubicBezTo>
                    <a:pt x="109492" y="1023892"/>
                    <a:pt x="54746" y="511946"/>
                    <a:pt x="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626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From Variables to Locations (“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locs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”)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412451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 loc is…</a:t>
            </a:r>
          </a:p>
          <a:p>
            <a:r>
              <a:rPr lang="en-US" dirty="0"/>
              <a:t>An address in memory</a:t>
            </a:r>
          </a:p>
          <a:p>
            <a:r>
              <a:rPr lang="en-US" dirty="0"/>
              <a:t>A container for a value</a:t>
            </a:r>
          </a:p>
          <a:p>
            <a:pPr marL="0" indent="0">
              <a:buNone/>
            </a:pPr>
            <a:r>
              <a:rPr lang="en-US" b="1" dirty="0"/>
              <a:t>Use [ ] around loc to denote value at that location</a:t>
            </a:r>
            <a:endParaRPr lang="en-US" dirty="0"/>
          </a:p>
          <a:p>
            <a:r>
              <a:rPr lang="en-US" dirty="0"/>
              <a:t>[a] is the “value at a”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711D78-994D-4297-B62A-DE64A113D685}"/>
              </a:ext>
            </a:extLst>
          </p:cNvPr>
          <p:cNvSpPr txBox="1"/>
          <p:nvPr/>
        </p:nvSpPr>
        <p:spPr>
          <a:xfrm>
            <a:off x="7223052" y="2243471"/>
            <a:ext cx="2833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(sort of like adding a pointer</a:t>
            </a:r>
          </a:p>
          <a:p>
            <a:r>
              <a:rPr lang="en-US" dirty="0"/>
              <a:t>  level into every access)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D4C45D-7536-46AA-BFC3-A5D05BB87D03}"/>
              </a:ext>
            </a:extLst>
          </p:cNvPr>
          <p:cNvSpPr txBox="1"/>
          <p:nvPr/>
        </p:nvSpPr>
        <p:spPr>
          <a:xfrm>
            <a:off x="7330142" y="3566491"/>
            <a:ext cx="660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 a;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4768EE-FCB9-4960-BB98-F4F31B65F6A4}"/>
              </a:ext>
            </a:extLst>
          </p:cNvPr>
          <p:cNvSpPr txBox="1"/>
          <p:nvPr/>
        </p:nvSpPr>
        <p:spPr>
          <a:xfrm>
            <a:off x="7330141" y="3935823"/>
            <a:ext cx="839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 * b;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DD4F7D-BA1F-4B59-BF8C-C22FFDCF0D1A}"/>
              </a:ext>
            </a:extLst>
          </p:cNvPr>
          <p:cNvSpPr txBox="1"/>
          <p:nvPr/>
        </p:nvSpPr>
        <p:spPr>
          <a:xfrm>
            <a:off x="7354947" y="4293052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= 1;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A597F1D-0FB5-4F68-8398-14A9CA11EEFA}"/>
              </a:ext>
            </a:extLst>
          </p:cNvPr>
          <p:cNvSpPr txBox="1"/>
          <p:nvPr/>
        </p:nvSpPr>
        <p:spPr>
          <a:xfrm>
            <a:off x="7354948" y="4662384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*b = 2;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BA096-485A-431F-8C79-6177EF7E3B38}"/>
              </a:ext>
            </a:extLst>
          </p:cNvPr>
          <p:cNvSpPr txBox="1"/>
          <p:nvPr/>
        </p:nvSpPr>
        <p:spPr>
          <a:xfrm>
            <a:off x="9098692" y="3538135"/>
            <a:ext cx="828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 * a;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67230F-9568-442F-BE42-775E509CCA1D}"/>
              </a:ext>
            </a:extLst>
          </p:cNvPr>
          <p:cNvSpPr txBox="1"/>
          <p:nvPr/>
        </p:nvSpPr>
        <p:spPr>
          <a:xfrm>
            <a:off x="9098692" y="3907467"/>
            <a:ext cx="9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 ** b;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603333A-CDCD-4DFE-8135-FC6ADED1EFD3}"/>
              </a:ext>
            </a:extLst>
          </p:cNvPr>
          <p:cNvSpPr txBox="1"/>
          <p:nvPr/>
        </p:nvSpPr>
        <p:spPr>
          <a:xfrm>
            <a:off x="9123499" y="4264696"/>
            <a:ext cx="811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*a = 1;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76D6C2-F14B-4940-BD53-103CB5453B64}"/>
              </a:ext>
            </a:extLst>
          </p:cNvPr>
          <p:cNvSpPr txBox="1"/>
          <p:nvPr/>
        </p:nvSpPr>
        <p:spPr>
          <a:xfrm>
            <a:off x="9123499" y="4634028"/>
            <a:ext cx="938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**b = 2;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FC3764E-043F-4E4F-8685-95E83C2BDB30}"/>
              </a:ext>
            </a:extLst>
          </p:cNvPr>
          <p:cNvSpPr/>
          <p:nvPr/>
        </p:nvSpPr>
        <p:spPr>
          <a:xfrm>
            <a:off x="8392634" y="3935824"/>
            <a:ext cx="611913" cy="6982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295890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What’s With the Name?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7298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Instructions have </a:t>
            </a:r>
            <a:r>
              <a:rPr lang="en-US" b="1" i="1" dirty="0"/>
              <a:t>at most</a:t>
            </a:r>
            <a:r>
              <a:rPr lang="en-US" b="1" dirty="0"/>
              <a:t> </a:t>
            </a:r>
            <a:r>
              <a:rPr lang="en-US" b="1" i="1" dirty="0"/>
              <a:t>3</a:t>
            </a:r>
            <a:r>
              <a:rPr lang="en-US" b="1" dirty="0"/>
              <a:t> operands</a:t>
            </a:r>
          </a:p>
          <a:p>
            <a:pPr marL="0" indent="0" algn="ctr">
              <a:buNone/>
            </a:pPr>
            <a:endParaRPr lang="en-U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B62367D-484B-4FD8-9FBF-E66111A5FF2E}"/>
              </a:ext>
            </a:extLst>
          </p:cNvPr>
          <p:cNvSpPr txBox="1">
            <a:spLocks/>
          </p:cNvSpPr>
          <p:nvPr/>
        </p:nvSpPr>
        <p:spPr>
          <a:xfrm>
            <a:off x="4413635" y="4158344"/>
            <a:ext cx="5510086" cy="2112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[c] * [d];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[tmp2] := [b] + [tmp1];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[tmp3] := [tmp2] – [e];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[tmp3];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B186C05-6084-41B2-9EED-116A6D42472F}"/>
              </a:ext>
            </a:extLst>
          </p:cNvPr>
          <p:cNvSpPr/>
          <p:nvPr/>
        </p:nvSpPr>
        <p:spPr>
          <a:xfrm>
            <a:off x="4517972" y="2698418"/>
            <a:ext cx="38363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a = b + c * d – e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5F164BDE-B03D-4AA7-9D14-336D7D7B9B17}"/>
              </a:ext>
            </a:extLst>
          </p:cNvPr>
          <p:cNvSpPr/>
          <p:nvPr/>
        </p:nvSpPr>
        <p:spPr>
          <a:xfrm>
            <a:off x="5304294" y="3325075"/>
            <a:ext cx="2057399" cy="7298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becomes</a:t>
            </a:r>
          </a:p>
        </p:txBody>
      </p:sp>
    </p:spTree>
    <p:extLst>
      <p:ext uri="{BB962C8B-B14F-4D97-AF65-F5344CB8AC3E}">
        <p14:creationId xmlns:p14="http://schemas.microsoft.com/office/powerpoint/2010/main" val="11845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6" grpId="0" animBg="1"/>
    </p:bldLst>
  </p:timing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Instruction Classes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27429982-2F10-4E87-B74C-B5240610B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8"/>
            <a:ext cx="7886700" cy="4598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Data flow</a:t>
            </a:r>
          </a:p>
          <a:p>
            <a:r>
              <a:rPr lang="en-US" dirty="0"/>
              <a:t>Assignment</a:t>
            </a:r>
          </a:p>
          <a:p>
            <a:r>
              <a:rPr lang="en-US" dirty="0"/>
              <a:t>Math/Logic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Control flow</a:t>
            </a:r>
          </a:p>
          <a:p>
            <a:r>
              <a:rPr lang="en-US" dirty="0"/>
              <a:t>Labels</a:t>
            </a:r>
          </a:p>
          <a:p>
            <a:r>
              <a:rPr lang="en-US" dirty="0"/>
              <a:t>Jumps</a:t>
            </a:r>
          </a:p>
          <a:p>
            <a:pPr marL="0" indent="0">
              <a:buNone/>
            </a:pPr>
            <a:r>
              <a:rPr lang="en-US" b="1" dirty="0" err="1"/>
              <a:t>Interprocedural</a:t>
            </a:r>
            <a:endParaRPr lang="en-US" b="1" dirty="0"/>
          </a:p>
          <a:p>
            <a:r>
              <a:rPr lang="en-US" dirty="0"/>
              <a:t>Boundaries</a:t>
            </a:r>
          </a:p>
          <a:p>
            <a:r>
              <a:rPr lang="en-US" dirty="0"/>
              <a:t>Bodies</a:t>
            </a:r>
          </a:p>
          <a:p>
            <a:r>
              <a:rPr lang="en-US" dirty="0"/>
              <a:t>Calls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D77002C-E0A5-4893-A806-D4F7B914013F}"/>
              </a:ext>
            </a:extLst>
          </p:cNvPr>
          <p:cNvSpPr/>
          <p:nvPr/>
        </p:nvSpPr>
        <p:spPr>
          <a:xfrm>
            <a:off x="2104031" y="2067112"/>
            <a:ext cx="2149521" cy="45234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18BD12-ADE7-47CA-958E-78AFEDF16F14}"/>
              </a:ext>
            </a:extLst>
          </p:cNvPr>
          <p:cNvSpPr txBox="1"/>
          <p:nvPr/>
        </p:nvSpPr>
        <p:spPr>
          <a:xfrm>
            <a:off x="5667901" y="1943402"/>
            <a:ext cx="2558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&lt;</a:t>
            </a:r>
            <a:r>
              <a:rPr lang="en-US" sz="2800" dirty="0" err="1"/>
              <a:t>opd</a:t>
            </a:r>
            <a:r>
              <a:rPr lang="en-US" sz="2800" dirty="0"/>
              <a:t>&gt; :=  &lt;</a:t>
            </a:r>
            <a:r>
              <a:rPr lang="en-US" sz="2800" dirty="0" err="1"/>
              <a:t>opd</a:t>
            </a:r>
            <a:r>
              <a:rPr lang="en-US" sz="2800" dirty="0"/>
              <a:t>&gt;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9F1C41-12BC-494C-855E-EFA232C0119F}"/>
              </a:ext>
            </a:extLst>
          </p:cNvPr>
          <p:cNvSpPr txBox="1"/>
          <p:nvPr/>
        </p:nvSpPr>
        <p:spPr>
          <a:xfrm>
            <a:off x="6552891" y="2853282"/>
            <a:ext cx="2585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Opd</a:t>
            </a:r>
            <a:r>
              <a:rPr lang="en-US" dirty="0"/>
              <a:t> stands for “operand”</a:t>
            </a:r>
          </a:p>
          <a:p>
            <a:r>
              <a:rPr lang="en-US" dirty="0"/>
              <a:t>Literals, variables, etc.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87B114-2007-4154-82AF-5501E6F94ACC}"/>
              </a:ext>
            </a:extLst>
          </p:cNvPr>
          <p:cNvSpPr txBox="1"/>
          <p:nvPr/>
        </p:nvSpPr>
        <p:spPr>
          <a:xfrm>
            <a:off x="5918497" y="4002878"/>
            <a:ext cx="15632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[b] := [a]</a:t>
            </a:r>
          </a:p>
        </p:txBody>
      </p:sp>
    </p:spTree>
    <p:extLst>
      <p:ext uri="{BB962C8B-B14F-4D97-AF65-F5344CB8AC3E}">
        <p14:creationId xmlns:p14="http://schemas.microsoft.com/office/powerpoint/2010/main" val="1063490050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Instruction Classes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27429982-2F10-4E87-B74C-B5240610B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8"/>
            <a:ext cx="7886700" cy="4598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Data flow</a:t>
            </a:r>
          </a:p>
          <a:p>
            <a:r>
              <a:rPr lang="en-US" dirty="0"/>
              <a:t>Assignment</a:t>
            </a:r>
          </a:p>
          <a:p>
            <a:r>
              <a:rPr lang="en-US" dirty="0"/>
              <a:t>Math/Logic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Control flow</a:t>
            </a:r>
          </a:p>
          <a:p>
            <a:r>
              <a:rPr lang="en-US" dirty="0"/>
              <a:t>Labels</a:t>
            </a:r>
          </a:p>
          <a:p>
            <a:r>
              <a:rPr lang="en-US" dirty="0"/>
              <a:t>Jumps</a:t>
            </a:r>
          </a:p>
          <a:p>
            <a:pPr marL="0" indent="0">
              <a:buNone/>
            </a:pPr>
            <a:r>
              <a:rPr lang="en-US" b="1" dirty="0" err="1"/>
              <a:t>Interprocedural</a:t>
            </a:r>
            <a:endParaRPr lang="en-US" b="1" dirty="0"/>
          </a:p>
          <a:p>
            <a:r>
              <a:rPr lang="en-US" dirty="0"/>
              <a:t>Boundaries</a:t>
            </a:r>
          </a:p>
          <a:p>
            <a:r>
              <a:rPr lang="en-US" dirty="0"/>
              <a:t>Bodies</a:t>
            </a:r>
          </a:p>
          <a:p>
            <a:r>
              <a:rPr lang="en-US" dirty="0"/>
              <a:t>Calls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F939118-7B3B-4426-B9AA-E9546F73BCCB}"/>
              </a:ext>
            </a:extLst>
          </p:cNvPr>
          <p:cNvSpPr/>
          <p:nvPr/>
        </p:nvSpPr>
        <p:spPr>
          <a:xfrm>
            <a:off x="2104031" y="2513649"/>
            <a:ext cx="2149521" cy="452346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E3D89-1687-4F0F-89B4-EB0483F7EACA}"/>
              </a:ext>
            </a:extLst>
          </p:cNvPr>
          <p:cNvSpPr txBox="1"/>
          <p:nvPr/>
        </p:nvSpPr>
        <p:spPr>
          <a:xfrm>
            <a:off x="5620281" y="1739408"/>
            <a:ext cx="4674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&lt;</a:t>
            </a:r>
            <a:r>
              <a:rPr lang="en-US" sz="2800" dirty="0" err="1"/>
              <a:t>opd</a:t>
            </a:r>
            <a:r>
              <a:rPr lang="en-US" sz="2800" dirty="0"/>
              <a:t>&gt; :=  &lt;</a:t>
            </a:r>
            <a:r>
              <a:rPr lang="en-US" sz="2800" dirty="0" err="1"/>
              <a:t>opd</a:t>
            </a:r>
            <a:r>
              <a:rPr lang="en-US" sz="2800" dirty="0"/>
              <a:t>&gt;  &lt;</a:t>
            </a:r>
            <a:r>
              <a:rPr lang="en-US" sz="2800" dirty="0" err="1"/>
              <a:t>opr</a:t>
            </a:r>
            <a:r>
              <a:rPr lang="en-US" sz="2800" dirty="0"/>
              <a:t>&gt;  &lt;</a:t>
            </a:r>
            <a:r>
              <a:rPr lang="en-US" sz="2800" dirty="0" err="1"/>
              <a:t>opd</a:t>
            </a:r>
            <a:r>
              <a:rPr lang="en-US" sz="2800" dirty="0"/>
              <a:t>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4C6ACD-E70E-4590-94D4-6622935823A4}"/>
              </a:ext>
            </a:extLst>
          </p:cNvPr>
          <p:cNvSpPr txBox="1"/>
          <p:nvPr/>
        </p:nvSpPr>
        <p:spPr>
          <a:xfrm>
            <a:off x="5665523" y="2191849"/>
            <a:ext cx="3695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&lt;</a:t>
            </a:r>
            <a:r>
              <a:rPr lang="en-US" sz="2800" dirty="0" err="1"/>
              <a:t>opd</a:t>
            </a:r>
            <a:r>
              <a:rPr lang="en-US" sz="2800" dirty="0"/>
              <a:t>&gt; :=  &lt;</a:t>
            </a:r>
            <a:r>
              <a:rPr lang="en-US" sz="2800" dirty="0" err="1"/>
              <a:t>opr</a:t>
            </a:r>
            <a:r>
              <a:rPr lang="en-US" sz="2800" dirty="0"/>
              <a:t>&gt;  &lt;</a:t>
            </a:r>
            <a:r>
              <a:rPr lang="en-US" sz="2800" dirty="0" err="1"/>
              <a:t>opd</a:t>
            </a:r>
            <a:r>
              <a:rPr lang="en-US" sz="2800" dirty="0"/>
              <a:t>&gt;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D67DF2-01DD-4530-B7E0-AC82A83642F9}"/>
              </a:ext>
            </a:extLst>
          </p:cNvPr>
          <p:cNvSpPr txBox="1"/>
          <p:nvPr/>
        </p:nvSpPr>
        <p:spPr>
          <a:xfrm>
            <a:off x="6552891" y="3808103"/>
            <a:ext cx="3573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Opr</a:t>
            </a:r>
            <a:r>
              <a:rPr lang="en-US" dirty="0"/>
              <a:t> stands for “operator”</a:t>
            </a:r>
          </a:p>
          <a:p>
            <a:r>
              <a:rPr lang="en-US" dirty="0"/>
              <a:t>MULT64, DIV64, SUB64, ADD64, etc.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BA16ED-9667-4C69-9B98-4384D6347393}"/>
              </a:ext>
            </a:extLst>
          </p:cNvPr>
          <p:cNvSpPr txBox="1"/>
          <p:nvPr/>
        </p:nvSpPr>
        <p:spPr>
          <a:xfrm>
            <a:off x="6552891" y="3107617"/>
            <a:ext cx="2585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Opd</a:t>
            </a:r>
            <a:r>
              <a:rPr lang="en-US" dirty="0"/>
              <a:t> stands for “operand”</a:t>
            </a:r>
          </a:p>
          <a:p>
            <a:r>
              <a:rPr lang="en-US" dirty="0"/>
              <a:t>Literals, variables, etc.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0FF736-0955-462E-A433-AE04D7AA8048}"/>
              </a:ext>
            </a:extLst>
          </p:cNvPr>
          <p:cNvSpPr txBox="1"/>
          <p:nvPr/>
        </p:nvSpPr>
        <p:spPr>
          <a:xfrm>
            <a:off x="5918497" y="5068670"/>
            <a:ext cx="26661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1 MULT64 2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[b] := [a] SUB64 4</a:t>
            </a:r>
          </a:p>
        </p:txBody>
      </p:sp>
    </p:spTree>
    <p:extLst>
      <p:ext uri="{BB962C8B-B14F-4D97-AF65-F5344CB8AC3E}">
        <p14:creationId xmlns:p14="http://schemas.microsoft.com/office/powerpoint/2010/main" val="1164342461"/>
      </p:ext>
    </p:extLst>
  </p:cSld>
  <p:clrMapOvr>
    <a:masterClrMapping/>
  </p:clrMapOvr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Instruction Classes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8"/>
            <a:ext cx="7886700" cy="4598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Data flow</a:t>
            </a:r>
          </a:p>
          <a:p>
            <a:r>
              <a:rPr lang="en-US" dirty="0"/>
              <a:t>Assignment</a:t>
            </a:r>
          </a:p>
          <a:p>
            <a:r>
              <a:rPr lang="en-US" dirty="0"/>
              <a:t>Math/Logic</a:t>
            </a:r>
          </a:p>
          <a:p>
            <a:pPr marL="0" indent="0">
              <a:buNone/>
            </a:pPr>
            <a:r>
              <a:rPr lang="en-US" b="1" dirty="0"/>
              <a:t>Control flow</a:t>
            </a:r>
          </a:p>
          <a:p>
            <a:r>
              <a:rPr lang="en-US" dirty="0"/>
              <a:t>Labels</a:t>
            </a:r>
          </a:p>
          <a:p>
            <a:r>
              <a:rPr lang="en-US" dirty="0"/>
              <a:t>Jumps</a:t>
            </a:r>
          </a:p>
          <a:p>
            <a:pPr marL="0" indent="0">
              <a:buNone/>
            </a:pPr>
            <a:r>
              <a:rPr lang="en-US" b="1" dirty="0" err="1"/>
              <a:t>Interprocedural</a:t>
            </a:r>
            <a:endParaRPr lang="en-US" b="1" dirty="0"/>
          </a:p>
          <a:p>
            <a:r>
              <a:rPr lang="en-US" dirty="0"/>
              <a:t>Boundaries</a:t>
            </a:r>
          </a:p>
          <a:p>
            <a:r>
              <a:rPr lang="en-US" dirty="0"/>
              <a:t>Bodies</a:t>
            </a:r>
          </a:p>
          <a:p>
            <a:r>
              <a:rPr lang="en-US" dirty="0"/>
              <a:t>Calls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351CDD9-DFCE-4BB0-B2CA-19C39784E3C6}"/>
              </a:ext>
            </a:extLst>
          </p:cNvPr>
          <p:cNvSpPr/>
          <p:nvPr/>
        </p:nvSpPr>
        <p:spPr>
          <a:xfrm>
            <a:off x="2104031" y="3444319"/>
            <a:ext cx="1419367" cy="41204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B786DF-0175-4A91-A9EC-C171289EFDA7}"/>
              </a:ext>
            </a:extLst>
          </p:cNvPr>
          <p:cNvSpPr/>
          <p:nvPr/>
        </p:nvSpPr>
        <p:spPr>
          <a:xfrm>
            <a:off x="5759104" y="3670123"/>
            <a:ext cx="752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nop</a:t>
            </a: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AD5E9F-A99F-44E0-AE47-12FC41B7FCE7}"/>
              </a:ext>
            </a:extLst>
          </p:cNvPr>
          <p:cNvSpPr txBox="1"/>
          <p:nvPr/>
        </p:nvSpPr>
        <p:spPr>
          <a:xfrm>
            <a:off x="5918497" y="2392083"/>
            <a:ext cx="2390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Label1: [a] :=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6A9D19-6939-4A54-B166-3BD1D090A618}"/>
              </a:ext>
            </a:extLst>
          </p:cNvPr>
          <p:cNvSpPr txBox="1"/>
          <p:nvPr/>
        </p:nvSpPr>
        <p:spPr>
          <a:xfrm>
            <a:off x="5949807" y="4276109"/>
            <a:ext cx="1701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Label1: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nop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6DC071-A917-442C-B532-E56E3831BE10}"/>
              </a:ext>
            </a:extLst>
          </p:cNvPr>
          <p:cNvSpPr txBox="1"/>
          <p:nvPr/>
        </p:nvSpPr>
        <p:spPr>
          <a:xfrm>
            <a:off x="5620282" y="1739408"/>
            <a:ext cx="20865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&lt;</a:t>
            </a:r>
            <a:r>
              <a:rPr lang="en-US" sz="2800" dirty="0" err="1"/>
              <a:t>lbl</a:t>
            </a:r>
            <a:r>
              <a:rPr lang="en-US" sz="2800" dirty="0"/>
              <a:t>&gt;: &lt;</a:t>
            </a:r>
            <a:r>
              <a:rPr lang="en-US" sz="2800" dirty="0" err="1"/>
              <a:t>instr</a:t>
            </a:r>
            <a:r>
              <a:rPr lang="en-US" sz="28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0489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6" grpId="0"/>
      <p:bldP spid="17" grpId="0"/>
    </p:bldLst>
  </p:timing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Instruction Classes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8"/>
            <a:ext cx="7886700" cy="4598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Data flow</a:t>
            </a:r>
          </a:p>
          <a:p>
            <a:r>
              <a:rPr lang="en-US" dirty="0"/>
              <a:t>Assignment</a:t>
            </a:r>
          </a:p>
          <a:p>
            <a:r>
              <a:rPr lang="en-US" dirty="0"/>
              <a:t>Math/Logic</a:t>
            </a:r>
          </a:p>
          <a:p>
            <a:pPr marL="0" indent="0">
              <a:buNone/>
            </a:pPr>
            <a:r>
              <a:rPr lang="en-US" b="1" dirty="0"/>
              <a:t>Control flow</a:t>
            </a:r>
          </a:p>
          <a:p>
            <a:r>
              <a:rPr lang="en-US" dirty="0"/>
              <a:t>Labels</a:t>
            </a:r>
          </a:p>
          <a:p>
            <a:r>
              <a:rPr lang="en-US" dirty="0"/>
              <a:t>Jumps</a:t>
            </a:r>
          </a:p>
          <a:p>
            <a:pPr marL="0" indent="0">
              <a:buNone/>
            </a:pPr>
            <a:r>
              <a:rPr lang="en-US" b="1" dirty="0" err="1"/>
              <a:t>Interprocedural</a:t>
            </a:r>
            <a:endParaRPr lang="en-US" b="1" dirty="0"/>
          </a:p>
          <a:p>
            <a:r>
              <a:rPr lang="en-US" dirty="0"/>
              <a:t>Boundaries</a:t>
            </a:r>
          </a:p>
          <a:p>
            <a:r>
              <a:rPr lang="en-US" dirty="0"/>
              <a:t>Bodies</a:t>
            </a:r>
          </a:p>
          <a:p>
            <a:r>
              <a:rPr lang="en-US" dirty="0"/>
              <a:t>Calls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DFA32A-0D64-4405-899B-5858B3DC701A}"/>
              </a:ext>
            </a:extLst>
          </p:cNvPr>
          <p:cNvSpPr txBox="1"/>
          <p:nvPr/>
        </p:nvSpPr>
        <p:spPr>
          <a:xfrm>
            <a:off x="5856028" y="3335486"/>
            <a:ext cx="3057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ifz</a:t>
            </a:r>
            <a:r>
              <a:rPr lang="en-US" sz="2800" dirty="0"/>
              <a:t> &lt;</a:t>
            </a:r>
            <a:r>
              <a:rPr lang="en-US" sz="2800" dirty="0" err="1"/>
              <a:t>opd</a:t>
            </a:r>
            <a:r>
              <a:rPr lang="en-US" sz="2800" dirty="0"/>
              <a:t>&gt; </a:t>
            </a:r>
            <a:r>
              <a:rPr lang="en-US" sz="2800" dirty="0" err="1"/>
              <a:t>goto</a:t>
            </a:r>
            <a:r>
              <a:rPr lang="en-US" sz="2800" dirty="0"/>
              <a:t> &lt;</a:t>
            </a:r>
            <a:r>
              <a:rPr lang="en-US" sz="2800" dirty="0" err="1"/>
              <a:t>lbl</a:t>
            </a:r>
            <a:r>
              <a:rPr lang="en-US" sz="2800" dirty="0"/>
              <a:t>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5116E4-F9BE-449A-8423-E1014864114A}"/>
              </a:ext>
            </a:extLst>
          </p:cNvPr>
          <p:cNvSpPr txBox="1"/>
          <p:nvPr/>
        </p:nvSpPr>
        <p:spPr>
          <a:xfrm>
            <a:off x="5769589" y="1543664"/>
            <a:ext cx="16390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goto</a:t>
            </a:r>
            <a:r>
              <a:rPr lang="en-US" sz="2800" dirty="0"/>
              <a:t> &lt;</a:t>
            </a:r>
            <a:r>
              <a:rPr lang="en-US" sz="2800" dirty="0" err="1"/>
              <a:t>lbl</a:t>
            </a:r>
            <a:r>
              <a:rPr lang="en-US" sz="2800" dirty="0"/>
              <a:t>&gt;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351CDD9-DFCE-4BB0-B2CA-19C39784E3C6}"/>
              </a:ext>
            </a:extLst>
          </p:cNvPr>
          <p:cNvSpPr/>
          <p:nvPr/>
        </p:nvSpPr>
        <p:spPr>
          <a:xfrm>
            <a:off x="2104031" y="3928766"/>
            <a:ext cx="1419367" cy="41204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CB9DEF-A3A3-49EB-AA55-B70ECB6B5883}"/>
              </a:ext>
            </a:extLst>
          </p:cNvPr>
          <p:cNvSpPr txBox="1"/>
          <p:nvPr/>
        </p:nvSpPr>
        <p:spPr>
          <a:xfrm>
            <a:off x="5918498" y="2113706"/>
            <a:ext cx="2803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Label2: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Label2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21A00F-720F-4AA4-9C94-9285CC8B54BE}"/>
              </a:ext>
            </a:extLst>
          </p:cNvPr>
          <p:cNvSpPr txBox="1"/>
          <p:nvPr/>
        </p:nvSpPr>
        <p:spPr>
          <a:xfrm>
            <a:off x="5918498" y="3831689"/>
            <a:ext cx="39068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ifz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[a]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Label1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[a] := 1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Label1: [a] := 2</a:t>
            </a:r>
          </a:p>
        </p:txBody>
      </p:sp>
    </p:spTree>
    <p:extLst>
      <p:ext uri="{BB962C8B-B14F-4D97-AF65-F5344CB8AC3E}">
        <p14:creationId xmlns:p14="http://schemas.microsoft.com/office/powerpoint/2010/main" val="347992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13" grpId="0"/>
      <p:bldP spid="15" grpId="0"/>
    </p:bldLst>
  </p:timing>
</p:sld>
</file>

<file path=ppt/slides/slide2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Instruction Classes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8"/>
            <a:ext cx="7886700" cy="4598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Data flow</a:t>
            </a:r>
          </a:p>
          <a:p>
            <a:r>
              <a:rPr lang="en-US" dirty="0"/>
              <a:t>Assignment</a:t>
            </a:r>
          </a:p>
          <a:p>
            <a:r>
              <a:rPr lang="en-US" dirty="0"/>
              <a:t>Math/Logic</a:t>
            </a:r>
          </a:p>
          <a:p>
            <a:pPr marL="0" indent="0">
              <a:buNone/>
            </a:pPr>
            <a:r>
              <a:rPr lang="en-US" b="1" dirty="0"/>
              <a:t>Control flow</a:t>
            </a:r>
          </a:p>
          <a:p>
            <a:r>
              <a:rPr lang="en-US" dirty="0"/>
              <a:t>Labels</a:t>
            </a:r>
          </a:p>
          <a:p>
            <a:r>
              <a:rPr lang="en-US" dirty="0"/>
              <a:t>Jumps</a:t>
            </a:r>
          </a:p>
          <a:p>
            <a:pPr marL="0" indent="0">
              <a:buNone/>
            </a:pPr>
            <a:r>
              <a:rPr lang="en-US" b="1" dirty="0" err="1"/>
              <a:t>Interprocedural</a:t>
            </a:r>
            <a:endParaRPr lang="en-US" b="1" dirty="0"/>
          </a:p>
          <a:p>
            <a:r>
              <a:rPr lang="en-US" dirty="0"/>
              <a:t>Boundaries</a:t>
            </a:r>
          </a:p>
          <a:p>
            <a:r>
              <a:rPr lang="en-US" dirty="0"/>
              <a:t>Bodies</a:t>
            </a:r>
          </a:p>
          <a:p>
            <a:r>
              <a:rPr lang="en-US" dirty="0"/>
              <a:t>Calls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DFA32A-0D64-4405-899B-5858B3DC701A}"/>
              </a:ext>
            </a:extLst>
          </p:cNvPr>
          <p:cNvSpPr txBox="1"/>
          <p:nvPr/>
        </p:nvSpPr>
        <p:spPr>
          <a:xfrm>
            <a:off x="5710691" y="1746917"/>
            <a:ext cx="2058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enter &lt;proc&gt;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93C9032-F143-4BE6-B59F-C6851C7CEBD8}"/>
              </a:ext>
            </a:extLst>
          </p:cNvPr>
          <p:cNvSpPr/>
          <p:nvPr/>
        </p:nvSpPr>
        <p:spPr>
          <a:xfrm>
            <a:off x="2104030" y="4774726"/>
            <a:ext cx="2375117" cy="44551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5116E4-F9BE-449A-8423-E1014864114A}"/>
              </a:ext>
            </a:extLst>
          </p:cNvPr>
          <p:cNvSpPr txBox="1"/>
          <p:nvPr/>
        </p:nvSpPr>
        <p:spPr>
          <a:xfrm>
            <a:off x="5716823" y="2214290"/>
            <a:ext cx="20369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leave &lt;proc&gt;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996791-325C-4CD9-9F9B-440C5FBEB0CC}"/>
              </a:ext>
            </a:extLst>
          </p:cNvPr>
          <p:cNvSpPr txBox="1"/>
          <p:nvPr/>
        </p:nvSpPr>
        <p:spPr>
          <a:xfrm>
            <a:off x="5918498" y="3058386"/>
            <a:ext cx="19768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enter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[global] := 7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leave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058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Instruction Classes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8"/>
            <a:ext cx="7886700" cy="4598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Data flow</a:t>
            </a:r>
          </a:p>
          <a:p>
            <a:r>
              <a:rPr lang="en-US" dirty="0"/>
              <a:t>Assignment</a:t>
            </a:r>
          </a:p>
          <a:p>
            <a:r>
              <a:rPr lang="en-US" dirty="0"/>
              <a:t>Math/Logic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Control flow</a:t>
            </a:r>
          </a:p>
          <a:p>
            <a:r>
              <a:rPr lang="en-US" dirty="0"/>
              <a:t>Labels</a:t>
            </a:r>
          </a:p>
          <a:p>
            <a:r>
              <a:rPr lang="en-US" dirty="0"/>
              <a:t>Jumps</a:t>
            </a:r>
          </a:p>
          <a:p>
            <a:pPr marL="0" indent="0">
              <a:buNone/>
            </a:pPr>
            <a:r>
              <a:rPr lang="en-US" b="1" dirty="0" err="1"/>
              <a:t>Interprocedural</a:t>
            </a:r>
            <a:endParaRPr lang="en-US" b="1" dirty="0"/>
          </a:p>
          <a:p>
            <a:r>
              <a:rPr lang="en-US" dirty="0"/>
              <a:t>Boundaries</a:t>
            </a:r>
          </a:p>
          <a:p>
            <a:r>
              <a:rPr lang="en-US" dirty="0"/>
              <a:t>Bodies</a:t>
            </a:r>
          </a:p>
          <a:p>
            <a:r>
              <a:rPr lang="en-US" dirty="0"/>
              <a:t>Calls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93C9032-F143-4BE6-B59F-C6851C7CEBD8}"/>
              </a:ext>
            </a:extLst>
          </p:cNvPr>
          <p:cNvSpPr/>
          <p:nvPr/>
        </p:nvSpPr>
        <p:spPr>
          <a:xfrm>
            <a:off x="2104031" y="5183619"/>
            <a:ext cx="2156345" cy="474237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5116E4-F9BE-449A-8423-E1014864114A}"/>
              </a:ext>
            </a:extLst>
          </p:cNvPr>
          <p:cNvSpPr txBox="1"/>
          <p:nvPr/>
        </p:nvSpPr>
        <p:spPr>
          <a:xfrm>
            <a:off x="5803709" y="1606829"/>
            <a:ext cx="29773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getarg</a:t>
            </a:r>
            <a:r>
              <a:rPr lang="en-US" sz="2800" dirty="0"/>
              <a:t> &lt;</a:t>
            </a:r>
            <a:r>
              <a:rPr lang="en-US" sz="2800" dirty="0" err="1"/>
              <a:t>idx</a:t>
            </a:r>
            <a:r>
              <a:rPr lang="en-US" sz="2800" dirty="0"/>
              <a:t>&gt; &lt;</a:t>
            </a:r>
            <a:r>
              <a:rPr lang="en-US" sz="2800" dirty="0" err="1"/>
              <a:t>opd</a:t>
            </a:r>
            <a:r>
              <a:rPr lang="en-US" sz="2800" dirty="0"/>
              <a:t>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26DF67-A264-4E2A-9377-8E4AD3E51E6F}"/>
              </a:ext>
            </a:extLst>
          </p:cNvPr>
          <p:cNvSpPr txBox="1"/>
          <p:nvPr/>
        </p:nvSpPr>
        <p:spPr>
          <a:xfrm>
            <a:off x="8128797" y="3118938"/>
            <a:ext cx="197682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enter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1, [a]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2, [b]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[b]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42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leave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2C6843-92EA-43C5-8600-AF5448D5B21A}"/>
              </a:ext>
            </a:extLst>
          </p:cNvPr>
          <p:cNvSpPr txBox="1"/>
          <p:nvPr/>
        </p:nvSpPr>
        <p:spPr>
          <a:xfrm>
            <a:off x="4702323" y="3179495"/>
            <a:ext cx="30796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(int a, int b){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42;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8453907-E1EF-496D-AC96-8E244F9B3D7C}"/>
              </a:ext>
            </a:extLst>
          </p:cNvPr>
          <p:cNvSpPr txBox="1"/>
          <p:nvPr/>
        </p:nvSpPr>
        <p:spPr>
          <a:xfrm>
            <a:off x="5816829" y="1983292"/>
            <a:ext cx="20467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/>
              <a:t>setret</a:t>
            </a:r>
            <a:r>
              <a:rPr lang="en-US" sz="2800" dirty="0"/>
              <a:t> &lt;</a:t>
            </a:r>
            <a:r>
              <a:rPr lang="en-US" sz="2800" dirty="0" err="1"/>
              <a:t>opd</a:t>
            </a:r>
            <a:r>
              <a:rPr lang="en-US" sz="28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17094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  <p:bldP spid="19" grpId="0"/>
    </p:bldLst>
  </p:timing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3AC: Instruction Classes</a:t>
            </a:r>
            <a:b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8"/>
            <a:ext cx="7886700" cy="4598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Data flow</a:t>
            </a:r>
          </a:p>
          <a:p>
            <a:r>
              <a:rPr lang="en-US" dirty="0"/>
              <a:t>Assignment</a:t>
            </a:r>
          </a:p>
          <a:p>
            <a:r>
              <a:rPr lang="en-US" dirty="0"/>
              <a:t>Math/Logic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Control flow</a:t>
            </a:r>
          </a:p>
          <a:p>
            <a:r>
              <a:rPr lang="en-US" dirty="0"/>
              <a:t>Labels</a:t>
            </a:r>
          </a:p>
          <a:p>
            <a:r>
              <a:rPr lang="en-US" dirty="0"/>
              <a:t>Jumps</a:t>
            </a:r>
          </a:p>
          <a:p>
            <a:pPr marL="0" indent="0">
              <a:buNone/>
            </a:pPr>
            <a:r>
              <a:rPr lang="en-US" b="1" dirty="0" err="1"/>
              <a:t>Interprocedural</a:t>
            </a:r>
            <a:endParaRPr lang="en-US" b="1" dirty="0"/>
          </a:p>
          <a:p>
            <a:r>
              <a:rPr lang="en-US" dirty="0"/>
              <a:t>Boundaries</a:t>
            </a:r>
          </a:p>
          <a:p>
            <a:r>
              <a:rPr lang="en-US" dirty="0"/>
              <a:t>Bodies</a:t>
            </a:r>
          </a:p>
          <a:p>
            <a:r>
              <a:rPr lang="en-US" dirty="0"/>
              <a:t>Calls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DFA32A-0D64-4405-899B-5858B3DC701A}"/>
              </a:ext>
            </a:extLst>
          </p:cNvPr>
          <p:cNvSpPr txBox="1"/>
          <p:nvPr/>
        </p:nvSpPr>
        <p:spPr>
          <a:xfrm>
            <a:off x="5805982" y="1474408"/>
            <a:ext cx="1533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call &lt;proc&gt;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93C9032-F143-4BE6-B59F-C6851C7CEBD8}"/>
              </a:ext>
            </a:extLst>
          </p:cNvPr>
          <p:cNvSpPr/>
          <p:nvPr/>
        </p:nvSpPr>
        <p:spPr>
          <a:xfrm>
            <a:off x="2104031" y="5677469"/>
            <a:ext cx="2156345" cy="470850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D240B9-A5F5-4A92-9E3F-558DA7EEB845}"/>
              </a:ext>
            </a:extLst>
          </p:cNvPr>
          <p:cNvSpPr txBox="1"/>
          <p:nvPr/>
        </p:nvSpPr>
        <p:spPr>
          <a:xfrm>
            <a:off x="5805981" y="1910413"/>
            <a:ext cx="2591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setarg</a:t>
            </a:r>
            <a:r>
              <a:rPr lang="en-US" sz="2400" dirty="0"/>
              <a:t> &lt;int&gt; &lt;</a:t>
            </a:r>
            <a:r>
              <a:rPr lang="en-US" sz="2400" dirty="0" err="1"/>
              <a:t>opd</a:t>
            </a:r>
            <a:r>
              <a:rPr lang="en-US" sz="2400" dirty="0"/>
              <a:t>&gt;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7119C7-C78E-4635-8806-55B9FAB5BF91}"/>
              </a:ext>
            </a:extLst>
          </p:cNvPr>
          <p:cNvSpPr txBox="1"/>
          <p:nvPr/>
        </p:nvSpPr>
        <p:spPr>
          <a:xfrm>
            <a:off x="5805982" y="2341105"/>
            <a:ext cx="1801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getret</a:t>
            </a:r>
            <a:r>
              <a:rPr lang="en-US" sz="2400" dirty="0"/>
              <a:t> &lt;</a:t>
            </a:r>
            <a:r>
              <a:rPr lang="en-US" sz="2400" dirty="0" err="1"/>
              <a:t>opd</a:t>
            </a:r>
            <a:r>
              <a:rPr lang="en-US" sz="2400" dirty="0"/>
              <a:t>&gt;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F607BB-3268-4FCD-9AAF-D9F8D32A496C}"/>
              </a:ext>
            </a:extLst>
          </p:cNvPr>
          <p:cNvSpPr txBox="1"/>
          <p:nvPr/>
        </p:nvSpPr>
        <p:spPr>
          <a:xfrm>
            <a:off x="8128797" y="3118938"/>
            <a:ext cx="197682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enter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1, [a]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2, [b]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[a] := [b]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42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leave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8B7D40-BCC7-4A6B-98E5-DEE899FB8A7A}"/>
              </a:ext>
            </a:extLst>
          </p:cNvPr>
          <p:cNvSpPr txBox="1"/>
          <p:nvPr/>
        </p:nvSpPr>
        <p:spPr>
          <a:xfrm>
            <a:off x="4702323" y="3179495"/>
            <a:ext cx="30796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(int a, int b){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b;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42;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1EBBA67-43D6-450D-8F3E-4D4BEA61EEE8}"/>
              </a:ext>
            </a:extLst>
          </p:cNvPr>
          <p:cNvSpPr/>
          <p:nvPr/>
        </p:nvSpPr>
        <p:spPr>
          <a:xfrm>
            <a:off x="8151406" y="5051234"/>
            <a:ext cx="20460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enter v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1, 7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setarg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2, 9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call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getret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[k]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leave v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503D89-6088-4440-8E70-BC524A81CD44}"/>
              </a:ext>
            </a:extLst>
          </p:cNvPr>
          <p:cNvSpPr/>
          <p:nvPr/>
        </p:nvSpPr>
        <p:spPr>
          <a:xfrm>
            <a:off x="4736512" y="4597080"/>
            <a:ext cx="26027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v(){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k;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k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(7, 9);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6179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  <p:bldP spid="12" grpId="0"/>
      <p:bldP spid="13" grpId="0"/>
      <p:bldP spid="4" grpId="0"/>
      <p:bldP spid="5" grpId="0"/>
    </p:bldLst>
  </p:timing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128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noFill/>
              </a:ln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21067" y="6356350"/>
            <a:ext cx="27432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39857E-65D2-F4B0-BF1E-27E20CE9FD8A}"/>
              </a:ext>
            </a:extLst>
          </p:cNvPr>
          <p:cNvSpPr txBox="1"/>
          <p:nvPr/>
        </p:nvSpPr>
        <p:spPr>
          <a:xfrm>
            <a:off x="1467853" y="2021305"/>
            <a:ext cx="4566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Quiz 2 Review: Tonight at 7:00 Learned 3151??</a:t>
            </a:r>
          </a:p>
        </p:txBody>
      </p:sp>
    </p:spTree>
    <p:extLst>
      <p:ext uri="{BB962C8B-B14F-4D97-AF65-F5344CB8AC3E}">
        <p14:creationId xmlns:p14="http://schemas.microsoft.com/office/powerpoint/2010/main" val="3387282471"/>
      </p:ext>
    </p:extLst>
  </p:cSld>
  <p:clrMapOvr>
    <a:masterClrMapping/>
  </p:clrMapOvr>
</p:sld>
</file>

<file path=ppt/slides/slide3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That’s All we Need!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E9660CFA-F6C7-44A1-B706-84EAD0FE3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8"/>
            <a:ext cx="4270354" cy="4598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 can build complex behavior out of these simple building blocks</a:t>
            </a:r>
          </a:p>
          <a:p>
            <a:r>
              <a:rPr lang="en-US" dirty="0"/>
              <a:t>One minor loose end to tie up…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9969C70E-80BB-4A27-ABA3-B49C55AB07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341" y="2771948"/>
            <a:ext cx="3168396" cy="23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543711"/>
      </p:ext>
    </p:extLst>
  </p:cSld>
  <p:clrMapOvr>
    <a:masterClrMapping/>
  </p:clrMapOvr>
</p:sld>
</file>

<file path=ppt/slides/slide3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Dealing with Scope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Description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6E967C0-2E0F-49C0-A7F2-508AFD7FE230}"/>
              </a:ext>
            </a:extLst>
          </p:cNvPr>
          <p:cNvSpPr txBox="1"/>
          <p:nvPr/>
        </p:nvSpPr>
        <p:spPr>
          <a:xfrm>
            <a:off x="3496927" y="1797113"/>
            <a:ext cx="1838965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9;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if (true){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a = 6;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DCBC78A-0443-4F55-A989-3D9D37786351}"/>
              </a:ext>
            </a:extLst>
          </p:cNvPr>
          <p:cNvSpPr txBox="1"/>
          <p:nvPr/>
        </p:nvSpPr>
        <p:spPr>
          <a:xfrm>
            <a:off x="6158120" y="1942180"/>
            <a:ext cx="153760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enter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 := 9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…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 := 6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…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leave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C22996-2E2C-47B7-9BCE-CE63B619907C}"/>
              </a:ext>
            </a:extLst>
          </p:cNvPr>
          <p:cNvSpPr txBox="1"/>
          <p:nvPr/>
        </p:nvSpPr>
        <p:spPr>
          <a:xfrm>
            <a:off x="8035558" y="2458799"/>
            <a:ext cx="14261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Name clash?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92ACE7-2E08-46E7-AD70-556AB2D15B24}"/>
              </a:ext>
            </a:extLst>
          </p:cNvPr>
          <p:cNvSpPr txBox="1"/>
          <p:nvPr/>
        </p:nvSpPr>
        <p:spPr>
          <a:xfrm>
            <a:off x="4299058" y="4413683"/>
            <a:ext cx="45949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Only in notation!</a:t>
            </a:r>
          </a:p>
          <a:p>
            <a:r>
              <a:rPr lang="en-US" dirty="0"/>
              <a:t>These assignment connect to different symbols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254274-727A-4B8D-81F2-1B68D122D60C}"/>
              </a:ext>
            </a:extLst>
          </p:cNvPr>
          <p:cNvSpPr/>
          <p:nvPr/>
        </p:nvSpPr>
        <p:spPr>
          <a:xfrm>
            <a:off x="4389887" y="5329732"/>
            <a:ext cx="3384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We can use superscripts if needed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785B96-C3CC-4282-A292-9E8682846543}"/>
              </a:ext>
            </a:extLst>
          </p:cNvPr>
          <p:cNvSpPr/>
          <p:nvPr/>
        </p:nvSpPr>
        <p:spPr>
          <a:xfrm>
            <a:off x="6517784" y="2237720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D5ABB2-9339-48DC-9097-4E8FD6167656}"/>
              </a:ext>
            </a:extLst>
          </p:cNvPr>
          <p:cNvSpPr/>
          <p:nvPr/>
        </p:nvSpPr>
        <p:spPr>
          <a:xfrm>
            <a:off x="6517537" y="2844298"/>
            <a:ext cx="277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54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" grpId="0"/>
      <p:bldP spid="7" grpId="0"/>
      <p:bldP spid="2" grpId="0"/>
      <p:bldP spid="4" grpId="0"/>
      <p:bldP spid="11" grpId="0"/>
    </p:bldLst>
  </p:timing>
</p:sld>
</file>

<file path=ppt/slides/slide3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3AC Data Structures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 –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848" y="1825626"/>
            <a:ext cx="8318310" cy="1827509"/>
          </a:xfrm>
        </p:spPr>
        <p:txBody>
          <a:bodyPr/>
          <a:lstStyle/>
          <a:p>
            <a:r>
              <a:rPr lang="en-US" dirty="0"/>
              <a:t>One class per 3AC node type</a:t>
            </a:r>
          </a:p>
          <a:p>
            <a:pPr lvl="1"/>
            <a:r>
              <a:rPr lang="en-US" dirty="0"/>
              <a:t>Often referred to as “Quads” – has at most 4 fields (+ label)</a:t>
            </a:r>
          </a:p>
          <a:p>
            <a:pPr lvl="1"/>
            <a:r>
              <a:rPr lang="en-US" dirty="0"/>
              <a:t>Each procedure maintains a list of its quads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D95FC09-5631-4E24-84CD-9ECFB5EFA79C}"/>
              </a:ext>
            </a:extLst>
          </p:cNvPr>
          <p:cNvGrpSpPr/>
          <p:nvPr/>
        </p:nvGrpSpPr>
        <p:grpSpPr>
          <a:xfrm>
            <a:off x="4448033" y="3712157"/>
            <a:ext cx="3411940" cy="939333"/>
            <a:chOff x="3377822" y="3998884"/>
            <a:chExt cx="3411940" cy="939333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73581A9-9C37-4013-93C8-099638B2EFE1}"/>
                </a:ext>
              </a:extLst>
            </p:cNvPr>
            <p:cNvSpPr/>
            <p:nvPr/>
          </p:nvSpPr>
          <p:spPr>
            <a:xfrm>
              <a:off x="4060210" y="4372770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[t1]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432014-5E69-48A2-9415-8A4E035276D9}"/>
                </a:ext>
              </a:extLst>
            </p:cNvPr>
            <p:cNvSpPr/>
            <p:nvPr/>
          </p:nvSpPr>
          <p:spPr>
            <a:xfrm>
              <a:off x="4742599" y="4372769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[a]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4CCA83F-E88E-429C-BB79-98C294EF2E57}"/>
                </a:ext>
              </a:extLst>
            </p:cNvPr>
            <p:cNvSpPr/>
            <p:nvPr/>
          </p:nvSpPr>
          <p:spPr>
            <a:xfrm>
              <a:off x="3377822" y="4379592"/>
              <a:ext cx="682388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L1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9A28D46-AAB4-4ADB-920A-1121A9E24DC7}"/>
                </a:ext>
              </a:extLst>
            </p:cNvPr>
            <p:cNvSpPr/>
            <p:nvPr/>
          </p:nvSpPr>
          <p:spPr>
            <a:xfrm>
              <a:off x="5424986" y="4372769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SUB</a:t>
              </a:r>
            </a:p>
            <a:p>
              <a:pPr algn="ctr"/>
              <a:r>
                <a:rPr lang="en-US" dirty="0"/>
                <a:t>64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1EEDF10-C7AA-49AE-A1BE-39FA81671E11}"/>
                </a:ext>
              </a:extLst>
            </p:cNvPr>
            <p:cNvSpPr/>
            <p:nvPr/>
          </p:nvSpPr>
          <p:spPr>
            <a:xfrm>
              <a:off x="6107374" y="4372769"/>
              <a:ext cx="682388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7167B07-4555-4340-8A71-D68351F01F90}"/>
                </a:ext>
              </a:extLst>
            </p:cNvPr>
            <p:cNvSpPr txBox="1"/>
            <p:nvPr/>
          </p:nvSpPr>
          <p:spPr>
            <a:xfrm>
              <a:off x="4223982" y="4010260"/>
              <a:ext cx="470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dst</a:t>
              </a:r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BCBD640-596D-4433-91EA-D3DFE6AA18AB}"/>
                </a:ext>
              </a:extLst>
            </p:cNvPr>
            <p:cNvSpPr txBox="1"/>
            <p:nvPr/>
          </p:nvSpPr>
          <p:spPr>
            <a:xfrm>
              <a:off x="4773200" y="4010260"/>
              <a:ext cx="5659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3752B8-B8B6-4D30-B771-919B50E717A4}"/>
                </a:ext>
              </a:extLst>
            </p:cNvPr>
            <p:cNvSpPr txBox="1"/>
            <p:nvPr/>
          </p:nvSpPr>
          <p:spPr>
            <a:xfrm>
              <a:off x="5499842" y="401026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opr</a:t>
              </a:r>
              <a:endParaRPr lang="en-US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CEB3FA-40C1-4E55-8394-076827A30CC8}"/>
                </a:ext>
              </a:extLst>
            </p:cNvPr>
            <p:cNvSpPr txBox="1"/>
            <p:nvPr/>
          </p:nvSpPr>
          <p:spPr>
            <a:xfrm>
              <a:off x="6185540" y="4010260"/>
              <a:ext cx="5659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19D52B9-2A6F-4EE3-B0F4-0C6C283EDF7B}"/>
                </a:ext>
              </a:extLst>
            </p:cNvPr>
            <p:cNvSpPr txBox="1"/>
            <p:nvPr/>
          </p:nvSpPr>
          <p:spPr>
            <a:xfrm>
              <a:off x="3482450" y="3998884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lbl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16046071"/>
      </p:ext>
    </p:extLst>
  </p:cSld>
  <p:clrMapOvr>
    <a:masterClrMapping/>
  </p:clrMapOvr>
</p:sld>
</file>

<file path=ppt/slides/slide33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Translation Implementation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AST Translation to 3AC – Implementation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F57537-640A-4B3F-9461-F8C1756E6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774" y="1375241"/>
            <a:ext cx="8639032" cy="55614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Propagate context to parent &amp; generate 3AC instruction(s)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 dirty="0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3F34587-31CD-4D0E-9163-F30D2924C4C4}"/>
              </a:ext>
            </a:extLst>
          </p:cNvPr>
          <p:cNvSpPr/>
          <p:nvPr/>
        </p:nvSpPr>
        <p:spPr>
          <a:xfrm>
            <a:off x="4717756" y="2691718"/>
            <a:ext cx="1187352" cy="4008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AssignExp</a:t>
            </a:r>
            <a:endParaRPr lang="en-US" u="sng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BAEF889-8C5D-461E-ADC7-5D194141119F}"/>
                  </a:ext>
                </a:extLst>
              </p:cNvPr>
              <p:cNvSpPr/>
              <p:nvPr/>
            </p:nvSpPr>
            <p:spPr>
              <a:xfrm>
                <a:off x="4204761" y="3291455"/>
                <a:ext cx="644857" cy="7603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u="sng" dirty="0"/>
                  <a:t>ID</a:t>
                </a:r>
              </a:p>
              <a:p>
                <a:r>
                  <a:rPr lang="en-US" sz="1600" dirty="0" err="1"/>
                  <a:t>val</a:t>
                </a:r>
                <a:r>
                  <a:rPr lang="en-US" sz="1600" dirty="0"/>
                  <a:t>: a</a:t>
                </a:r>
              </a:p>
              <a:p>
                <a:r>
                  <a:rPr lang="en-US" sz="1600" dirty="0" err="1"/>
                  <a:t>Sym</a:t>
                </a:r>
                <a:r>
                  <a:rPr lang="en-US" sz="1600" dirty="0"/>
                  <a:t>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BAEF889-8C5D-461E-ADC7-5D19414111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761" y="3291455"/>
                <a:ext cx="644857" cy="760331"/>
              </a:xfrm>
              <a:prstGeom prst="roundRect">
                <a:avLst/>
              </a:prstGeom>
              <a:blipFill>
                <a:blip r:embed="rId3"/>
                <a:stretch>
                  <a:fillRect l="-13889" t="-5512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CF34BD-1903-4646-BAFB-FFB30A39E1DE}"/>
              </a:ext>
            </a:extLst>
          </p:cNvPr>
          <p:cNvSpPr/>
          <p:nvPr/>
        </p:nvSpPr>
        <p:spPr>
          <a:xfrm>
            <a:off x="5256635" y="3834968"/>
            <a:ext cx="588143" cy="5561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u="sng" dirty="0" err="1"/>
              <a:t>IntLit</a:t>
            </a:r>
            <a:endParaRPr lang="en-US" u="sng" dirty="0"/>
          </a:p>
          <a:p>
            <a:pPr algn="ctr"/>
            <a:r>
              <a:rPr lang="en-US" dirty="0"/>
              <a:t>7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0BF88A8-20F4-49E9-AD66-BE1844F6156C}"/>
              </a:ext>
            </a:extLst>
          </p:cNvPr>
          <p:cNvSpPr/>
          <p:nvPr/>
        </p:nvSpPr>
        <p:spPr>
          <a:xfrm>
            <a:off x="6331832" y="3910088"/>
            <a:ext cx="771099" cy="36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Sub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DF79086-18C6-421B-A7F0-7ED1D6C319C5}"/>
              </a:ext>
            </a:extLst>
          </p:cNvPr>
          <p:cNvSpPr/>
          <p:nvPr/>
        </p:nvSpPr>
        <p:spPr>
          <a:xfrm>
            <a:off x="5686975" y="3326593"/>
            <a:ext cx="771099" cy="3651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Plus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AF0F12-827F-49C1-B70D-E971A06298F4}"/>
              </a:ext>
            </a:extLst>
          </p:cNvPr>
          <p:cNvCxnSpPr>
            <a:cxnSpLocks/>
            <a:stCxn id="2" idx="2"/>
            <a:endCxn id="6" idx="0"/>
          </p:cNvCxnSpPr>
          <p:nvPr/>
        </p:nvCxnSpPr>
        <p:spPr>
          <a:xfrm flipH="1">
            <a:off x="4527190" y="3092554"/>
            <a:ext cx="784243" cy="198900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1BBAFC0-A2A6-4B05-895F-D04746558E26}"/>
              </a:ext>
            </a:extLst>
          </p:cNvPr>
          <p:cNvCxnSpPr>
            <a:cxnSpLocks/>
            <a:stCxn id="2" idx="2"/>
            <a:endCxn id="9" idx="0"/>
          </p:cNvCxnSpPr>
          <p:nvPr/>
        </p:nvCxnSpPr>
        <p:spPr>
          <a:xfrm>
            <a:off x="5311432" y="3092555"/>
            <a:ext cx="761092" cy="23403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80AEC91-6F36-44C4-9C97-9E8914E7ABEA}"/>
              </a:ext>
            </a:extLst>
          </p:cNvPr>
          <p:cNvCxnSpPr>
            <a:cxnSpLocks/>
            <a:stCxn id="9" idx="2"/>
            <a:endCxn id="8" idx="0"/>
          </p:cNvCxnSpPr>
          <p:nvPr/>
        </p:nvCxnSpPr>
        <p:spPr>
          <a:xfrm>
            <a:off x="6072525" y="3691719"/>
            <a:ext cx="644857" cy="21836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AC2F75-183C-4FB3-BC14-940EB2BA2889}"/>
              </a:ext>
            </a:extLst>
          </p:cNvPr>
          <p:cNvCxnSpPr>
            <a:cxnSpLocks/>
            <a:stCxn id="9" idx="2"/>
            <a:endCxn id="7" idx="0"/>
          </p:cNvCxnSpPr>
          <p:nvPr/>
        </p:nvCxnSpPr>
        <p:spPr>
          <a:xfrm flipH="1">
            <a:off x="5550706" y="3691720"/>
            <a:ext cx="521818" cy="14324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64C21F2-6D13-4801-A82C-C040ACBF6D5A}"/>
              </a:ext>
            </a:extLst>
          </p:cNvPr>
          <p:cNvSpPr/>
          <p:nvPr/>
        </p:nvSpPr>
        <p:spPr>
          <a:xfrm>
            <a:off x="4664161" y="2088774"/>
            <a:ext cx="1280615" cy="3906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 err="1"/>
              <a:t>AssignStmt</a:t>
            </a:r>
            <a:endParaRPr lang="en-US" u="sng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119C40E-B189-4161-90A4-2A0FB45A7F0D}"/>
              </a:ext>
            </a:extLst>
          </p:cNvPr>
          <p:cNvCxnSpPr>
            <a:cxnSpLocks/>
            <a:stCxn id="23" idx="2"/>
            <a:endCxn id="2" idx="0"/>
          </p:cNvCxnSpPr>
          <p:nvPr/>
        </p:nvCxnSpPr>
        <p:spPr>
          <a:xfrm>
            <a:off x="5304468" y="2479460"/>
            <a:ext cx="6964" cy="212258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2526C4A-2E78-4BC4-BBBA-8ADA1E3C9C2D}"/>
              </a:ext>
            </a:extLst>
          </p:cNvPr>
          <p:cNvCxnSpPr>
            <a:cxnSpLocks/>
            <a:stCxn id="8" idx="2"/>
            <a:endCxn id="92" idx="0"/>
          </p:cNvCxnSpPr>
          <p:nvPr/>
        </p:nvCxnSpPr>
        <p:spPr>
          <a:xfrm flipH="1">
            <a:off x="6246303" y="4275212"/>
            <a:ext cx="471079" cy="31765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455CE806-5195-4EED-9ED4-7ED50778AAE4}"/>
              </a:ext>
            </a:extLst>
          </p:cNvPr>
          <p:cNvCxnSpPr>
            <a:cxnSpLocks/>
            <a:stCxn id="8" idx="2"/>
            <a:endCxn id="97" idx="0"/>
          </p:cNvCxnSpPr>
          <p:nvPr/>
        </p:nvCxnSpPr>
        <p:spPr>
          <a:xfrm>
            <a:off x="6717381" y="4275212"/>
            <a:ext cx="402254" cy="317656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456B91D7-5189-4FFF-B18C-AA760C08B049}"/>
              </a:ext>
            </a:extLst>
          </p:cNvPr>
          <p:cNvCxnSpPr>
            <a:cxnSpLocks/>
            <a:stCxn id="92" idx="1"/>
          </p:cNvCxnSpPr>
          <p:nvPr/>
        </p:nvCxnSpPr>
        <p:spPr>
          <a:xfrm flipH="1">
            <a:off x="4474230" y="4973034"/>
            <a:ext cx="1430878" cy="692906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A50518BA-6046-4E5A-936E-00E24A3B4276}"/>
              </a:ext>
            </a:extLst>
          </p:cNvPr>
          <p:cNvCxnSpPr>
            <a:cxnSpLocks/>
            <a:stCxn id="6" idx="2"/>
          </p:cNvCxnSpPr>
          <p:nvPr/>
        </p:nvCxnSpPr>
        <p:spPr>
          <a:xfrm flipH="1">
            <a:off x="4266753" y="4051786"/>
            <a:ext cx="260437" cy="1614155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7780E5DF-A7AB-492E-AD6F-3B1E3E3AF2F3}"/>
                  </a:ext>
                </a:extLst>
              </p:cNvPr>
              <p:cNvSpPr/>
              <p:nvPr/>
            </p:nvSpPr>
            <p:spPr>
              <a:xfrm>
                <a:off x="5905108" y="4592869"/>
                <a:ext cx="682388" cy="7603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u="sng" dirty="0"/>
                  <a:t>ID</a:t>
                </a:r>
              </a:p>
              <a:p>
                <a:r>
                  <a:rPr lang="en-US" sz="1600" dirty="0" err="1"/>
                  <a:t>val</a:t>
                </a:r>
                <a:r>
                  <a:rPr lang="en-US" sz="1600" dirty="0"/>
                  <a:t>: a</a:t>
                </a:r>
              </a:p>
              <a:p>
                <a:r>
                  <a:rPr lang="en-US" sz="1600" dirty="0" err="1"/>
                  <a:t>Sym</a:t>
                </a:r>
                <a:r>
                  <a:rPr lang="en-US" sz="1600" dirty="0"/>
                  <a:t>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7780E5DF-A7AB-492E-AD6F-3B1E3E3AF2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108" y="4592869"/>
                <a:ext cx="682388" cy="760331"/>
              </a:xfrm>
              <a:prstGeom prst="roundRect">
                <a:avLst/>
              </a:prstGeom>
              <a:blipFill>
                <a:blip r:embed="rId4"/>
                <a:stretch>
                  <a:fillRect l="-12281" t="-5512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50AEA4E9-B238-46CD-9742-B89963931778}"/>
                  </a:ext>
                </a:extLst>
              </p:cNvPr>
              <p:cNvSpPr/>
              <p:nvPr/>
            </p:nvSpPr>
            <p:spPr>
              <a:xfrm>
                <a:off x="6778441" y="4592869"/>
                <a:ext cx="682388" cy="76033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1600" u="sng" dirty="0"/>
                  <a:t>ID</a:t>
                </a:r>
              </a:p>
              <a:p>
                <a:r>
                  <a:rPr lang="en-US" sz="1600" dirty="0" err="1"/>
                  <a:t>val</a:t>
                </a:r>
                <a:r>
                  <a:rPr lang="en-US" sz="1600" dirty="0"/>
                  <a:t>: v</a:t>
                </a:r>
              </a:p>
              <a:p>
                <a:r>
                  <a:rPr lang="en-US" sz="1600" dirty="0" err="1"/>
                  <a:t>Sym</a:t>
                </a:r>
                <a:r>
                  <a:rPr lang="en-US" sz="1600" dirty="0"/>
                  <a:t>: 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sz="1600" dirty="0"/>
                  <a:t> </a:t>
                </a:r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50AEA4E9-B238-46CD-9742-B89963931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8441" y="4592869"/>
                <a:ext cx="682388" cy="760331"/>
              </a:xfrm>
              <a:prstGeom prst="roundRect">
                <a:avLst/>
              </a:prstGeom>
              <a:blipFill>
                <a:blip r:embed="rId5"/>
                <a:stretch>
                  <a:fillRect l="-12281" t="-5512" r="-877" b="-133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AA0B122-1CDD-4869-B0A7-6D151CB711E3}"/>
              </a:ext>
            </a:extLst>
          </p:cNvPr>
          <p:cNvGrpSpPr/>
          <p:nvPr/>
        </p:nvGrpSpPr>
        <p:grpSpPr>
          <a:xfrm>
            <a:off x="7816507" y="2394083"/>
            <a:ext cx="2585992" cy="932511"/>
            <a:chOff x="3543290" y="3998884"/>
            <a:chExt cx="2585992" cy="9325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t1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61FCF12-B23D-446E-9D6A-DC870FD26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6"/>
                  <a:stretch>
                    <a:fillRect l="-1149" t="-6383" r="-1149" b="-117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a 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234785A-7C3D-4A4C-9AAB-0192A3B329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7"/>
                  <a:stretch>
                    <a:fillRect t="-4255" b="-138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8FE8D366-0E6A-456F-B445-C6BEF753723D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454135B-32DB-4F7D-953F-182940ADAC70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SUB</a:t>
              </a:r>
            </a:p>
            <a:p>
              <a:pPr algn="ctr"/>
              <a:r>
                <a:rPr lang="en-US" sz="1600" dirty="0"/>
                <a:t>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v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>
                          <a:latin typeface="Cambria Math" panose="02040503050406030204" pitchFamily="18" charset="0"/>
                        </a:rPr>
                        <m:t>𝛽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90293123-7DD4-4BC2-A8A9-576BAE54B6D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8"/>
                  <a:stretch>
                    <a:fillRect t="-4255" b="-1383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E0E3900-337B-4E03-A66B-1AB13413E047}"/>
                </a:ext>
              </a:extLst>
            </p:cNvPr>
            <p:cNvSpPr txBox="1"/>
            <p:nvPr/>
          </p:nvSpPr>
          <p:spPr>
            <a:xfrm>
              <a:off x="4081369" y="4010260"/>
              <a:ext cx="4706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dst</a:t>
              </a:r>
              <a:endParaRPr lang="en-US" dirty="0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651B411-B8D5-460F-93EF-B27E3A7F29A2}"/>
                </a:ext>
              </a:extLst>
            </p:cNvPr>
            <p:cNvSpPr txBox="1"/>
            <p:nvPr/>
          </p:nvSpPr>
          <p:spPr>
            <a:xfrm>
              <a:off x="4529919" y="4010260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1E55E8EB-40D3-40DE-815E-DA9EC6F4A827}"/>
                </a:ext>
              </a:extLst>
            </p:cNvPr>
            <p:cNvSpPr txBox="1"/>
            <p:nvPr/>
          </p:nvSpPr>
          <p:spPr>
            <a:xfrm>
              <a:off x="5122337" y="4010260"/>
              <a:ext cx="5084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opr</a:t>
              </a:r>
              <a:endParaRPr lang="en-US" dirty="0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E1D74202-8021-4803-B498-9AEC07E7B670}"/>
                </a:ext>
              </a:extLst>
            </p:cNvPr>
            <p:cNvSpPr txBox="1"/>
            <p:nvPr/>
          </p:nvSpPr>
          <p:spPr>
            <a:xfrm>
              <a:off x="5585272" y="4014037"/>
              <a:ext cx="5275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src</a:t>
              </a:r>
              <a:r>
                <a:rPr lang="en-US" baseline="-25000" dirty="0"/>
                <a:t>2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CA5296F5-4D25-4A6A-A192-8CE8895993D3}"/>
                </a:ext>
              </a:extLst>
            </p:cNvPr>
            <p:cNvSpPr txBox="1"/>
            <p:nvPr/>
          </p:nvSpPr>
          <p:spPr>
            <a:xfrm>
              <a:off x="3574729" y="3998884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lbl</a:t>
              </a:r>
              <a:endParaRPr lang="en-US" dirty="0"/>
            </a:p>
          </p:txBody>
        </p:sp>
      </p:grp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87007A2E-011B-43A5-8F7D-1EEEF7706309}"/>
              </a:ext>
            </a:extLst>
          </p:cNvPr>
          <p:cNvSpPr/>
          <p:nvPr/>
        </p:nvSpPr>
        <p:spPr>
          <a:xfrm>
            <a:off x="3598607" y="5684119"/>
            <a:ext cx="1218454" cy="111919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var</a:t>
            </a:r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a</a:t>
            </a:r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4905C5D7-D2E1-44D4-B2EF-668FFDC5DCC4}"/>
              </a:ext>
            </a:extLst>
          </p:cNvPr>
          <p:cNvSpPr/>
          <p:nvPr/>
        </p:nvSpPr>
        <p:spPr>
          <a:xfrm>
            <a:off x="5094009" y="5716561"/>
            <a:ext cx="1155140" cy="1119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var</a:t>
            </a:r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5340B331-7EE1-4C7D-9517-6AB3EEF99243}"/>
                  </a:ext>
                </a:extLst>
              </p:cNvPr>
              <p:cNvSpPr/>
              <p:nvPr/>
            </p:nvSpPr>
            <p:spPr>
              <a:xfrm>
                <a:off x="3391842" y="5675407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5340B331-7EE1-4C7D-9517-6AB3EEF992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842" y="5675407"/>
                <a:ext cx="392912" cy="380858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572652F-F713-463F-9FD2-A43F24130D24}"/>
                  </a:ext>
                </a:extLst>
              </p:cNvPr>
              <p:cNvSpPr/>
              <p:nvPr/>
            </p:nvSpPr>
            <p:spPr>
              <a:xfrm>
                <a:off x="4870775" y="5689505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3572652F-F713-463F-9FD2-A43F24130D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775" y="5689505"/>
                <a:ext cx="392912" cy="380858"/>
              </a:xfrm>
              <a:prstGeom prst="ellipse">
                <a:avLst/>
              </a:prstGeom>
              <a:blipFill>
                <a:blip r:embed="rId10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F3A6A5FA-ABFF-44D0-A9D4-25C36123F3A5}"/>
              </a:ext>
            </a:extLst>
          </p:cNvPr>
          <p:cNvSpPr/>
          <p:nvPr/>
        </p:nvSpPr>
        <p:spPr>
          <a:xfrm>
            <a:off x="6598033" y="5704957"/>
            <a:ext cx="1344305" cy="1119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</a:t>
            </a:r>
            <a:r>
              <a:rPr lang="en-US" dirty="0" err="1"/>
              <a:t>tmp</a:t>
            </a:r>
            <a:endParaRPr lang="en-US" dirty="0"/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tmp1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47A1047A-8BAB-4205-B541-2857EB0E5AA2}"/>
                  </a:ext>
                </a:extLst>
              </p:cNvPr>
              <p:cNvSpPr/>
              <p:nvPr/>
            </p:nvSpPr>
            <p:spPr>
              <a:xfrm>
                <a:off x="6415767" y="5704535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47A1047A-8BAB-4205-B541-2857EB0E5A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5767" y="5704535"/>
                <a:ext cx="392912" cy="380858"/>
              </a:xfrm>
              <a:prstGeom prst="ellipse">
                <a:avLst/>
              </a:prstGeom>
              <a:blipFill>
                <a:blip r:embed="rId11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3739BD29-D0FF-495F-B1E8-DC35256EE85F}"/>
              </a:ext>
            </a:extLst>
          </p:cNvPr>
          <p:cNvSpPr/>
          <p:nvPr/>
        </p:nvSpPr>
        <p:spPr>
          <a:xfrm>
            <a:off x="8184458" y="5684118"/>
            <a:ext cx="1344305" cy="111919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u="sng" dirty="0"/>
              <a:t>Symbol</a:t>
            </a:r>
            <a:r>
              <a:rPr lang="en-US" dirty="0"/>
              <a:t>:</a:t>
            </a:r>
          </a:p>
          <a:p>
            <a:pPr algn="ctr"/>
            <a:r>
              <a:rPr lang="en-US" dirty="0"/>
              <a:t>Kind: </a:t>
            </a:r>
            <a:r>
              <a:rPr lang="en-US" dirty="0" err="1"/>
              <a:t>tmp</a:t>
            </a:r>
            <a:endParaRPr lang="en-US" dirty="0"/>
          </a:p>
          <a:p>
            <a:pPr algn="ctr"/>
            <a:r>
              <a:rPr lang="en-US" dirty="0"/>
              <a:t>Type: int</a:t>
            </a:r>
          </a:p>
          <a:p>
            <a:pPr algn="ctr"/>
            <a:r>
              <a:rPr lang="en-US" dirty="0"/>
              <a:t>Name: tmp2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426EFE65-30F7-441E-AE8B-0239DAB0475F}"/>
                  </a:ext>
                </a:extLst>
              </p:cNvPr>
              <p:cNvSpPr/>
              <p:nvPr/>
            </p:nvSpPr>
            <p:spPr>
              <a:xfrm>
                <a:off x="8019947" y="5665940"/>
                <a:ext cx="392912" cy="380858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xmlns:a="http://schemas.openxmlformats.org/drawingml/2006/main"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:p14="http://schemas.microsoft.com/office/powerpoint/2010/main" xmlns:a16="http://schemas.microsoft.com/office/drawing/2014/main"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426EFE65-30F7-441E-AE8B-0239DAB047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947" y="5665940"/>
                <a:ext cx="392912" cy="380858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>
            <a:extLst>
              <a:ext uri="{FF2B5EF4-FFF2-40B4-BE49-F238E27FC236}">
                <a16:creationId xmlns:a16="http://schemas.microsoft.com/office/drawing/2014/main" id="{5BCD621E-B675-4C9B-8818-09211D603B24}"/>
              </a:ext>
            </a:extLst>
          </p:cNvPr>
          <p:cNvSpPr txBox="1"/>
          <p:nvPr/>
        </p:nvSpPr>
        <p:spPr>
          <a:xfrm>
            <a:off x="1619063" y="2747783"/>
            <a:ext cx="2036135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 = 7 + (a – v)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3422288E-EB6C-4CC2-B6FB-D47D1D2C1A0A}"/>
              </a:ext>
            </a:extLst>
          </p:cNvPr>
          <p:cNvGrpSpPr/>
          <p:nvPr/>
        </p:nvGrpSpPr>
        <p:grpSpPr>
          <a:xfrm>
            <a:off x="7816507" y="3416660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t2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BF485EFE-79C8-4857-ACC0-9317090CCB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17"/>
                  <a:stretch>
                    <a:fillRect l="-1149" t="-6383" r="-1149" b="-127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12FAE13-F057-4042-8DB2-68168288C1E1}"/>
                </a:ext>
              </a:extLst>
            </p:cNvPr>
            <p:cNvSpPr/>
            <p:nvPr/>
          </p:nvSpPr>
          <p:spPr>
            <a:xfrm>
              <a:off x="4582805" y="4372770"/>
              <a:ext cx="516919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7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52D1F00F-20E2-4990-BABC-DAA472A8226B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AE51629E-9701-41A9-BC78-6ECBA6E7212B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sz="1600" dirty="0"/>
                <a:t>ADD</a:t>
              </a:r>
            </a:p>
            <a:p>
              <a:pPr algn="ctr"/>
              <a:r>
                <a:rPr lang="en-US" sz="1600" dirty="0"/>
                <a:t>64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/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[t1]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A530B14A-568D-4E25-9528-08537BB135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2363" y="4372770"/>
                  <a:ext cx="516919" cy="558625"/>
                </a:xfrm>
                <a:prstGeom prst="rect">
                  <a:avLst/>
                </a:prstGeom>
                <a:blipFill>
                  <a:blip r:embed="rId18"/>
                  <a:stretch>
                    <a:fillRect l="-2326" t="-3191" r="-1163" b="-1489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B4F3173-C1E4-4B95-8CD6-FEF2E4A59B5B}"/>
              </a:ext>
            </a:extLst>
          </p:cNvPr>
          <p:cNvGrpSpPr/>
          <p:nvPr/>
        </p:nvGrpSpPr>
        <p:grpSpPr>
          <a:xfrm>
            <a:off x="7816507" y="4058529"/>
            <a:ext cx="2585992" cy="558625"/>
            <a:chOff x="3543290" y="4372770"/>
            <a:chExt cx="2585992" cy="5586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/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[a]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xmlns:a="http://schemas.openxmlformats.org/drawingml/2006/main"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>
                    <a:ea typeface="Cambria Math" panose="02040503050406030204" pitchFamily="18" charset="0"/>
                  </a:endParaRP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0835DB39-F6C7-4FB6-BAD1-5A534843256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60210" y="4372770"/>
                  <a:ext cx="516919" cy="558625"/>
                </a:xfrm>
                <a:prstGeom prst="rect">
                  <a:avLst/>
                </a:prstGeom>
                <a:blipFill>
                  <a:blip r:embed="rId19"/>
                  <a:stretch>
                    <a:fillRect l="-2299" t="-6452" r="-2299" b="-1290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/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r>
                    <a:rPr lang="en-US" sz="1600" dirty="0"/>
                    <a:t>[t2]</a:t>
                  </a:r>
                </a:p>
                <a:p>
                  <a:pPr algn="ctr"/>
                  <a:r>
                    <a:rPr lang="en-US" sz="1600" dirty="0"/>
                    <a:t>(</a:t>
                  </a:r>
                  <a14:m>
                    <m:oMath xmlns:m="http://schemas.openxmlformats.org/officeDocument/2006/math">
                      <m:r>
                        <a:rPr xmlns:a="http://schemas.openxmlformats.org/drawingml/2006/main"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</m:oMath>
                  </a14:m>
                  <a:r>
                    <a:rPr lang="en-US" sz="1600" dirty="0"/>
                    <a:t>)</a:t>
                  </a:r>
                </a:p>
              </p:txBody>
            </p:sp>
          </mc:Choice>
          <mc:Fallback xmlns:p14="http://schemas.microsoft.com/office/powerpoint/2010/main" xmlns:a16="http://schemas.microsoft.com/office/drawing/2014/main"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DEAC1B77-6C66-493A-A939-8F8E0034CC6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2805" y="4372770"/>
                  <a:ext cx="516919" cy="558625"/>
                </a:xfrm>
                <a:prstGeom prst="rect">
                  <a:avLst/>
                </a:prstGeom>
                <a:blipFill>
                  <a:blip r:embed="rId20"/>
                  <a:stretch>
                    <a:fillRect l="-2299" t="-4301" b="-1505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FAE4830-298B-4FEF-B0D1-ABD4570E67BF}"/>
                </a:ext>
              </a:extLst>
            </p:cNvPr>
            <p:cNvSpPr/>
            <p:nvPr/>
          </p:nvSpPr>
          <p:spPr>
            <a:xfrm>
              <a:off x="3543290" y="4372770"/>
              <a:ext cx="516920" cy="55862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CA9EE3FF-836C-4BEA-8F78-05E7D437A758}"/>
                </a:ext>
              </a:extLst>
            </p:cNvPr>
            <p:cNvSpPr/>
            <p:nvPr/>
          </p:nvSpPr>
          <p:spPr>
            <a:xfrm>
              <a:off x="5098174" y="4372770"/>
              <a:ext cx="516919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D82944A-57D4-4CC5-AA20-01CA695828E6}"/>
                </a:ext>
              </a:extLst>
            </p:cNvPr>
            <p:cNvSpPr/>
            <p:nvPr/>
          </p:nvSpPr>
          <p:spPr>
            <a:xfrm>
              <a:off x="5612363" y="4372770"/>
              <a:ext cx="516919" cy="558625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/>
            </a:p>
          </p:txBody>
        </p:sp>
      </p:grp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1FA42026-DA7D-4B09-9D60-9F627311F243}"/>
              </a:ext>
            </a:extLst>
          </p:cNvPr>
          <p:cNvCxnSpPr>
            <a:cxnSpLocks/>
            <a:stCxn id="97" idx="2"/>
            <a:endCxn id="134" idx="0"/>
          </p:cNvCxnSpPr>
          <p:nvPr/>
        </p:nvCxnSpPr>
        <p:spPr>
          <a:xfrm flipH="1">
            <a:off x="5671579" y="5353199"/>
            <a:ext cx="1448056" cy="363362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C6614CF8-DE7E-4AE6-8EF0-6DA2F8580FDA}"/>
              </a:ext>
            </a:extLst>
          </p:cNvPr>
          <p:cNvSpPr txBox="1"/>
          <p:nvPr/>
        </p:nvSpPr>
        <p:spPr>
          <a:xfrm>
            <a:off x="1620065" y="4135541"/>
            <a:ext cx="2440092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[t1] := [a] SUB64 [v]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[t2] := 7 ADD64 [t1]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[a] := [t2]</a:t>
            </a:r>
          </a:p>
        </p:txBody>
      </p:sp>
    </p:spTree>
    <p:extLst>
      <p:ext uri="{BB962C8B-B14F-4D97-AF65-F5344CB8AC3E}">
        <p14:creationId xmlns:p14="http://schemas.microsoft.com/office/powerpoint/2010/main" val="304510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4634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Next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3AC Translation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3749570" cy="4271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Translating AST code into 3AC</a:t>
            </a:r>
          </a:p>
          <a:p>
            <a:r>
              <a:rPr lang="en-US" dirty="0"/>
              <a:t>A final walk of the AST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p:pic>
        <p:nvPicPr>
          <p:cNvPr id="1026" name="Picture 2" descr="A Walk To Remember">
            <a:extLst>
              <a:ext uri="{FF2B5EF4-FFF2-40B4-BE49-F238E27FC236}">
                <a16:creationId xmlns:a16="http://schemas.microsoft.com/office/drawing/2014/main" id="{20AC7992-1079-47B1-93E3-ED07C14DA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893" y="1591857"/>
            <a:ext cx="2905116" cy="469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3D1093-8252-485C-98F3-C67C50C837D5}"/>
              </a:ext>
            </a:extLst>
          </p:cNvPr>
          <p:cNvSpPr txBox="1"/>
          <p:nvPr/>
        </p:nvSpPr>
        <p:spPr>
          <a:xfrm>
            <a:off x="8045914" y="4142051"/>
            <a:ext cx="5564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3AC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A91759-2190-4E9D-BDF5-F03C1D92D206}"/>
              </a:ext>
            </a:extLst>
          </p:cNvPr>
          <p:cNvSpPr txBox="1"/>
          <p:nvPr/>
        </p:nvSpPr>
        <p:spPr>
          <a:xfrm>
            <a:off x="7299054" y="4341826"/>
            <a:ext cx="53412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AST</a:t>
            </a:r>
          </a:p>
        </p:txBody>
      </p:sp>
    </p:spTree>
    <p:extLst>
      <p:ext uri="{BB962C8B-B14F-4D97-AF65-F5344CB8AC3E}">
        <p14:creationId xmlns:p14="http://schemas.microsoft.com/office/powerpoint/2010/main" val="2122067971"/>
      </p:ext>
    </p:extLst>
  </p:cSld>
  <p:clrMapOvr>
    <a:masterClrMapping/>
  </p:clrMapOvr>
</p:sld>
</file>

<file path=ppt/slides/slide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Intermediate Representations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661884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4634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Review – Runtime Environments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4DDBF466-4942-408F-B576-AC5B74FF4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7119" y="1699469"/>
            <a:ext cx="430379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Runtimes</a:t>
            </a:r>
          </a:p>
          <a:p>
            <a:r>
              <a:rPr lang="en-US" dirty="0"/>
              <a:t>Runtime Environments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898576" y="5601678"/>
            <a:ext cx="10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Runtimes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FA9AE92-97A5-4A24-AA92-EEA6CFED61F9}"/>
              </a:ext>
            </a:extLst>
          </p:cNvPr>
          <p:cNvSpPr/>
          <p:nvPr/>
        </p:nvSpPr>
        <p:spPr>
          <a:xfrm>
            <a:off x="2916621" y="3482249"/>
            <a:ext cx="3946634" cy="264597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a runtime environment 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Basic notions of how we might execute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OS mediation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Virtual machine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C4E5FC-4428-4D04-BB02-44AF98864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114" y="3543619"/>
            <a:ext cx="1579686" cy="207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3619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1524001" y="-86788"/>
            <a:ext cx="9132219" cy="6934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7315200" y="105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COMPILER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9372600" y="6096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3505200" y="52808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9740230" y="3248558"/>
            <a:ext cx="598240" cy="365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SDD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7086600" y="5715000"/>
            <a:ext cx="876300" cy="467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 err="1"/>
              <a:t>Definiton</a:t>
            </a:r>
            <a:endParaRPr lang="en-US" sz="140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6205868" y="3892747"/>
            <a:ext cx="634409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2895600" y="40386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Semantics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5764457" y="6193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4286251" y="2581180"/>
            <a:ext cx="830931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Runtimes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705645" y="579451"/>
            <a:ext cx="8763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Code Generation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7315200" y="24675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Intermediate Code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3731929" y="5287439"/>
            <a:ext cx="2375429" cy="1075170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548147"/>
              <a:gd name="connsiteY0" fmla="*/ 1060089 h 1209573"/>
              <a:gd name="connsiteX1" fmla="*/ 652007 w 4548147"/>
              <a:gd name="connsiteY1" fmla="*/ 726134 h 1209573"/>
              <a:gd name="connsiteX2" fmla="*/ 1598213 w 4548147"/>
              <a:gd name="connsiteY2" fmla="*/ 2566 h 1209573"/>
              <a:gd name="connsiteX3" fmla="*/ 2639834 w 4548147"/>
              <a:gd name="connsiteY3" fmla="*/ 503498 h 1209573"/>
              <a:gd name="connsiteX4" fmla="*/ 3164620 w 4548147"/>
              <a:gd name="connsiteY4" fmla="*/ 980576 h 1209573"/>
              <a:gd name="connsiteX5" fmla="*/ 3951799 w 4548147"/>
              <a:gd name="connsiteY5" fmla="*/ 1203213 h 1209573"/>
              <a:gd name="connsiteX6" fmla="*/ 4548147 w 4548147"/>
              <a:gd name="connsiteY6" fmla="*/ 1107796 h 1209573"/>
              <a:gd name="connsiteX0" fmla="*/ 0 w 3951799"/>
              <a:gd name="connsiteY0" fmla="*/ 1060089 h 1203213"/>
              <a:gd name="connsiteX1" fmla="*/ 652007 w 3951799"/>
              <a:gd name="connsiteY1" fmla="*/ 726134 h 1203213"/>
              <a:gd name="connsiteX2" fmla="*/ 1598213 w 3951799"/>
              <a:gd name="connsiteY2" fmla="*/ 2566 h 1203213"/>
              <a:gd name="connsiteX3" fmla="*/ 2639834 w 3951799"/>
              <a:gd name="connsiteY3" fmla="*/ 503498 h 1203213"/>
              <a:gd name="connsiteX4" fmla="*/ 3164620 w 3951799"/>
              <a:gd name="connsiteY4" fmla="*/ 980576 h 1203213"/>
              <a:gd name="connsiteX5" fmla="*/ 3951799 w 3951799"/>
              <a:gd name="connsiteY5" fmla="*/ 1203213 h 1203213"/>
              <a:gd name="connsiteX0" fmla="*/ 0 w 3164620"/>
              <a:gd name="connsiteY0" fmla="*/ 1060089 h 1060089"/>
              <a:gd name="connsiteX1" fmla="*/ 652007 w 3164620"/>
              <a:gd name="connsiteY1" fmla="*/ 726134 h 1060089"/>
              <a:gd name="connsiteX2" fmla="*/ 1598213 w 3164620"/>
              <a:gd name="connsiteY2" fmla="*/ 2566 h 1060089"/>
              <a:gd name="connsiteX3" fmla="*/ 2639834 w 3164620"/>
              <a:gd name="connsiteY3" fmla="*/ 503498 h 1060089"/>
              <a:gd name="connsiteX4" fmla="*/ 3164620 w 3164620"/>
              <a:gd name="connsiteY4" fmla="*/ 980576 h 1060089"/>
              <a:gd name="connsiteX0" fmla="*/ 0 w 2639834"/>
              <a:gd name="connsiteY0" fmla="*/ 1060089 h 1060089"/>
              <a:gd name="connsiteX1" fmla="*/ 652007 w 2639834"/>
              <a:gd name="connsiteY1" fmla="*/ 726134 h 1060089"/>
              <a:gd name="connsiteX2" fmla="*/ 1598213 w 2639834"/>
              <a:gd name="connsiteY2" fmla="*/ 2566 h 1060089"/>
              <a:gd name="connsiteX3" fmla="*/ 2639834 w 2639834"/>
              <a:gd name="connsiteY3" fmla="*/ 503498 h 1060089"/>
              <a:gd name="connsiteX0" fmla="*/ 0 w 2320345"/>
              <a:gd name="connsiteY0" fmla="*/ 1073835 h 1073835"/>
              <a:gd name="connsiteX1" fmla="*/ 652007 w 2320345"/>
              <a:gd name="connsiteY1" fmla="*/ 739880 h 1073835"/>
              <a:gd name="connsiteX2" fmla="*/ 1598213 w 2320345"/>
              <a:gd name="connsiteY2" fmla="*/ 16312 h 1073835"/>
              <a:gd name="connsiteX3" fmla="*/ 2320345 w 2320345"/>
              <a:gd name="connsiteY3" fmla="*/ 296906 h 1073835"/>
              <a:gd name="connsiteX0" fmla="*/ 0 w 2375429"/>
              <a:gd name="connsiteY0" fmla="*/ 1075170 h 1075170"/>
              <a:gd name="connsiteX1" fmla="*/ 652007 w 2375429"/>
              <a:gd name="connsiteY1" fmla="*/ 741215 h 1075170"/>
              <a:gd name="connsiteX2" fmla="*/ 1598213 w 2375429"/>
              <a:gd name="connsiteY2" fmla="*/ 17647 h 1075170"/>
              <a:gd name="connsiteX3" fmla="*/ 2375429 w 2375429"/>
              <a:gd name="connsiteY3" fmla="*/ 287224 h 107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5429" h="1075170">
                <a:moveTo>
                  <a:pt x="0" y="1075170"/>
                </a:moveTo>
                <a:cubicBezTo>
                  <a:pt x="224624" y="1036076"/>
                  <a:pt x="441298" y="1036739"/>
                  <a:pt x="652007" y="741215"/>
                </a:cubicBezTo>
                <a:cubicBezTo>
                  <a:pt x="862716" y="445691"/>
                  <a:pt x="1310976" y="93312"/>
                  <a:pt x="1598213" y="17647"/>
                </a:cubicBezTo>
                <a:cubicBezTo>
                  <a:pt x="1885450" y="-58018"/>
                  <a:pt x="2114361" y="124222"/>
                  <a:pt x="2375429" y="287224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9615592" y="1559419"/>
            <a:ext cx="990601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Architecture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E53266B-9A9C-4AA3-931B-548F03B7F5F6}"/>
              </a:ext>
            </a:extLst>
          </p:cNvPr>
          <p:cNvSpPr/>
          <p:nvPr/>
        </p:nvSpPr>
        <p:spPr>
          <a:xfrm>
            <a:off x="6324628" y="4519497"/>
            <a:ext cx="2279530" cy="147736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2244291 w 3615892"/>
              <a:gd name="connsiteY0" fmla="*/ 1505359 h 1505359"/>
              <a:gd name="connsiteX1" fmla="*/ 738876 w 3615892"/>
              <a:gd name="connsiteY1" fmla="*/ 1025857 h 1505359"/>
              <a:gd name="connsiteX2" fmla="*/ 203618 w 3615892"/>
              <a:gd name="connsiteY2" fmla="*/ 78003 h 1505359"/>
              <a:gd name="connsiteX3" fmla="*/ 1341042 w 3615892"/>
              <a:gd name="connsiteY3" fmla="*/ 423690 h 1505359"/>
              <a:gd name="connsiteX4" fmla="*/ 2366954 w 3615892"/>
              <a:gd name="connsiteY4" fmla="*/ 769378 h 1505359"/>
              <a:gd name="connsiteX5" fmla="*/ 3615892 w 3615892"/>
              <a:gd name="connsiteY5" fmla="*/ 89155 h 1505359"/>
              <a:gd name="connsiteX0" fmla="*/ 2244291 w 2366954"/>
              <a:gd name="connsiteY0" fmla="*/ 1505359 h 1505359"/>
              <a:gd name="connsiteX1" fmla="*/ 738876 w 2366954"/>
              <a:gd name="connsiteY1" fmla="*/ 1025857 h 1505359"/>
              <a:gd name="connsiteX2" fmla="*/ 203618 w 2366954"/>
              <a:gd name="connsiteY2" fmla="*/ 78003 h 1505359"/>
              <a:gd name="connsiteX3" fmla="*/ 1341042 w 2366954"/>
              <a:gd name="connsiteY3" fmla="*/ 423690 h 1505359"/>
              <a:gd name="connsiteX4" fmla="*/ 2366954 w 2366954"/>
              <a:gd name="connsiteY4" fmla="*/ 769378 h 1505359"/>
              <a:gd name="connsiteX0" fmla="*/ 2244291 w 2247135"/>
              <a:gd name="connsiteY0" fmla="*/ 1505359 h 1505359"/>
              <a:gd name="connsiteX1" fmla="*/ 738876 w 2247135"/>
              <a:gd name="connsiteY1" fmla="*/ 1025857 h 1505359"/>
              <a:gd name="connsiteX2" fmla="*/ 203618 w 2247135"/>
              <a:gd name="connsiteY2" fmla="*/ 78003 h 1505359"/>
              <a:gd name="connsiteX3" fmla="*/ 1341042 w 2247135"/>
              <a:gd name="connsiteY3" fmla="*/ 423690 h 1505359"/>
              <a:gd name="connsiteX0" fmla="*/ 2244291 w 2247135"/>
              <a:gd name="connsiteY0" fmla="*/ 1427356 h 1427356"/>
              <a:gd name="connsiteX1" fmla="*/ 738876 w 2247135"/>
              <a:gd name="connsiteY1" fmla="*/ 947854 h 1427356"/>
              <a:gd name="connsiteX2" fmla="*/ 203618 w 2247135"/>
              <a:gd name="connsiteY2" fmla="*/ 0 h 1427356"/>
              <a:gd name="connsiteX0" fmla="*/ 2265722 w 2268509"/>
              <a:gd name="connsiteY0" fmla="*/ 1458312 h 1458312"/>
              <a:gd name="connsiteX1" fmla="*/ 738876 w 2268509"/>
              <a:gd name="connsiteY1" fmla="*/ 947854 h 1458312"/>
              <a:gd name="connsiteX2" fmla="*/ 203618 w 2268509"/>
              <a:gd name="connsiteY2" fmla="*/ 0 h 1458312"/>
              <a:gd name="connsiteX0" fmla="*/ 2264963 w 2267758"/>
              <a:gd name="connsiteY0" fmla="*/ 1458312 h 1458312"/>
              <a:gd name="connsiteX1" fmla="*/ 741292 w 2267758"/>
              <a:gd name="connsiteY1" fmla="*/ 925629 h 1458312"/>
              <a:gd name="connsiteX2" fmla="*/ 202859 w 2267758"/>
              <a:gd name="connsiteY2" fmla="*/ 0 h 1458312"/>
              <a:gd name="connsiteX0" fmla="*/ 2264963 w 2264968"/>
              <a:gd name="connsiteY0" fmla="*/ 1458312 h 1458312"/>
              <a:gd name="connsiteX1" fmla="*/ 741292 w 2264968"/>
              <a:gd name="connsiteY1" fmla="*/ 925629 h 1458312"/>
              <a:gd name="connsiteX2" fmla="*/ 202859 w 2264968"/>
              <a:gd name="connsiteY2" fmla="*/ 0 h 1458312"/>
              <a:gd name="connsiteX0" fmla="*/ 2296780 w 2296785"/>
              <a:gd name="connsiteY0" fmla="*/ 1477362 h 1477362"/>
              <a:gd name="connsiteX1" fmla="*/ 773109 w 2296785"/>
              <a:gd name="connsiteY1" fmla="*/ 944679 h 1477362"/>
              <a:gd name="connsiteX2" fmla="*/ 193401 w 2296785"/>
              <a:gd name="connsiteY2" fmla="*/ 0 h 1477362"/>
              <a:gd name="connsiteX0" fmla="*/ 2296780 w 2296785"/>
              <a:gd name="connsiteY0" fmla="*/ 1470218 h 1470218"/>
              <a:gd name="connsiteX1" fmla="*/ 773109 w 2296785"/>
              <a:gd name="connsiteY1" fmla="*/ 937535 h 1470218"/>
              <a:gd name="connsiteX2" fmla="*/ 193401 w 2296785"/>
              <a:gd name="connsiteY2" fmla="*/ 0 h 1470218"/>
              <a:gd name="connsiteX0" fmla="*/ 2260007 w 2260012"/>
              <a:gd name="connsiteY0" fmla="*/ 1470218 h 1470218"/>
              <a:gd name="connsiteX1" fmla="*/ 736336 w 2260012"/>
              <a:gd name="connsiteY1" fmla="*/ 937535 h 1470218"/>
              <a:gd name="connsiteX2" fmla="*/ 156628 w 2260012"/>
              <a:gd name="connsiteY2" fmla="*/ 0 h 1470218"/>
              <a:gd name="connsiteX0" fmla="*/ 2293207 w 2293212"/>
              <a:gd name="connsiteY0" fmla="*/ 1470218 h 1470218"/>
              <a:gd name="connsiteX1" fmla="*/ 769536 w 2293212"/>
              <a:gd name="connsiteY1" fmla="*/ 937535 h 1470218"/>
              <a:gd name="connsiteX2" fmla="*/ 189828 w 2293212"/>
              <a:gd name="connsiteY2" fmla="*/ 0 h 1470218"/>
              <a:gd name="connsiteX0" fmla="*/ 2293207 w 2293212"/>
              <a:gd name="connsiteY0" fmla="*/ 1470218 h 1470218"/>
              <a:gd name="connsiteX1" fmla="*/ 769536 w 2293212"/>
              <a:gd name="connsiteY1" fmla="*/ 937535 h 1470218"/>
              <a:gd name="connsiteX2" fmla="*/ 189828 w 2293212"/>
              <a:gd name="connsiteY2" fmla="*/ 0 h 1470218"/>
              <a:gd name="connsiteX0" fmla="*/ 2282927 w 2282932"/>
              <a:gd name="connsiteY0" fmla="*/ 1482124 h 1482124"/>
              <a:gd name="connsiteX1" fmla="*/ 759256 w 2282932"/>
              <a:gd name="connsiteY1" fmla="*/ 949441 h 1482124"/>
              <a:gd name="connsiteX2" fmla="*/ 193835 w 2282932"/>
              <a:gd name="connsiteY2" fmla="*/ 0 h 1482124"/>
              <a:gd name="connsiteX0" fmla="*/ 2282927 w 2282932"/>
              <a:gd name="connsiteY0" fmla="*/ 1467837 h 1467837"/>
              <a:gd name="connsiteX1" fmla="*/ 759256 w 2282932"/>
              <a:gd name="connsiteY1" fmla="*/ 935154 h 1467837"/>
              <a:gd name="connsiteX2" fmla="*/ 193835 w 2282932"/>
              <a:gd name="connsiteY2" fmla="*/ 0 h 1467837"/>
              <a:gd name="connsiteX0" fmla="*/ 2286340 w 2286345"/>
              <a:gd name="connsiteY0" fmla="*/ 1470218 h 1470218"/>
              <a:gd name="connsiteX1" fmla="*/ 762669 w 2286345"/>
              <a:gd name="connsiteY1" fmla="*/ 937535 h 1470218"/>
              <a:gd name="connsiteX2" fmla="*/ 192486 w 2286345"/>
              <a:gd name="connsiteY2" fmla="*/ 0 h 1470218"/>
              <a:gd name="connsiteX0" fmla="*/ 2282926 w 2282931"/>
              <a:gd name="connsiteY0" fmla="*/ 1477362 h 1477362"/>
              <a:gd name="connsiteX1" fmla="*/ 759255 w 2282931"/>
              <a:gd name="connsiteY1" fmla="*/ 944679 h 1477362"/>
              <a:gd name="connsiteX2" fmla="*/ 193835 w 2282931"/>
              <a:gd name="connsiteY2" fmla="*/ 0 h 1477362"/>
              <a:gd name="connsiteX0" fmla="*/ 2279525 w 2279530"/>
              <a:gd name="connsiteY0" fmla="*/ 1477362 h 1477362"/>
              <a:gd name="connsiteX1" fmla="*/ 755854 w 2279530"/>
              <a:gd name="connsiteY1" fmla="*/ 944679 h 1477362"/>
              <a:gd name="connsiteX2" fmla="*/ 195196 w 2279530"/>
              <a:gd name="connsiteY2" fmla="*/ 0 h 147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9530" h="1477362">
                <a:moveTo>
                  <a:pt x="2279525" y="1477362"/>
                </a:moveTo>
                <a:cubicBezTo>
                  <a:pt x="2282234" y="868168"/>
                  <a:pt x="1324566" y="937245"/>
                  <a:pt x="755854" y="944679"/>
                </a:cubicBezTo>
                <a:cubicBezTo>
                  <a:pt x="-59231" y="939103"/>
                  <a:pt x="-161934" y="206239"/>
                  <a:pt x="195196" y="0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98F8082-F431-4843-B9B3-E4FFC908DAC2}"/>
              </a:ext>
            </a:extLst>
          </p:cNvPr>
          <p:cNvSpPr/>
          <p:nvPr/>
        </p:nvSpPr>
        <p:spPr>
          <a:xfrm>
            <a:off x="6084737" y="5559296"/>
            <a:ext cx="2516573" cy="97733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54836"/>
              <a:gd name="connsiteY0" fmla="*/ 1107111 h 2046343"/>
              <a:gd name="connsiteX1" fmla="*/ 358575 w 3854836"/>
              <a:gd name="connsiteY1" fmla="*/ 1530925 h 2046343"/>
              <a:gd name="connsiteX2" fmla="*/ 1015564 w 3854836"/>
              <a:gd name="connsiteY2" fmla="*/ 1952919 h 2046343"/>
              <a:gd name="connsiteX3" fmla="*/ 1703590 w 3854836"/>
              <a:gd name="connsiteY3" fmla="*/ 2010304 h 2046343"/>
              <a:gd name="connsiteX4" fmla="*/ 2483235 w 3854836"/>
              <a:gd name="connsiteY4" fmla="*/ 1505359 h 2046343"/>
              <a:gd name="connsiteX5" fmla="*/ 977820 w 3854836"/>
              <a:gd name="connsiteY5" fmla="*/ 1025857 h 2046343"/>
              <a:gd name="connsiteX6" fmla="*/ 442562 w 3854836"/>
              <a:gd name="connsiteY6" fmla="*/ 78003 h 2046343"/>
              <a:gd name="connsiteX7" fmla="*/ 1579986 w 3854836"/>
              <a:gd name="connsiteY7" fmla="*/ 423690 h 2046343"/>
              <a:gd name="connsiteX8" fmla="*/ 2605898 w 3854836"/>
              <a:gd name="connsiteY8" fmla="*/ 769378 h 2046343"/>
              <a:gd name="connsiteX9" fmla="*/ 3854836 w 3854836"/>
              <a:gd name="connsiteY9" fmla="*/ 89155 h 2046343"/>
              <a:gd name="connsiteX0" fmla="*/ 0 w 2605898"/>
              <a:gd name="connsiteY0" fmla="*/ 1107111 h 2046343"/>
              <a:gd name="connsiteX1" fmla="*/ 358575 w 2605898"/>
              <a:gd name="connsiteY1" fmla="*/ 1530925 h 2046343"/>
              <a:gd name="connsiteX2" fmla="*/ 1015564 w 2605898"/>
              <a:gd name="connsiteY2" fmla="*/ 1952919 h 2046343"/>
              <a:gd name="connsiteX3" fmla="*/ 1703590 w 2605898"/>
              <a:gd name="connsiteY3" fmla="*/ 2010304 h 2046343"/>
              <a:gd name="connsiteX4" fmla="*/ 2483235 w 2605898"/>
              <a:gd name="connsiteY4" fmla="*/ 1505359 h 2046343"/>
              <a:gd name="connsiteX5" fmla="*/ 977820 w 2605898"/>
              <a:gd name="connsiteY5" fmla="*/ 1025857 h 2046343"/>
              <a:gd name="connsiteX6" fmla="*/ 442562 w 2605898"/>
              <a:gd name="connsiteY6" fmla="*/ 78003 h 2046343"/>
              <a:gd name="connsiteX7" fmla="*/ 1579986 w 2605898"/>
              <a:gd name="connsiteY7" fmla="*/ 423690 h 2046343"/>
              <a:gd name="connsiteX8" fmla="*/ 2605898 w 2605898"/>
              <a:gd name="connsiteY8" fmla="*/ 769378 h 2046343"/>
              <a:gd name="connsiteX0" fmla="*/ 0 w 2486079"/>
              <a:gd name="connsiteY0" fmla="*/ 1107111 h 2046343"/>
              <a:gd name="connsiteX1" fmla="*/ 358575 w 2486079"/>
              <a:gd name="connsiteY1" fmla="*/ 1530925 h 2046343"/>
              <a:gd name="connsiteX2" fmla="*/ 1015564 w 2486079"/>
              <a:gd name="connsiteY2" fmla="*/ 1952919 h 2046343"/>
              <a:gd name="connsiteX3" fmla="*/ 1703590 w 2486079"/>
              <a:gd name="connsiteY3" fmla="*/ 2010304 h 2046343"/>
              <a:gd name="connsiteX4" fmla="*/ 2483235 w 2486079"/>
              <a:gd name="connsiteY4" fmla="*/ 1505359 h 2046343"/>
              <a:gd name="connsiteX5" fmla="*/ 977820 w 2486079"/>
              <a:gd name="connsiteY5" fmla="*/ 1025857 h 2046343"/>
              <a:gd name="connsiteX6" fmla="*/ 442562 w 2486079"/>
              <a:gd name="connsiteY6" fmla="*/ 78003 h 2046343"/>
              <a:gd name="connsiteX7" fmla="*/ 1579986 w 2486079"/>
              <a:gd name="connsiteY7" fmla="*/ 423690 h 2046343"/>
              <a:gd name="connsiteX0" fmla="*/ 0 w 2486079"/>
              <a:gd name="connsiteY0" fmla="*/ 1029108 h 1968340"/>
              <a:gd name="connsiteX1" fmla="*/ 358575 w 2486079"/>
              <a:gd name="connsiteY1" fmla="*/ 1452922 h 1968340"/>
              <a:gd name="connsiteX2" fmla="*/ 1015564 w 2486079"/>
              <a:gd name="connsiteY2" fmla="*/ 1874916 h 1968340"/>
              <a:gd name="connsiteX3" fmla="*/ 1703590 w 2486079"/>
              <a:gd name="connsiteY3" fmla="*/ 1932301 h 1968340"/>
              <a:gd name="connsiteX4" fmla="*/ 2483235 w 2486079"/>
              <a:gd name="connsiteY4" fmla="*/ 1427356 h 1968340"/>
              <a:gd name="connsiteX5" fmla="*/ 977820 w 2486079"/>
              <a:gd name="connsiteY5" fmla="*/ 947854 h 1968340"/>
              <a:gd name="connsiteX6" fmla="*/ 442562 w 2486079"/>
              <a:gd name="connsiteY6" fmla="*/ 0 h 1968340"/>
              <a:gd name="connsiteX0" fmla="*/ 0 w 2486079"/>
              <a:gd name="connsiteY0" fmla="*/ 81773 h 1021005"/>
              <a:gd name="connsiteX1" fmla="*/ 358575 w 2486079"/>
              <a:gd name="connsiteY1" fmla="*/ 505587 h 1021005"/>
              <a:gd name="connsiteX2" fmla="*/ 1015564 w 2486079"/>
              <a:gd name="connsiteY2" fmla="*/ 927581 h 1021005"/>
              <a:gd name="connsiteX3" fmla="*/ 1703590 w 2486079"/>
              <a:gd name="connsiteY3" fmla="*/ 984966 h 1021005"/>
              <a:gd name="connsiteX4" fmla="*/ 2483235 w 2486079"/>
              <a:gd name="connsiteY4" fmla="*/ 480021 h 1021005"/>
              <a:gd name="connsiteX5" fmla="*/ 977820 w 2486079"/>
              <a:gd name="connsiteY5" fmla="*/ 519 h 1021005"/>
              <a:gd name="connsiteX0" fmla="*/ 0 w 2483235"/>
              <a:gd name="connsiteY0" fmla="*/ 0 h 939232"/>
              <a:gd name="connsiteX1" fmla="*/ 358575 w 2483235"/>
              <a:gd name="connsiteY1" fmla="*/ 423814 h 939232"/>
              <a:gd name="connsiteX2" fmla="*/ 1015564 w 2483235"/>
              <a:gd name="connsiteY2" fmla="*/ 845808 h 939232"/>
              <a:gd name="connsiteX3" fmla="*/ 1703590 w 2483235"/>
              <a:gd name="connsiteY3" fmla="*/ 903193 h 939232"/>
              <a:gd name="connsiteX4" fmla="*/ 2483235 w 2483235"/>
              <a:gd name="connsiteY4" fmla="*/ 398248 h 939232"/>
              <a:gd name="connsiteX0" fmla="*/ 0 w 2528479"/>
              <a:gd name="connsiteY0" fmla="*/ 0 h 998764"/>
              <a:gd name="connsiteX1" fmla="*/ 403819 w 2528479"/>
              <a:gd name="connsiteY1" fmla="*/ 483346 h 998764"/>
              <a:gd name="connsiteX2" fmla="*/ 1060808 w 2528479"/>
              <a:gd name="connsiteY2" fmla="*/ 905340 h 998764"/>
              <a:gd name="connsiteX3" fmla="*/ 1748834 w 2528479"/>
              <a:gd name="connsiteY3" fmla="*/ 962725 h 998764"/>
              <a:gd name="connsiteX4" fmla="*/ 2528479 w 2528479"/>
              <a:gd name="connsiteY4" fmla="*/ 457780 h 998764"/>
              <a:gd name="connsiteX0" fmla="*/ 0 w 2523717"/>
              <a:gd name="connsiteY0" fmla="*/ 0 h 984476"/>
              <a:gd name="connsiteX1" fmla="*/ 399057 w 2523717"/>
              <a:gd name="connsiteY1" fmla="*/ 469058 h 984476"/>
              <a:gd name="connsiteX2" fmla="*/ 1056046 w 2523717"/>
              <a:gd name="connsiteY2" fmla="*/ 891052 h 984476"/>
              <a:gd name="connsiteX3" fmla="*/ 1744072 w 2523717"/>
              <a:gd name="connsiteY3" fmla="*/ 948437 h 984476"/>
              <a:gd name="connsiteX4" fmla="*/ 2523717 w 2523717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6573"/>
              <a:gd name="connsiteY0" fmla="*/ 0 h 977332"/>
              <a:gd name="connsiteX1" fmla="*/ 391913 w 2516573"/>
              <a:gd name="connsiteY1" fmla="*/ 461914 h 977332"/>
              <a:gd name="connsiteX2" fmla="*/ 1048902 w 2516573"/>
              <a:gd name="connsiteY2" fmla="*/ 883908 h 977332"/>
              <a:gd name="connsiteX3" fmla="*/ 1736928 w 2516573"/>
              <a:gd name="connsiteY3" fmla="*/ 941293 h 977332"/>
              <a:gd name="connsiteX4" fmla="*/ 2516573 w 2516573"/>
              <a:gd name="connsiteY4" fmla="*/ 436348 h 9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6573" h="977332">
                <a:moveTo>
                  <a:pt x="0" y="0"/>
                </a:moveTo>
                <a:cubicBezTo>
                  <a:pt x="107618" y="74596"/>
                  <a:pt x="217096" y="314596"/>
                  <a:pt x="391913" y="461914"/>
                </a:cubicBezTo>
                <a:cubicBezTo>
                  <a:pt x="566730" y="609232"/>
                  <a:pt x="824733" y="804012"/>
                  <a:pt x="1048902" y="883908"/>
                </a:cubicBezTo>
                <a:cubicBezTo>
                  <a:pt x="1273071" y="963805"/>
                  <a:pt x="1492316" y="1015886"/>
                  <a:pt x="1736928" y="941293"/>
                </a:cubicBezTo>
                <a:cubicBezTo>
                  <a:pt x="1981540" y="866700"/>
                  <a:pt x="2453539" y="933100"/>
                  <a:pt x="2516573" y="436348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350D46F-A979-49BE-9DF7-CDD25C24E9DE}"/>
              </a:ext>
            </a:extLst>
          </p:cNvPr>
          <p:cNvSpPr/>
          <p:nvPr/>
        </p:nvSpPr>
        <p:spPr>
          <a:xfrm>
            <a:off x="6516033" y="4446601"/>
            <a:ext cx="3412274" cy="77156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3412274"/>
              <a:gd name="connsiteY0" fmla="*/ 78003 h 774580"/>
              <a:gd name="connsiteX1" fmla="*/ 1137424 w 3412274"/>
              <a:gd name="connsiteY1" fmla="*/ 423690 h 774580"/>
              <a:gd name="connsiteX2" fmla="*/ 2163336 w 3412274"/>
              <a:gd name="connsiteY2" fmla="*/ 769378 h 774580"/>
              <a:gd name="connsiteX3" fmla="*/ 3412274 w 3412274"/>
              <a:gd name="connsiteY3" fmla="*/ 89155 h 774580"/>
              <a:gd name="connsiteX0" fmla="*/ 0 w 3412274"/>
              <a:gd name="connsiteY0" fmla="*/ 25979 h 722556"/>
              <a:gd name="connsiteX1" fmla="*/ 1137424 w 3412274"/>
              <a:gd name="connsiteY1" fmla="*/ 371666 h 722556"/>
              <a:gd name="connsiteX2" fmla="*/ 2163336 w 3412274"/>
              <a:gd name="connsiteY2" fmla="*/ 717354 h 722556"/>
              <a:gd name="connsiteX3" fmla="*/ 3412274 w 3412274"/>
              <a:gd name="connsiteY3" fmla="*/ 37131 h 722556"/>
              <a:gd name="connsiteX0" fmla="*/ 0 w 3412274"/>
              <a:gd name="connsiteY0" fmla="*/ 70044 h 764307"/>
              <a:gd name="connsiteX1" fmla="*/ 819924 w 3412274"/>
              <a:gd name="connsiteY1" fmla="*/ 164906 h 764307"/>
              <a:gd name="connsiteX2" fmla="*/ 2163336 w 3412274"/>
              <a:gd name="connsiteY2" fmla="*/ 761419 h 764307"/>
              <a:gd name="connsiteX3" fmla="*/ 3412274 w 3412274"/>
              <a:gd name="connsiteY3" fmla="*/ 81196 h 764307"/>
              <a:gd name="connsiteX0" fmla="*/ 0 w 3412274"/>
              <a:gd name="connsiteY0" fmla="*/ 96845 h 790828"/>
              <a:gd name="connsiteX1" fmla="*/ 743724 w 3412274"/>
              <a:gd name="connsiteY1" fmla="*/ 131382 h 790828"/>
              <a:gd name="connsiteX2" fmla="*/ 2163336 w 3412274"/>
              <a:gd name="connsiteY2" fmla="*/ 788220 h 790828"/>
              <a:gd name="connsiteX3" fmla="*/ 3412274 w 3412274"/>
              <a:gd name="connsiteY3" fmla="*/ 107997 h 790828"/>
              <a:gd name="connsiteX0" fmla="*/ 0 w 3412274"/>
              <a:gd name="connsiteY0" fmla="*/ 96845 h 791220"/>
              <a:gd name="connsiteX1" fmla="*/ 743724 w 3412274"/>
              <a:gd name="connsiteY1" fmla="*/ 131382 h 791220"/>
              <a:gd name="connsiteX2" fmla="*/ 2163336 w 3412274"/>
              <a:gd name="connsiteY2" fmla="*/ 788220 h 791220"/>
              <a:gd name="connsiteX3" fmla="*/ 3412274 w 3412274"/>
              <a:gd name="connsiteY3" fmla="*/ 107997 h 791220"/>
              <a:gd name="connsiteX0" fmla="*/ 0 w 3412274"/>
              <a:gd name="connsiteY0" fmla="*/ 96845 h 791384"/>
              <a:gd name="connsiteX1" fmla="*/ 743724 w 3412274"/>
              <a:gd name="connsiteY1" fmla="*/ 131382 h 791384"/>
              <a:gd name="connsiteX2" fmla="*/ 2163336 w 3412274"/>
              <a:gd name="connsiteY2" fmla="*/ 788220 h 791384"/>
              <a:gd name="connsiteX3" fmla="*/ 3412274 w 3412274"/>
              <a:gd name="connsiteY3" fmla="*/ 107997 h 791384"/>
              <a:gd name="connsiteX0" fmla="*/ 0 w 3412274"/>
              <a:gd name="connsiteY0" fmla="*/ 96845 h 791328"/>
              <a:gd name="connsiteX1" fmla="*/ 743724 w 3412274"/>
              <a:gd name="connsiteY1" fmla="*/ 131382 h 791328"/>
              <a:gd name="connsiteX2" fmla="*/ 2163336 w 3412274"/>
              <a:gd name="connsiteY2" fmla="*/ 788220 h 791328"/>
              <a:gd name="connsiteX3" fmla="*/ 3412274 w 3412274"/>
              <a:gd name="connsiteY3" fmla="*/ 107997 h 791328"/>
              <a:gd name="connsiteX0" fmla="*/ 0 w 3412274"/>
              <a:gd name="connsiteY0" fmla="*/ 77080 h 771563"/>
              <a:gd name="connsiteX1" fmla="*/ 743724 w 3412274"/>
              <a:gd name="connsiteY1" fmla="*/ 111617 h 771563"/>
              <a:gd name="connsiteX2" fmla="*/ 2163336 w 3412274"/>
              <a:gd name="connsiteY2" fmla="*/ 768455 h 771563"/>
              <a:gd name="connsiteX3" fmla="*/ 3412274 w 3412274"/>
              <a:gd name="connsiteY3" fmla="*/ 88232 h 771563"/>
              <a:gd name="connsiteX0" fmla="*/ 0 w 3412274"/>
              <a:gd name="connsiteY0" fmla="*/ 77080 h 771563"/>
              <a:gd name="connsiteX1" fmla="*/ 743724 w 3412274"/>
              <a:gd name="connsiteY1" fmla="*/ 111617 h 771563"/>
              <a:gd name="connsiteX2" fmla="*/ 2163336 w 3412274"/>
              <a:gd name="connsiteY2" fmla="*/ 768455 h 771563"/>
              <a:gd name="connsiteX3" fmla="*/ 3412274 w 3412274"/>
              <a:gd name="connsiteY3" fmla="*/ 88232 h 771563"/>
              <a:gd name="connsiteX0" fmla="*/ 0 w 3412274"/>
              <a:gd name="connsiteY0" fmla="*/ 77080 h 771563"/>
              <a:gd name="connsiteX1" fmla="*/ 743724 w 3412274"/>
              <a:gd name="connsiteY1" fmla="*/ 111617 h 771563"/>
              <a:gd name="connsiteX2" fmla="*/ 2163336 w 3412274"/>
              <a:gd name="connsiteY2" fmla="*/ 768455 h 771563"/>
              <a:gd name="connsiteX3" fmla="*/ 3412274 w 3412274"/>
              <a:gd name="connsiteY3" fmla="*/ 88232 h 77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274" h="771563">
                <a:moveTo>
                  <a:pt x="0" y="77080"/>
                </a:moveTo>
                <a:cubicBezTo>
                  <a:pt x="133815" y="-32574"/>
                  <a:pt x="513189" y="-28857"/>
                  <a:pt x="743724" y="111617"/>
                </a:cubicBezTo>
                <a:cubicBezTo>
                  <a:pt x="1085230" y="328446"/>
                  <a:pt x="1817648" y="814918"/>
                  <a:pt x="2163336" y="768455"/>
                </a:cubicBezTo>
                <a:cubicBezTo>
                  <a:pt x="3334213" y="781465"/>
                  <a:pt x="3368512" y="270602"/>
                  <a:pt x="3412274" y="88232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774DE98-0119-4F51-B47C-7450CA372D49}"/>
              </a:ext>
            </a:extLst>
          </p:cNvPr>
          <p:cNvSpPr/>
          <p:nvPr/>
        </p:nvSpPr>
        <p:spPr>
          <a:xfrm>
            <a:off x="9248449" y="3789672"/>
            <a:ext cx="685147" cy="773554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5147" h="773554">
                <a:moveTo>
                  <a:pt x="667217" y="773554"/>
                </a:moveTo>
                <a:cubicBezTo>
                  <a:pt x="760247" y="623167"/>
                  <a:pt x="484372" y="-27752"/>
                  <a:pt x="0" y="918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3D86C59-1748-43F1-9F12-C649CB2AABCC}"/>
              </a:ext>
            </a:extLst>
          </p:cNvPr>
          <p:cNvSpPr/>
          <p:nvPr/>
        </p:nvSpPr>
        <p:spPr>
          <a:xfrm>
            <a:off x="6423724" y="3560211"/>
            <a:ext cx="2889423" cy="53003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782"/>
              <a:gd name="connsiteX1" fmla="*/ 1330956 w 2889423"/>
              <a:gd name="connsiteY1" fmla="*/ 554590 h 554782"/>
              <a:gd name="connsiteX2" fmla="*/ 0 w 2889423"/>
              <a:gd name="connsiteY2" fmla="*/ 0 h 554782"/>
              <a:gd name="connsiteX0" fmla="*/ 2889423 w 2889423"/>
              <a:gd name="connsiteY0" fmla="*/ 230376 h 510350"/>
              <a:gd name="connsiteX1" fmla="*/ 1330956 w 2889423"/>
              <a:gd name="connsiteY1" fmla="*/ 510140 h 510350"/>
              <a:gd name="connsiteX2" fmla="*/ 0 w 2889423"/>
              <a:gd name="connsiteY2" fmla="*/ 0 h 510350"/>
              <a:gd name="connsiteX0" fmla="*/ 2889423 w 2889423"/>
              <a:gd name="connsiteY0" fmla="*/ 230376 h 504003"/>
              <a:gd name="connsiteX1" fmla="*/ 1692906 w 2889423"/>
              <a:gd name="connsiteY1" fmla="*/ 503790 h 504003"/>
              <a:gd name="connsiteX2" fmla="*/ 0 w 2889423"/>
              <a:gd name="connsiteY2" fmla="*/ 0 h 504003"/>
              <a:gd name="connsiteX0" fmla="*/ 2889423 w 2889423"/>
              <a:gd name="connsiteY0" fmla="*/ 230376 h 504003"/>
              <a:gd name="connsiteX1" fmla="*/ 1692906 w 2889423"/>
              <a:gd name="connsiteY1" fmla="*/ 503790 h 504003"/>
              <a:gd name="connsiteX2" fmla="*/ 0 w 2889423"/>
              <a:gd name="connsiteY2" fmla="*/ 0 h 504003"/>
              <a:gd name="connsiteX0" fmla="*/ 2889423 w 2889423"/>
              <a:gd name="connsiteY0" fmla="*/ 230376 h 510350"/>
              <a:gd name="connsiteX1" fmla="*/ 1705606 w 2889423"/>
              <a:gd name="connsiteY1" fmla="*/ 510140 h 510350"/>
              <a:gd name="connsiteX2" fmla="*/ 0 w 2889423"/>
              <a:gd name="connsiteY2" fmla="*/ 0 h 510350"/>
              <a:gd name="connsiteX0" fmla="*/ 2889423 w 2889423"/>
              <a:gd name="connsiteY0" fmla="*/ 230376 h 517523"/>
              <a:gd name="connsiteX1" fmla="*/ 1705606 w 2889423"/>
              <a:gd name="connsiteY1" fmla="*/ 510140 h 517523"/>
              <a:gd name="connsiteX2" fmla="*/ 0 w 2889423"/>
              <a:gd name="connsiteY2" fmla="*/ 0 h 517523"/>
              <a:gd name="connsiteX0" fmla="*/ 2889423 w 2889423"/>
              <a:gd name="connsiteY0" fmla="*/ 230376 h 515431"/>
              <a:gd name="connsiteX1" fmla="*/ 1705606 w 2889423"/>
              <a:gd name="connsiteY1" fmla="*/ 510140 h 515431"/>
              <a:gd name="connsiteX2" fmla="*/ 0 w 2889423"/>
              <a:gd name="connsiteY2" fmla="*/ 0 h 515431"/>
              <a:gd name="connsiteX0" fmla="*/ 2889423 w 2889423"/>
              <a:gd name="connsiteY0" fmla="*/ 230376 h 515431"/>
              <a:gd name="connsiteX1" fmla="*/ 1705606 w 2889423"/>
              <a:gd name="connsiteY1" fmla="*/ 510140 h 515431"/>
              <a:gd name="connsiteX2" fmla="*/ 0 w 2889423"/>
              <a:gd name="connsiteY2" fmla="*/ 0 h 515431"/>
              <a:gd name="connsiteX0" fmla="*/ 2889423 w 2889423"/>
              <a:gd name="connsiteY0" fmla="*/ 230376 h 540597"/>
              <a:gd name="connsiteX1" fmla="*/ 1597656 w 2889423"/>
              <a:gd name="connsiteY1" fmla="*/ 535540 h 540597"/>
              <a:gd name="connsiteX2" fmla="*/ 0 w 2889423"/>
              <a:gd name="connsiteY2" fmla="*/ 0 h 540597"/>
              <a:gd name="connsiteX0" fmla="*/ 2889423 w 2889423"/>
              <a:gd name="connsiteY0" fmla="*/ 230376 h 540597"/>
              <a:gd name="connsiteX1" fmla="*/ 1597656 w 2889423"/>
              <a:gd name="connsiteY1" fmla="*/ 535540 h 540597"/>
              <a:gd name="connsiteX2" fmla="*/ 0 w 2889423"/>
              <a:gd name="connsiteY2" fmla="*/ 0 h 540597"/>
              <a:gd name="connsiteX0" fmla="*/ 2889423 w 2889423"/>
              <a:gd name="connsiteY0" fmla="*/ 230376 h 521720"/>
              <a:gd name="connsiteX1" fmla="*/ 1572256 w 2889423"/>
              <a:gd name="connsiteY1" fmla="*/ 516490 h 521720"/>
              <a:gd name="connsiteX2" fmla="*/ 0 w 2889423"/>
              <a:gd name="connsiteY2" fmla="*/ 0 h 521720"/>
              <a:gd name="connsiteX0" fmla="*/ 2889423 w 2889423"/>
              <a:gd name="connsiteY0" fmla="*/ 230376 h 521720"/>
              <a:gd name="connsiteX1" fmla="*/ 1572256 w 2889423"/>
              <a:gd name="connsiteY1" fmla="*/ 516490 h 521720"/>
              <a:gd name="connsiteX2" fmla="*/ 0 w 2889423"/>
              <a:gd name="connsiteY2" fmla="*/ 0 h 521720"/>
              <a:gd name="connsiteX0" fmla="*/ 2889423 w 2889423"/>
              <a:gd name="connsiteY0" fmla="*/ 230376 h 553188"/>
              <a:gd name="connsiteX1" fmla="*/ 1623056 w 2889423"/>
              <a:gd name="connsiteY1" fmla="*/ 548240 h 553188"/>
              <a:gd name="connsiteX2" fmla="*/ 0 w 2889423"/>
              <a:gd name="connsiteY2" fmla="*/ 0 h 553188"/>
              <a:gd name="connsiteX0" fmla="*/ 2889423 w 2889423"/>
              <a:gd name="connsiteY0" fmla="*/ 230376 h 521720"/>
              <a:gd name="connsiteX1" fmla="*/ 1680206 w 2889423"/>
              <a:gd name="connsiteY1" fmla="*/ 516490 h 521720"/>
              <a:gd name="connsiteX2" fmla="*/ 0 w 2889423"/>
              <a:gd name="connsiteY2" fmla="*/ 0 h 521720"/>
              <a:gd name="connsiteX0" fmla="*/ 2889423 w 2889423"/>
              <a:gd name="connsiteY0" fmla="*/ 230376 h 528676"/>
              <a:gd name="connsiteX1" fmla="*/ 1680206 w 2889423"/>
              <a:gd name="connsiteY1" fmla="*/ 516490 h 528676"/>
              <a:gd name="connsiteX2" fmla="*/ 0 w 2889423"/>
              <a:gd name="connsiteY2" fmla="*/ 0 h 528676"/>
              <a:gd name="connsiteX0" fmla="*/ 2889423 w 2889423"/>
              <a:gd name="connsiteY0" fmla="*/ 230376 h 530033"/>
              <a:gd name="connsiteX1" fmla="*/ 1680206 w 2889423"/>
              <a:gd name="connsiteY1" fmla="*/ 516490 h 530033"/>
              <a:gd name="connsiteX2" fmla="*/ 0 w 2889423"/>
              <a:gd name="connsiteY2" fmla="*/ 0 h 53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9423" h="530033">
                <a:moveTo>
                  <a:pt x="2889423" y="230376"/>
                </a:moveTo>
                <a:cubicBezTo>
                  <a:pt x="2669994" y="87857"/>
                  <a:pt x="2085960" y="423103"/>
                  <a:pt x="1680206" y="516490"/>
                </a:cubicBezTo>
                <a:cubicBezTo>
                  <a:pt x="1179790" y="623136"/>
                  <a:pt x="505637" y="67023"/>
                  <a:pt x="0" y="0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819044A-4572-490F-9DED-5649E3F9C1C3}"/>
              </a:ext>
            </a:extLst>
          </p:cNvPr>
          <p:cNvSpPr/>
          <p:nvPr/>
        </p:nvSpPr>
        <p:spPr>
          <a:xfrm>
            <a:off x="2589213" y="3533695"/>
            <a:ext cx="3846354" cy="136507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3846354 w 3846354"/>
              <a:gd name="connsiteY0" fmla="*/ 4782 h 873533"/>
              <a:gd name="connsiteX1" fmla="*/ 2287887 w 3846354"/>
              <a:gd name="connsiteY1" fmla="*/ 328996 h 873533"/>
              <a:gd name="connsiteX2" fmla="*/ 0 w 3846354"/>
              <a:gd name="connsiteY2" fmla="*/ 869560 h 873533"/>
              <a:gd name="connsiteX0" fmla="*/ 3846354 w 3846354"/>
              <a:gd name="connsiteY0" fmla="*/ 887 h 1154440"/>
              <a:gd name="connsiteX1" fmla="*/ 1703096 w 3846354"/>
              <a:gd name="connsiteY1" fmla="*/ 1154440 h 1154440"/>
              <a:gd name="connsiteX2" fmla="*/ 0 w 3846354"/>
              <a:gd name="connsiteY2" fmla="*/ 865665 h 1154440"/>
              <a:gd name="connsiteX0" fmla="*/ 3846354 w 3846354"/>
              <a:gd name="connsiteY0" fmla="*/ 887 h 1290965"/>
              <a:gd name="connsiteX1" fmla="*/ 1703096 w 3846354"/>
              <a:gd name="connsiteY1" fmla="*/ 1154440 h 1290965"/>
              <a:gd name="connsiteX2" fmla="*/ 0 w 3846354"/>
              <a:gd name="connsiteY2" fmla="*/ 865665 h 1290965"/>
              <a:gd name="connsiteX0" fmla="*/ 3846354 w 3846354"/>
              <a:gd name="connsiteY0" fmla="*/ 2009 h 1292087"/>
              <a:gd name="connsiteX1" fmla="*/ 1703096 w 3846354"/>
              <a:gd name="connsiteY1" fmla="*/ 1155562 h 1292087"/>
              <a:gd name="connsiteX2" fmla="*/ 0 w 3846354"/>
              <a:gd name="connsiteY2" fmla="*/ 866787 h 1292087"/>
              <a:gd name="connsiteX0" fmla="*/ 3846354 w 3846354"/>
              <a:gd name="connsiteY0" fmla="*/ 25916 h 1315994"/>
              <a:gd name="connsiteX1" fmla="*/ 1703096 w 3846354"/>
              <a:gd name="connsiteY1" fmla="*/ 1179469 h 1315994"/>
              <a:gd name="connsiteX2" fmla="*/ 0 w 3846354"/>
              <a:gd name="connsiteY2" fmla="*/ 890694 h 1315994"/>
              <a:gd name="connsiteX0" fmla="*/ 3846354 w 3846354"/>
              <a:gd name="connsiteY0" fmla="*/ 25916 h 1356008"/>
              <a:gd name="connsiteX1" fmla="*/ 1703096 w 3846354"/>
              <a:gd name="connsiteY1" fmla="*/ 1179469 h 1356008"/>
              <a:gd name="connsiteX2" fmla="*/ 0 w 3846354"/>
              <a:gd name="connsiteY2" fmla="*/ 890694 h 1356008"/>
              <a:gd name="connsiteX0" fmla="*/ 3846354 w 3846354"/>
              <a:gd name="connsiteY0" fmla="*/ 25916 h 1359030"/>
              <a:gd name="connsiteX1" fmla="*/ 1703096 w 3846354"/>
              <a:gd name="connsiteY1" fmla="*/ 1179469 h 1359030"/>
              <a:gd name="connsiteX2" fmla="*/ 0 w 3846354"/>
              <a:gd name="connsiteY2" fmla="*/ 890694 h 1359030"/>
              <a:gd name="connsiteX0" fmla="*/ 3846354 w 3846354"/>
              <a:gd name="connsiteY0" fmla="*/ 25916 h 1365072"/>
              <a:gd name="connsiteX1" fmla="*/ 1703096 w 3846354"/>
              <a:gd name="connsiteY1" fmla="*/ 1179469 h 1365072"/>
              <a:gd name="connsiteX2" fmla="*/ 0 w 3846354"/>
              <a:gd name="connsiteY2" fmla="*/ 890694 h 1365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46354" h="1365072">
                <a:moveTo>
                  <a:pt x="3846354" y="25916"/>
                </a:moveTo>
                <a:cubicBezTo>
                  <a:pt x="3607875" y="-125611"/>
                  <a:pt x="2702944" y="403974"/>
                  <a:pt x="1703096" y="1179469"/>
                </a:cubicBezTo>
                <a:cubicBezTo>
                  <a:pt x="802301" y="1607841"/>
                  <a:pt x="314251" y="1202266"/>
                  <a:pt x="0" y="890694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AA62F56-20D6-4B66-895E-8C8F3DF7055B}"/>
              </a:ext>
            </a:extLst>
          </p:cNvPr>
          <p:cNvSpPr/>
          <p:nvPr/>
        </p:nvSpPr>
        <p:spPr>
          <a:xfrm>
            <a:off x="2503522" y="3604169"/>
            <a:ext cx="2093193" cy="862626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3846354 w 3846354"/>
              <a:gd name="connsiteY0" fmla="*/ 4782 h 873533"/>
              <a:gd name="connsiteX1" fmla="*/ 2287887 w 3846354"/>
              <a:gd name="connsiteY1" fmla="*/ 328996 h 873533"/>
              <a:gd name="connsiteX2" fmla="*/ 0 w 3846354"/>
              <a:gd name="connsiteY2" fmla="*/ 869560 h 873533"/>
              <a:gd name="connsiteX0" fmla="*/ 3846354 w 3846354"/>
              <a:gd name="connsiteY0" fmla="*/ 887 h 1154440"/>
              <a:gd name="connsiteX1" fmla="*/ 1703096 w 3846354"/>
              <a:gd name="connsiteY1" fmla="*/ 1154440 h 1154440"/>
              <a:gd name="connsiteX2" fmla="*/ 0 w 3846354"/>
              <a:gd name="connsiteY2" fmla="*/ 865665 h 1154440"/>
              <a:gd name="connsiteX0" fmla="*/ 3846354 w 3846354"/>
              <a:gd name="connsiteY0" fmla="*/ 887 h 1290965"/>
              <a:gd name="connsiteX1" fmla="*/ 1703096 w 3846354"/>
              <a:gd name="connsiteY1" fmla="*/ 1154440 h 1290965"/>
              <a:gd name="connsiteX2" fmla="*/ 0 w 3846354"/>
              <a:gd name="connsiteY2" fmla="*/ 865665 h 1290965"/>
              <a:gd name="connsiteX0" fmla="*/ 3846354 w 3846354"/>
              <a:gd name="connsiteY0" fmla="*/ 2009 h 1292087"/>
              <a:gd name="connsiteX1" fmla="*/ 1703096 w 3846354"/>
              <a:gd name="connsiteY1" fmla="*/ 1155562 h 1292087"/>
              <a:gd name="connsiteX2" fmla="*/ 0 w 3846354"/>
              <a:gd name="connsiteY2" fmla="*/ 866787 h 1292087"/>
              <a:gd name="connsiteX0" fmla="*/ 3846354 w 3846354"/>
              <a:gd name="connsiteY0" fmla="*/ 25916 h 1315994"/>
              <a:gd name="connsiteX1" fmla="*/ 1703096 w 3846354"/>
              <a:gd name="connsiteY1" fmla="*/ 1179469 h 1315994"/>
              <a:gd name="connsiteX2" fmla="*/ 0 w 3846354"/>
              <a:gd name="connsiteY2" fmla="*/ 890694 h 1315994"/>
              <a:gd name="connsiteX0" fmla="*/ 3846354 w 3846354"/>
              <a:gd name="connsiteY0" fmla="*/ 25916 h 1356008"/>
              <a:gd name="connsiteX1" fmla="*/ 1703096 w 3846354"/>
              <a:gd name="connsiteY1" fmla="*/ 1179469 h 1356008"/>
              <a:gd name="connsiteX2" fmla="*/ 0 w 3846354"/>
              <a:gd name="connsiteY2" fmla="*/ 890694 h 1356008"/>
              <a:gd name="connsiteX0" fmla="*/ 147810 w 1920069"/>
              <a:gd name="connsiteY0" fmla="*/ 1537228 h 1537228"/>
              <a:gd name="connsiteX1" fmla="*/ 1703096 w 1920069"/>
              <a:gd name="connsiteY1" fmla="*/ 288775 h 1537228"/>
              <a:gd name="connsiteX2" fmla="*/ 0 w 1920069"/>
              <a:gd name="connsiteY2" fmla="*/ 0 h 1537228"/>
              <a:gd name="connsiteX0" fmla="*/ 14513 w 2071178"/>
              <a:gd name="connsiteY0" fmla="*/ 1435846 h 1435846"/>
              <a:gd name="connsiteX1" fmla="*/ 1569799 w 2071178"/>
              <a:gd name="connsiteY1" fmla="*/ 187393 h 1435846"/>
              <a:gd name="connsiteX2" fmla="*/ 2036697 w 2071178"/>
              <a:gd name="connsiteY2" fmla="*/ 239812 h 1435846"/>
              <a:gd name="connsiteX0" fmla="*/ 24787 w 2068966"/>
              <a:gd name="connsiteY0" fmla="*/ 1196034 h 1196034"/>
              <a:gd name="connsiteX1" fmla="*/ 372246 w 2068966"/>
              <a:gd name="connsiteY1" fmla="*/ 384309 h 1196034"/>
              <a:gd name="connsiteX2" fmla="*/ 2046971 w 2068966"/>
              <a:gd name="connsiteY2" fmla="*/ 0 h 1196034"/>
              <a:gd name="connsiteX0" fmla="*/ 24787 w 2103051"/>
              <a:gd name="connsiteY0" fmla="*/ 1196034 h 1196034"/>
              <a:gd name="connsiteX1" fmla="*/ 372246 w 2103051"/>
              <a:gd name="connsiteY1" fmla="*/ 384309 h 1196034"/>
              <a:gd name="connsiteX2" fmla="*/ 2046971 w 2103051"/>
              <a:gd name="connsiteY2" fmla="*/ 0 h 1196034"/>
              <a:gd name="connsiteX0" fmla="*/ 99248 w 2177512"/>
              <a:gd name="connsiteY0" fmla="*/ 1196034 h 1196034"/>
              <a:gd name="connsiteX1" fmla="*/ 446707 w 2177512"/>
              <a:gd name="connsiteY1" fmla="*/ 384309 h 1196034"/>
              <a:gd name="connsiteX2" fmla="*/ 2121432 w 2177512"/>
              <a:gd name="connsiteY2" fmla="*/ 0 h 1196034"/>
              <a:gd name="connsiteX0" fmla="*/ 99248 w 2181191"/>
              <a:gd name="connsiteY0" fmla="*/ 1196034 h 1196034"/>
              <a:gd name="connsiteX1" fmla="*/ 446707 w 2181191"/>
              <a:gd name="connsiteY1" fmla="*/ 384309 h 1196034"/>
              <a:gd name="connsiteX2" fmla="*/ 2121432 w 2181191"/>
              <a:gd name="connsiteY2" fmla="*/ 0 h 1196034"/>
              <a:gd name="connsiteX0" fmla="*/ 99248 w 2173292"/>
              <a:gd name="connsiteY0" fmla="*/ 1196034 h 1196034"/>
              <a:gd name="connsiteX1" fmla="*/ 446707 w 2173292"/>
              <a:gd name="connsiteY1" fmla="*/ 384309 h 1196034"/>
              <a:gd name="connsiteX2" fmla="*/ 2121432 w 2173292"/>
              <a:gd name="connsiteY2" fmla="*/ 0 h 1196034"/>
              <a:gd name="connsiteX0" fmla="*/ 99248 w 2160504"/>
              <a:gd name="connsiteY0" fmla="*/ 1196034 h 1196034"/>
              <a:gd name="connsiteX1" fmla="*/ 446707 w 2160504"/>
              <a:gd name="connsiteY1" fmla="*/ 384309 h 1196034"/>
              <a:gd name="connsiteX2" fmla="*/ 2121432 w 2160504"/>
              <a:gd name="connsiteY2" fmla="*/ 0 h 1196034"/>
              <a:gd name="connsiteX0" fmla="*/ 99248 w 2156844"/>
              <a:gd name="connsiteY0" fmla="*/ 1196034 h 1196034"/>
              <a:gd name="connsiteX1" fmla="*/ 446707 w 2156844"/>
              <a:gd name="connsiteY1" fmla="*/ 384309 h 1196034"/>
              <a:gd name="connsiteX2" fmla="*/ 2121432 w 2156844"/>
              <a:gd name="connsiteY2" fmla="*/ 0 h 1196034"/>
              <a:gd name="connsiteX0" fmla="*/ 60873 w 2125542"/>
              <a:gd name="connsiteY0" fmla="*/ 1196034 h 1196034"/>
              <a:gd name="connsiteX1" fmla="*/ 701758 w 2125542"/>
              <a:gd name="connsiteY1" fmla="*/ 309246 h 1196034"/>
              <a:gd name="connsiteX2" fmla="*/ 2083057 w 2125542"/>
              <a:gd name="connsiteY2" fmla="*/ 0 h 1196034"/>
              <a:gd name="connsiteX0" fmla="*/ 101982 w 2166651"/>
              <a:gd name="connsiteY0" fmla="*/ 1196034 h 1196034"/>
              <a:gd name="connsiteX1" fmla="*/ 742867 w 2166651"/>
              <a:gd name="connsiteY1" fmla="*/ 309246 h 1196034"/>
              <a:gd name="connsiteX2" fmla="*/ 2124166 w 2166651"/>
              <a:gd name="connsiteY2" fmla="*/ 0 h 1196034"/>
              <a:gd name="connsiteX0" fmla="*/ 101982 w 2190867"/>
              <a:gd name="connsiteY0" fmla="*/ 1196034 h 1196034"/>
              <a:gd name="connsiteX1" fmla="*/ 742867 w 2190867"/>
              <a:gd name="connsiteY1" fmla="*/ 309246 h 1196034"/>
              <a:gd name="connsiteX2" fmla="*/ 2124166 w 2190867"/>
              <a:gd name="connsiteY2" fmla="*/ 0 h 1196034"/>
              <a:gd name="connsiteX0" fmla="*/ 101982 w 2188777"/>
              <a:gd name="connsiteY0" fmla="*/ 1196034 h 1196034"/>
              <a:gd name="connsiteX1" fmla="*/ 742867 w 2188777"/>
              <a:gd name="connsiteY1" fmla="*/ 309246 h 1196034"/>
              <a:gd name="connsiteX2" fmla="*/ 2124166 w 2188777"/>
              <a:gd name="connsiteY2" fmla="*/ 0 h 1196034"/>
              <a:gd name="connsiteX0" fmla="*/ 101982 w 2144718"/>
              <a:gd name="connsiteY0" fmla="*/ 1196034 h 1196034"/>
              <a:gd name="connsiteX1" fmla="*/ 742867 w 2144718"/>
              <a:gd name="connsiteY1" fmla="*/ 309246 h 1196034"/>
              <a:gd name="connsiteX2" fmla="*/ 2124166 w 2144718"/>
              <a:gd name="connsiteY2" fmla="*/ 0 h 1196034"/>
              <a:gd name="connsiteX0" fmla="*/ 113335 w 2101480"/>
              <a:gd name="connsiteY0" fmla="*/ 1161915 h 1161915"/>
              <a:gd name="connsiteX1" fmla="*/ 699629 w 2101480"/>
              <a:gd name="connsiteY1" fmla="*/ 309246 h 1161915"/>
              <a:gd name="connsiteX2" fmla="*/ 2080928 w 2101480"/>
              <a:gd name="connsiteY2" fmla="*/ 0 h 1161915"/>
              <a:gd name="connsiteX0" fmla="*/ 113335 w 1462148"/>
              <a:gd name="connsiteY0" fmla="*/ 1763277 h 1763277"/>
              <a:gd name="connsiteX1" fmla="*/ 699629 w 1462148"/>
              <a:gd name="connsiteY1" fmla="*/ 910608 h 1763277"/>
              <a:gd name="connsiteX2" fmla="*/ 1355999 w 1462148"/>
              <a:gd name="connsiteY2" fmla="*/ 0 h 1763277"/>
              <a:gd name="connsiteX0" fmla="*/ 113335 w 1968780"/>
              <a:gd name="connsiteY0" fmla="*/ 1763277 h 1763277"/>
              <a:gd name="connsiteX1" fmla="*/ 699629 w 1968780"/>
              <a:gd name="connsiteY1" fmla="*/ 910608 h 1763277"/>
              <a:gd name="connsiteX2" fmla="*/ 1355999 w 1968780"/>
              <a:gd name="connsiteY2" fmla="*/ 0 h 1763277"/>
              <a:gd name="connsiteX0" fmla="*/ 113335 w 2194739"/>
              <a:gd name="connsiteY0" fmla="*/ 1763277 h 1763277"/>
              <a:gd name="connsiteX1" fmla="*/ 699629 w 2194739"/>
              <a:gd name="connsiteY1" fmla="*/ 910608 h 1763277"/>
              <a:gd name="connsiteX2" fmla="*/ 1355999 w 2194739"/>
              <a:gd name="connsiteY2" fmla="*/ 0 h 1763277"/>
              <a:gd name="connsiteX0" fmla="*/ 113335 w 2104601"/>
              <a:gd name="connsiteY0" fmla="*/ 1763277 h 1763277"/>
              <a:gd name="connsiteX1" fmla="*/ 699629 w 2104601"/>
              <a:gd name="connsiteY1" fmla="*/ 910608 h 1763277"/>
              <a:gd name="connsiteX2" fmla="*/ 2093193 w 2104601"/>
              <a:gd name="connsiteY2" fmla="*/ 1061175 h 1763277"/>
              <a:gd name="connsiteX3" fmla="*/ 1355999 w 2104601"/>
              <a:gd name="connsiteY3" fmla="*/ 0 h 1763277"/>
              <a:gd name="connsiteX0" fmla="*/ 113335 w 2104601"/>
              <a:gd name="connsiteY0" fmla="*/ 1763277 h 1763277"/>
              <a:gd name="connsiteX1" fmla="*/ 699629 w 2104601"/>
              <a:gd name="connsiteY1" fmla="*/ 910608 h 1763277"/>
              <a:gd name="connsiteX2" fmla="*/ 2093193 w 2104601"/>
              <a:gd name="connsiteY2" fmla="*/ 1061175 h 1763277"/>
              <a:gd name="connsiteX3" fmla="*/ 1355999 w 2104601"/>
              <a:gd name="connsiteY3" fmla="*/ 0 h 1763277"/>
              <a:gd name="connsiteX0" fmla="*/ 113335 w 2180552"/>
              <a:gd name="connsiteY0" fmla="*/ 1763277 h 1763277"/>
              <a:gd name="connsiteX1" fmla="*/ 699629 w 2180552"/>
              <a:gd name="connsiteY1" fmla="*/ 910608 h 1763277"/>
              <a:gd name="connsiteX2" fmla="*/ 2093193 w 2180552"/>
              <a:gd name="connsiteY2" fmla="*/ 1061175 h 1763277"/>
              <a:gd name="connsiteX3" fmla="*/ 1355999 w 2180552"/>
              <a:gd name="connsiteY3" fmla="*/ 0 h 1763277"/>
              <a:gd name="connsiteX0" fmla="*/ 113335 w 2178454"/>
              <a:gd name="connsiteY0" fmla="*/ 1763277 h 1763277"/>
              <a:gd name="connsiteX1" fmla="*/ 699629 w 2178454"/>
              <a:gd name="connsiteY1" fmla="*/ 910608 h 1763277"/>
              <a:gd name="connsiteX2" fmla="*/ 2093193 w 2178454"/>
              <a:gd name="connsiteY2" fmla="*/ 1061175 h 1763277"/>
              <a:gd name="connsiteX3" fmla="*/ 1355999 w 2178454"/>
              <a:gd name="connsiteY3" fmla="*/ 0 h 1763277"/>
              <a:gd name="connsiteX0" fmla="*/ 113335 w 2093193"/>
              <a:gd name="connsiteY0" fmla="*/ 862626 h 862626"/>
              <a:gd name="connsiteX1" fmla="*/ 699629 w 2093193"/>
              <a:gd name="connsiteY1" fmla="*/ 9957 h 862626"/>
              <a:gd name="connsiteX2" fmla="*/ 2093193 w 2093193"/>
              <a:gd name="connsiteY2" fmla="*/ 160524 h 862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3193" h="862626">
                <a:moveTo>
                  <a:pt x="113335" y="862626"/>
                </a:moveTo>
                <a:cubicBezTo>
                  <a:pt x="-125144" y="711099"/>
                  <a:pt x="-13317" y="107919"/>
                  <a:pt x="699629" y="9957"/>
                </a:cubicBezTo>
                <a:cubicBezTo>
                  <a:pt x="1043335" y="-101568"/>
                  <a:pt x="1753138" y="773611"/>
                  <a:pt x="2093193" y="160524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C50A4333-80E4-44AF-8DCF-729F7FE586B3}"/>
              </a:ext>
            </a:extLst>
          </p:cNvPr>
          <p:cNvSpPr/>
          <p:nvPr/>
        </p:nvSpPr>
        <p:spPr>
          <a:xfrm>
            <a:off x="3881322" y="2135062"/>
            <a:ext cx="5085523" cy="1194817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3846354 w 3846354"/>
              <a:gd name="connsiteY0" fmla="*/ 4782 h 873533"/>
              <a:gd name="connsiteX1" fmla="*/ 2287887 w 3846354"/>
              <a:gd name="connsiteY1" fmla="*/ 328996 h 873533"/>
              <a:gd name="connsiteX2" fmla="*/ 0 w 3846354"/>
              <a:gd name="connsiteY2" fmla="*/ 869560 h 873533"/>
              <a:gd name="connsiteX0" fmla="*/ 3846354 w 3846354"/>
              <a:gd name="connsiteY0" fmla="*/ 887 h 1154440"/>
              <a:gd name="connsiteX1" fmla="*/ 1703096 w 3846354"/>
              <a:gd name="connsiteY1" fmla="*/ 1154440 h 1154440"/>
              <a:gd name="connsiteX2" fmla="*/ 0 w 3846354"/>
              <a:gd name="connsiteY2" fmla="*/ 865665 h 1154440"/>
              <a:gd name="connsiteX0" fmla="*/ 3846354 w 3846354"/>
              <a:gd name="connsiteY0" fmla="*/ 887 h 1290965"/>
              <a:gd name="connsiteX1" fmla="*/ 1703096 w 3846354"/>
              <a:gd name="connsiteY1" fmla="*/ 1154440 h 1290965"/>
              <a:gd name="connsiteX2" fmla="*/ 0 w 3846354"/>
              <a:gd name="connsiteY2" fmla="*/ 865665 h 1290965"/>
              <a:gd name="connsiteX0" fmla="*/ 3846354 w 3846354"/>
              <a:gd name="connsiteY0" fmla="*/ 2009 h 1292087"/>
              <a:gd name="connsiteX1" fmla="*/ 1703096 w 3846354"/>
              <a:gd name="connsiteY1" fmla="*/ 1155562 h 1292087"/>
              <a:gd name="connsiteX2" fmla="*/ 0 w 3846354"/>
              <a:gd name="connsiteY2" fmla="*/ 866787 h 1292087"/>
              <a:gd name="connsiteX0" fmla="*/ 3846354 w 3846354"/>
              <a:gd name="connsiteY0" fmla="*/ 25916 h 1315994"/>
              <a:gd name="connsiteX1" fmla="*/ 1703096 w 3846354"/>
              <a:gd name="connsiteY1" fmla="*/ 1179469 h 1315994"/>
              <a:gd name="connsiteX2" fmla="*/ 0 w 3846354"/>
              <a:gd name="connsiteY2" fmla="*/ 890694 h 1315994"/>
              <a:gd name="connsiteX0" fmla="*/ 3846354 w 3846354"/>
              <a:gd name="connsiteY0" fmla="*/ 25916 h 1356008"/>
              <a:gd name="connsiteX1" fmla="*/ 1703096 w 3846354"/>
              <a:gd name="connsiteY1" fmla="*/ 1179469 h 1356008"/>
              <a:gd name="connsiteX2" fmla="*/ 0 w 3846354"/>
              <a:gd name="connsiteY2" fmla="*/ 890694 h 1356008"/>
              <a:gd name="connsiteX0" fmla="*/ 147810 w 1920069"/>
              <a:gd name="connsiteY0" fmla="*/ 1537228 h 1537228"/>
              <a:gd name="connsiteX1" fmla="*/ 1703096 w 1920069"/>
              <a:gd name="connsiteY1" fmla="*/ 288775 h 1537228"/>
              <a:gd name="connsiteX2" fmla="*/ 0 w 1920069"/>
              <a:gd name="connsiteY2" fmla="*/ 0 h 1537228"/>
              <a:gd name="connsiteX0" fmla="*/ 14513 w 2071178"/>
              <a:gd name="connsiteY0" fmla="*/ 1435846 h 1435846"/>
              <a:gd name="connsiteX1" fmla="*/ 1569799 w 2071178"/>
              <a:gd name="connsiteY1" fmla="*/ 187393 h 1435846"/>
              <a:gd name="connsiteX2" fmla="*/ 2036697 w 2071178"/>
              <a:gd name="connsiteY2" fmla="*/ 239812 h 1435846"/>
              <a:gd name="connsiteX0" fmla="*/ 24787 w 2068966"/>
              <a:gd name="connsiteY0" fmla="*/ 1196034 h 1196034"/>
              <a:gd name="connsiteX1" fmla="*/ 372246 w 2068966"/>
              <a:gd name="connsiteY1" fmla="*/ 384309 h 1196034"/>
              <a:gd name="connsiteX2" fmla="*/ 2046971 w 2068966"/>
              <a:gd name="connsiteY2" fmla="*/ 0 h 1196034"/>
              <a:gd name="connsiteX0" fmla="*/ 24787 w 2103051"/>
              <a:gd name="connsiteY0" fmla="*/ 1196034 h 1196034"/>
              <a:gd name="connsiteX1" fmla="*/ 372246 w 2103051"/>
              <a:gd name="connsiteY1" fmla="*/ 384309 h 1196034"/>
              <a:gd name="connsiteX2" fmla="*/ 2046971 w 2103051"/>
              <a:gd name="connsiteY2" fmla="*/ 0 h 1196034"/>
              <a:gd name="connsiteX0" fmla="*/ 99248 w 2177512"/>
              <a:gd name="connsiteY0" fmla="*/ 1196034 h 1196034"/>
              <a:gd name="connsiteX1" fmla="*/ 446707 w 2177512"/>
              <a:gd name="connsiteY1" fmla="*/ 384309 h 1196034"/>
              <a:gd name="connsiteX2" fmla="*/ 2121432 w 2177512"/>
              <a:gd name="connsiteY2" fmla="*/ 0 h 1196034"/>
              <a:gd name="connsiteX0" fmla="*/ 99248 w 2181191"/>
              <a:gd name="connsiteY0" fmla="*/ 1196034 h 1196034"/>
              <a:gd name="connsiteX1" fmla="*/ 446707 w 2181191"/>
              <a:gd name="connsiteY1" fmla="*/ 384309 h 1196034"/>
              <a:gd name="connsiteX2" fmla="*/ 2121432 w 2181191"/>
              <a:gd name="connsiteY2" fmla="*/ 0 h 1196034"/>
              <a:gd name="connsiteX0" fmla="*/ 99248 w 2173292"/>
              <a:gd name="connsiteY0" fmla="*/ 1196034 h 1196034"/>
              <a:gd name="connsiteX1" fmla="*/ 446707 w 2173292"/>
              <a:gd name="connsiteY1" fmla="*/ 384309 h 1196034"/>
              <a:gd name="connsiteX2" fmla="*/ 2121432 w 2173292"/>
              <a:gd name="connsiteY2" fmla="*/ 0 h 1196034"/>
              <a:gd name="connsiteX0" fmla="*/ 99248 w 2160504"/>
              <a:gd name="connsiteY0" fmla="*/ 1196034 h 1196034"/>
              <a:gd name="connsiteX1" fmla="*/ 446707 w 2160504"/>
              <a:gd name="connsiteY1" fmla="*/ 384309 h 1196034"/>
              <a:gd name="connsiteX2" fmla="*/ 2121432 w 2160504"/>
              <a:gd name="connsiteY2" fmla="*/ 0 h 1196034"/>
              <a:gd name="connsiteX0" fmla="*/ 99248 w 2156844"/>
              <a:gd name="connsiteY0" fmla="*/ 1196034 h 1196034"/>
              <a:gd name="connsiteX1" fmla="*/ 446707 w 2156844"/>
              <a:gd name="connsiteY1" fmla="*/ 384309 h 1196034"/>
              <a:gd name="connsiteX2" fmla="*/ 2121432 w 2156844"/>
              <a:gd name="connsiteY2" fmla="*/ 0 h 1196034"/>
              <a:gd name="connsiteX0" fmla="*/ 60873 w 2125542"/>
              <a:gd name="connsiteY0" fmla="*/ 1196034 h 1196034"/>
              <a:gd name="connsiteX1" fmla="*/ 701758 w 2125542"/>
              <a:gd name="connsiteY1" fmla="*/ 309246 h 1196034"/>
              <a:gd name="connsiteX2" fmla="*/ 2083057 w 2125542"/>
              <a:gd name="connsiteY2" fmla="*/ 0 h 1196034"/>
              <a:gd name="connsiteX0" fmla="*/ 101982 w 2166651"/>
              <a:gd name="connsiteY0" fmla="*/ 1196034 h 1196034"/>
              <a:gd name="connsiteX1" fmla="*/ 742867 w 2166651"/>
              <a:gd name="connsiteY1" fmla="*/ 309246 h 1196034"/>
              <a:gd name="connsiteX2" fmla="*/ 2124166 w 2166651"/>
              <a:gd name="connsiteY2" fmla="*/ 0 h 1196034"/>
              <a:gd name="connsiteX0" fmla="*/ 101982 w 2190867"/>
              <a:gd name="connsiteY0" fmla="*/ 1196034 h 1196034"/>
              <a:gd name="connsiteX1" fmla="*/ 742867 w 2190867"/>
              <a:gd name="connsiteY1" fmla="*/ 309246 h 1196034"/>
              <a:gd name="connsiteX2" fmla="*/ 2124166 w 2190867"/>
              <a:gd name="connsiteY2" fmla="*/ 0 h 1196034"/>
              <a:gd name="connsiteX0" fmla="*/ 101982 w 2188777"/>
              <a:gd name="connsiteY0" fmla="*/ 1196034 h 1196034"/>
              <a:gd name="connsiteX1" fmla="*/ 742867 w 2188777"/>
              <a:gd name="connsiteY1" fmla="*/ 309246 h 1196034"/>
              <a:gd name="connsiteX2" fmla="*/ 2124166 w 2188777"/>
              <a:gd name="connsiteY2" fmla="*/ 0 h 1196034"/>
              <a:gd name="connsiteX0" fmla="*/ 101982 w 2144718"/>
              <a:gd name="connsiteY0" fmla="*/ 1196034 h 1196034"/>
              <a:gd name="connsiteX1" fmla="*/ 742867 w 2144718"/>
              <a:gd name="connsiteY1" fmla="*/ 309246 h 1196034"/>
              <a:gd name="connsiteX2" fmla="*/ 2124166 w 2144718"/>
              <a:gd name="connsiteY2" fmla="*/ 0 h 1196034"/>
              <a:gd name="connsiteX0" fmla="*/ 113335 w 2101480"/>
              <a:gd name="connsiteY0" fmla="*/ 1161915 h 1161915"/>
              <a:gd name="connsiteX1" fmla="*/ 699629 w 2101480"/>
              <a:gd name="connsiteY1" fmla="*/ 309246 h 1161915"/>
              <a:gd name="connsiteX2" fmla="*/ 2080928 w 2101480"/>
              <a:gd name="connsiteY2" fmla="*/ 0 h 1161915"/>
              <a:gd name="connsiteX0" fmla="*/ 113335 w 1462148"/>
              <a:gd name="connsiteY0" fmla="*/ 1763277 h 1763277"/>
              <a:gd name="connsiteX1" fmla="*/ 699629 w 1462148"/>
              <a:gd name="connsiteY1" fmla="*/ 910608 h 1763277"/>
              <a:gd name="connsiteX2" fmla="*/ 1355999 w 1462148"/>
              <a:gd name="connsiteY2" fmla="*/ 0 h 1763277"/>
              <a:gd name="connsiteX0" fmla="*/ 113335 w 1968780"/>
              <a:gd name="connsiteY0" fmla="*/ 1763277 h 1763277"/>
              <a:gd name="connsiteX1" fmla="*/ 699629 w 1968780"/>
              <a:gd name="connsiteY1" fmla="*/ 910608 h 1763277"/>
              <a:gd name="connsiteX2" fmla="*/ 1355999 w 1968780"/>
              <a:gd name="connsiteY2" fmla="*/ 0 h 1763277"/>
              <a:gd name="connsiteX0" fmla="*/ 113335 w 2194739"/>
              <a:gd name="connsiteY0" fmla="*/ 1763277 h 1763277"/>
              <a:gd name="connsiteX1" fmla="*/ 699629 w 2194739"/>
              <a:gd name="connsiteY1" fmla="*/ 910608 h 1763277"/>
              <a:gd name="connsiteX2" fmla="*/ 1355999 w 2194739"/>
              <a:gd name="connsiteY2" fmla="*/ 0 h 1763277"/>
              <a:gd name="connsiteX0" fmla="*/ 113335 w 2104601"/>
              <a:gd name="connsiteY0" fmla="*/ 1763277 h 1763277"/>
              <a:gd name="connsiteX1" fmla="*/ 699629 w 2104601"/>
              <a:gd name="connsiteY1" fmla="*/ 910608 h 1763277"/>
              <a:gd name="connsiteX2" fmla="*/ 2093193 w 2104601"/>
              <a:gd name="connsiteY2" fmla="*/ 1061175 h 1763277"/>
              <a:gd name="connsiteX3" fmla="*/ 1355999 w 2104601"/>
              <a:gd name="connsiteY3" fmla="*/ 0 h 1763277"/>
              <a:gd name="connsiteX0" fmla="*/ 113335 w 2104601"/>
              <a:gd name="connsiteY0" fmla="*/ 1763277 h 1763277"/>
              <a:gd name="connsiteX1" fmla="*/ 699629 w 2104601"/>
              <a:gd name="connsiteY1" fmla="*/ 910608 h 1763277"/>
              <a:gd name="connsiteX2" fmla="*/ 2093193 w 2104601"/>
              <a:gd name="connsiteY2" fmla="*/ 1061175 h 1763277"/>
              <a:gd name="connsiteX3" fmla="*/ 1355999 w 2104601"/>
              <a:gd name="connsiteY3" fmla="*/ 0 h 1763277"/>
              <a:gd name="connsiteX0" fmla="*/ 113335 w 2180552"/>
              <a:gd name="connsiteY0" fmla="*/ 1763277 h 1763277"/>
              <a:gd name="connsiteX1" fmla="*/ 699629 w 2180552"/>
              <a:gd name="connsiteY1" fmla="*/ 910608 h 1763277"/>
              <a:gd name="connsiteX2" fmla="*/ 2093193 w 2180552"/>
              <a:gd name="connsiteY2" fmla="*/ 1061175 h 1763277"/>
              <a:gd name="connsiteX3" fmla="*/ 1355999 w 2180552"/>
              <a:gd name="connsiteY3" fmla="*/ 0 h 1763277"/>
              <a:gd name="connsiteX0" fmla="*/ 113335 w 2178454"/>
              <a:gd name="connsiteY0" fmla="*/ 1763277 h 1763277"/>
              <a:gd name="connsiteX1" fmla="*/ 699629 w 2178454"/>
              <a:gd name="connsiteY1" fmla="*/ 910608 h 1763277"/>
              <a:gd name="connsiteX2" fmla="*/ 2093193 w 2178454"/>
              <a:gd name="connsiteY2" fmla="*/ 1061175 h 1763277"/>
              <a:gd name="connsiteX3" fmla="*/ 1355999 w 2178454"/>
              <a:gd name="connsiteY3" fmla="*/ 0 h 1763277"/>
              <a:gd name="connsiteX0" fmla="*/ 16016 w 3029910"/>
              <a:gd name="connsiteY0" fmla="*/ 1763277 h 2164764"/>
              <a:gd name="connsiteX1" fmla="*/ 2983046 w 3029910"/>
              <a:gd name="connsiteY1" fmla="*/ 2154521 h 2164764"/>
              <a:gd name="connsiteX2" fmla="*/ 1995874 w 3029910"/>
              <a:gd name="connsiteY2" fmla="*/ 1061175 h 2164764"/>
              <a:gd name="connsiteX3" fmla="*/ 1258680 w 3029910"/>
              <a:gd name="connsiteY3" fmla="*/ 0 h 2164764"/>
              <a:gd name="connsiteX0" fmla="*/ 16016 w 3029910"/>
              <a:gd name="connsiteY0" fmla="*/ 702102 h 1103589"/>
              <a:gd name="connsiteX1" fmla="*/ 2983046 w 3029910"/>
              <a:gd name="connsiteY1" fmla="*/ 1093346 h 1103589"/>
              <a:gd name="connsiteX2" fmla="*/ 1995874 w 3029910"/>
              <a:gd name="connsiteY2" fmla="*/ 0 h 1103589"/>
              <a:gd name="connsiteX0" fmla="*/ 16016 w 5101539"/>
              <a:gd name="connsiteY0" fmla="*/ 23305 h 678554"/>
              <a:gd name="connsiteX1" fmla="*/ 2983046 w 5101539"/>
              <a:gd name="connsiteY1" fmla="*/ 414549 h 678554"/>
              <a:gd name="connsiteX2" fmla="*/ 5101539 w 5101539"/>
              <a:gd name="connsiteY2" fmla="*/ 433311 h 678554"/>
              <a:gd name="connsiteX0" fmla="*/ 16016 w 5101539"/>
              <a:gd name="connsiteY0" fmla="*/ 23305 h 510001"/>
              <a:gd name="connsiteX1" fmla="*/ 2983046 w 5101539"/>
              <a:gd name="connsiteY1" fmla="*/ 414549 h 510001"/>
              <a:gd name="connsiteX2" fmla="*/ 5101539 w 5101539"/>
              <a:gd name="connsiteY2" fmla="*/ 433311 h 510001"/>
              <a:gd name="connsiteX0" fmla="*/ 0 w 5085523"/>
              <a:gd name="connsiteY0" fmla="*/ 545096 h 1031792"/>
              <a:gd name="connsiteX1" fmla="*/ 2967030 w 5085523"/>
              <a:gd name="connsiteY1" fmla="*/ 936340 h 1031792"/>
              <a:gd name="connsiteX2" fmla="*/ 5085523 w 5085523"/>
              <a:gd name="connsiteY2" fmla="*/ 955102 h 1031792"/>
              <a:gd name="connsiteX0" fmla="*/ 0 w 5085523"/>
              <a:gd name="connsiteY0" fmla="*/ 545096 h 1078029"/>
              <a:gd name="connsiteX1" fmla="*/ 2967030 w 5085523"/>
              <a:gd name="connsiteY1" fmla="*/ 936340 h 1078029"/>
              <a:gd name="connsiteX2" fmla="*/ 5085523 w 5085523"/>
              <a:gd name="connsiteY2" fmla="*/ 955102 h 1078029"/>
              <a:gd name="connsiteX0" fmla="*/ 0 w 5085523"/>
              <a:gd name="connsiteY0" fmla="*/ 618378 h 1151311"/>
              <a:gd name="connsiteX1" fmla="*/ 2967030 w 5085523"/>
              <a:gd name="connsiteY1" fmla="*/ 1009622 h 1151311"/>
              <a:gd name="connsiteX2" fmla="*/ 5085523 w 5085523"/>
              <a:gd name="connsiteY2" fmla="*/ 1028384 h 1151311"/>
              <a:gd name="connsiteX0" fmla="*/ 0 w 5085523"/>
              <a:gd name="connsiteY0" fmla="*/ 618378 h 1194817"/>
              <a:gd name="connsiteX1" fmla="*/ 2967030 w 5085523"/>
              <a:gd name="connsiteY1" fmla="*/ 1009622 h 1194817"/>
              <a:gd name="connsiteX2" fmla="*/ 5085523 w 5085523"/>
              <a:gd name="connsiteY2" fmla="*/ 1028384 h 1194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85523" h="1194817">
                <a:moveTo>
                  <a:pt x="0" y="618378"/>
                </a:moveTo>
                <a:cubicBezTo>
                  <a:pt x="371121" y="-842965"/>
                  <a:pt x="1463252" y="703930"/>
                  <a:pt x="2967030" y="1009622"/>
                </a:cubicBezTo>
                <a:cubicBezTo>
                  <a:pt x="3813245" y="1252323"/>
                  <a:pt x="4415955" y="1254292"/>
                  <a:pt x="5085523" y="1028384"/>
                </a:cubicBezTo>
              </a:path>
            </a:pathLst>
          </a:custGeom>
          <a:ln w="57150" cmpd="sng">
            <a:solidFill>
              <a:schemeClr val="tx1"/>
            </a:solidFill>
            <a:prstDash val="sys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BE09509-30E0-4F3D-8028-C1561EC7321C}"/>
              </a:ext>
            </a:extLst>
          </p:cNvPr>
          <p:cNvSpPr/>
          <p:nvPr/>
        </p:nvSpPr>
        <p:spPr>
          <a:xfrm>
            <a:off x="3859522" y="2703517"/>
            <a:ext cx="822455" cy="1061175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3846354 w 3846354"/>
              <a:gd name="connsiteY0" fmla="*/ 4782 h 873533"/>
              <a:gd name="connsiteX1" fmla="*/ 2287887 w 3846354"/>
              <a:gd name="connsiteY1" fmla="*/ 328996 h 873533"/>
              <a:gd name="connsiteX2" fmla="*/ 0 w 3846354"/>
              <a:gd name="connsiteY2" fmla="*/ 869560 h 873533"/>
              <a:gd name="connsiteX0" fmla="*/ 3846354 w 3846354"/>
              <a:gd name="connsiteY0" fmla="*/ 887 h 1154440"/>
              <a:gd name="connsiteX1" fmla="*/ 1703096 w 3846354"/>
              <a:gd name="connsiteY1" fmla="*/ 1154440 h 1154440"/>
              <a:gd name="connsiteX2" fmla="*/ 0 w 3846354"/>
              <a:gd name="connsiteY2" fmla="*/ 865665 h 1154440"/>
              <a:gd name="connsiteX0" fmla="*/ 3846354 w 3846354"/>
              <a:gd name="connsiteY0" fmla="*/ 887 h 1290965"/>
              <a:gd name="connsiteX1" fmla="*/ 1703096 w 3846354"/>
              <a:gd name="connsiteY1" fmla="*/ 1154440 h 1290965"/>
              <a:gd name="connsiteX2" fmla="*/ 0 w 3846354"/>
              <a:gd name="connsiteY2" fmla="*/ 865665 h 1290965"/>
              <a:gd name="connsiteX0" fmla="*/ 3846354 w 3846354"/>
              <a:gd name="connsiteY0" fmla="*/ 2009 h 1292087"/>
              <a:gd name="connsiteX1" fmla="*/ 1703096 w 3846354"/>
              <a:gd name="connsiteY1" fmla="*/ 1155562 h 1292087"/>
              <a:gd name="connsiteX2" fmla="*/ 0 w 3846354"/>
              <a:gd name="connsiteY2" fmla="*/ 866787 h 1292087"/>
              <a:gd name="connsiteX0" fmla="*/ 3846354 w 3846354"/>
              <a:gd name="connsiteY0" fmla="*/ 25916 h 1315994"/>
              <a:gd name="connsiteX1" fmla="*/ 1703096 w 3846354"/>
              <a:gd name="connsiteY1" fmla="*/ 1179469 h 1315994"/>
              <a:gd name="connsiteX2" fmla="*/ 0 w 3846354"/>
              <a:gd name="connsiteY2" fmla="*/ 890694 h 1315994"/>
              <a:gd name="connsiteX0" fmla="*/ 3846354 w 3846354"/>
              <a:gd name="connsiteY0" fmla="*/ 25916 h 1356008"/>
              <a:gd name="connsiteX1" fmla="*/ 1703096 w 3846354"/>
              <a:gd name="connsiteY1" fmla="*/ 1179469 h 1356008"/>
              <a:gd name="connsiteX2" fmla="*/ 0 w 3846354"/>
              <a:gd name="connsiteY2" fmla="*/ 890694 h 1356008"/>
              <a:gd name="connsiteX0" fmla="*/ 147810 w 1920069"/>
              <a:gd name="connsiteY0" fmla="*/ 1537228 h 1537228"/>
              <a:gd name="connsiteX1" fmla="*/ 1703096 w 1920069"/>
              <a:gd name="connsiteY1" fmla="*/ 288775 h 1537228"/>
              <a:gd name="connsiteX2" fmla="*/ 0 w 1920069"/>
              <a:gd name="connsiteY2" fmla="*/ 0 h 1537228"/>
              <a:gd name="connsiteX0" fmla="*/ 14513 w 2071178"/>
              <a:gd name="connsiteY0" fmla="*/ 1435846 h 1435846"/>
              <a:gd name="connsiteX1" fmla="*/ 1569799 w 2071178"/>
              <a:gd name="connsiteY1" fmla="*/ 187393 h 1435846"/>
              <a:gd name="connsiteX2" fmla="*/ 2036697 w 2071178"/>
              <a:gd name="connsiteY2" fmla="*/ 239812 h 1435846"/>
              <a:gd name="connsiteX0" fmla="*/ 24787 w 2068966"/>
              <a:gd name="connsiteY0" fmla="*/ 1196034 h 1196034"/>
              <a:gd name="connsiteX1" fmla="*/ 372246 w 2068966"/>
              <a:gd name="connsiteY1" fmla="*/ 384309 h 1196034"/>
              <a:gd name="connsiteX2" fmla="*/ 2046971 w 2068966"/>
              <a:gd name="connsiteY2" fmla="*/ 0 h 1196034"/>
              <a:gd name="connsiteX0" fmla="*/ 24787 w 2103051"/>
              <a:gd name="connsiteY0" fmla="*/ 1196034 h 1196034"/>
              <a:gd name="connsiteX1" fmla="*/ 372246 w 2103051"/>
              <a:gd name="connsiteY1" fmla="*/ 384309 h 1196034"/>
              <a:gd name="connsiteX2" fmla="*/ 2046971 w 2103051"/>
              <a:gd name="connsiteY2" fmla="*/ 0 h 1196034"/>
              <a:gd name="connsiteX0" fmla="*/ 99248 w 2177512"/>
              <a:gd name="connsiteY0" fmla="*/ 1196034 h 1196034"/>
              <a:gd name="connsiteX1" fmla="*/ 446707 w 2177512"/>
              <a:gd name="connsiteY1" fmla="*/ 384309 h 1196034"/>
              <a:gd name="connsiteX2" fmla="*/ 2121432 w 2177512"/>
              <a:gd name="connsiteY2" fmla="*/ 0 h 1196034"/>
              <a:gd name="connsiteX0" fmla="*/ 99248 w 2181191"/>
              <a:gd name="connsiteY0" fmla="*/ 1196034 h 1196034"/>
              <a:gd name="connsiteX1" fmla="*/ 446707 w 2181191"/>
              <a:gd name="connsiteY1" fmla="*/ 384309 h 1196034"/>
              <a:gd name="connsiteX2" fmla="*/ 2121432 w 2181191"/>
              <a:gd name="connsiteY2" fmla="*/ 0 h 1196034"/>
              <a:gd name="connsiteX0" fmla="*/ 99248 w 2173292"/>
              <a:gd name="connsiteY0" fmla="*/ 1196034 h 1196034"/>
              <a:gd name="connsiteX1" fmla="*/ 446707 w 2173292"/>
              <a:gd name="connsiteY1" fmla="*/ 384309 h 1196034"/>
              <a:gd name="connsiteX2" fmla="*/ 2121432 w 2173292"/>
              <a:gd name="connsiteY2" fmla="*/ 0 h 1196034"/>
              <a:gd name="connsiteX0" fmla="*/ 99248 w 2160504"/>
              <a:gd name="connsiteY0" fmla="*/ 1196034 h 1196034"/>
              <a:gd name="connsiteX1" fmla="*/ 446707 w 2160504"/>
              <a:gd name="connsiteY1" fmla="*/ 384309 h 1196034"/>
              <a:gd name="connsiteX2" fmla="*/ 2121432 w 2160504"/>
              <a:gd name="connsiteY2" fmla="*/ 0 h 1196034"/>
              <a:gd name="connsiteX0" fmla="*/ 99248 w 2156844"/>
              <a:gd name="connsiteY0" fmla="*/ 1196034 h 1196034"/>
              <a:gd name="connsiteX1" fmla="*/ 446707 w 2156844"/>
              <a:gd name="connsiteY1" fmla="*/ 384309 h 1196034"/>
              <a:gd name="connsiteX2" fmla="*/ 2121432 w 2156844"/>
              <a:gd name="connsiteY2" fmla="*/ 0 h 1196034"/>
              <a:gd name="connsiteX0" fmla="*/ 60873 w 2125542"/>
              <a:gd name="connsiteY0" fmla="*/ 1196034 h 1196034"/>
              <a:gd name="connsiteX1" fmla="*/ 701758 w 2125542"/>
              <a:gd name="connsiteY1" fmla="*/ 309246 h 1196034"/>
              <a:gd name="connsiteX2" fmla="*/ 2083057 w 2125542"/>
              <a:gd name="connsiteY2" fmla="*/ 0 h 1196034"/>
              <a:gd name="connsiteX0" fmla="*/ 101982 w 2166651"/>
              <a:gd name="connsiteY0" fmla="*/ 1196034 h 1196034"/>
              <a:gd name="connsiteX1" fmla="*/ 742867 w 2166651"/>
              <a:gd name="connsiteY1" fmla="*/ 309246 h 1196034"/>
              <a:gd name="connsiteX2" fmla="*/ 2124166 w 2166651"/>
              <a:gd name="connsiteY2" fmla="*/ 0 h 1196034"/>
              <a:gd name="connsiteX0" fmla="*/ 101982 w 2190867"/>
              <a:gd name="connsiteY0" fmla="*/ 1196034 h 1196034"/>
              <a:gd name="connsiteX1" fmla="*/ 742867 w 2190867"/>
              <a:gd name="connsiteY1" fmla="*/ 309246 h 1196034"/>
              <a:gd name="connsiteX2" fmla="*/ 2124166 w 2190867"/>
              <a:gd name="connsiteY2" fmla="*/ 0 h 1196034"/>
              <a:gd name="connsiteX0" fmla="*/ 101982 w 2188777"/>
              <a:gd name="connsiteY0" fmla="*/ 1196034 h 1196034"/>
              <a:gd name="connsiteX1" fmla="*/ 742867 w 2188777"/>
              <a:gd name="connsiteY1" fmla="*/ 309246 h 1196034"/>
              <a:gd name="connsiteX2" fmla="*/ 2124166 w 2188777"/>
              <a:gd name="connsiteY2" fmla="*/ 0 h 1196034"/>
              <a:gd name="connsiteX0" fmla="*/ 101982 w 2144718"/>
              <a:gd name="connsiteY0" fmla="*/ 1196034 h 1196034"/>
              <a:gd name="connsiteX1" fmla="*/ 742867 w 2144718"/>
              <a:gd name="connsiteY1" fmla="*/ 309246 h 1196034"/>
              <a:gd name="connsiteX2" fmla="*/ 2124166 w 2144718"/>
              <a:gd name="connsiteY2" fmla="*/ 0 h 1196034"/>
              <a:gd name="connsiteX0" fmla="*/ 113335 w 2101480"/>
              <a:gd name="connsiteY0" fmla="*/ 1161915 h 1161915"/>
              <a:gd name="connsiteX1" fmla="*/ 699629 w 2101480"/>
              <a:gd name="connsiteY1" fmla="*/ 309246 h 1161915"/>
              <a:gd name="connsiteX2" fmla="*/ 2080928 w 2101480"/>
              <a:gd name="connsiteY2" fmla="*/ 0 h 1161915"/>
              <a:gd name="connsiteX0" fmla="*/ 113335 w 1462148"/>
              <a:gd name="connsiteY0" fmla="*/ 1763277 h 1763277"/>
              <a:gd name="connsiteX1" fmla="*/ 699629 w 1462148"/>
              <a:gd name="connsiteY1" fmla="*/ 910608 h 1763277"/>
              <a:gd name="connsiteX2" fmla="*/ 1355999 w 1462148"/>
              <a:gd name="connsiteY2" fmla="*/ 0 h 1763277"/>
              <a:gd name="connsiteX0" fmla="*/ 113335 w 1968780"/>
              <a:gd name="connsiteY0" fmla="*/ 1763277 h 1763277"/>
              <a:gd name="connsiteX1" fmla="*/ 699629 w 1968780"/>
              <a:gd name="connsiteY1" fmla="*/ 910608 h 1763277"/>
              <a:gd name="connsiteX2" fmla="*/ 1355999 w 1968780"/>
              <a:gd name="connsiteY2" fmla="*/ 0 h 1763277"/>
              <a:gd name="connsiteX0" fmla="*/ 113335 w 2194739"/>
              <a:gd name="connsiteY0" fmla="*/ 1763277 h 1763277"/>
              <a:gd name="connsiteX1" fmla="*/ 699629 w 2194739"/>
              <a:gd name="connsiteY1" fmla="*/ 910608 h 1763277"/>
              <a:gd name="connsiteX2" fmla="*/ 1355999 w 2194739"/>
              <a:gd name="connsiteY2" fmla="*/ 0 h 1763277"/>
              <a:gd name="connsiteX0" fmla="*/ 113335 w 2104601"/>
              <a:gd name="connsiteY0" fmla="*/ 1763277 h 1763277"/>
              <a:gd name="connsiteX1" fmla="*/ 699629 w 2104601"/>
              <a:gd name="connsiteY1" fmla="*/ 910608 h 1763277"/>
              <a:gd name="connsiteX2" fmla="*/ 2093193 w 2104601"/>
              <a:gd name="connsiteY2" fmla="*/ 1061175 h 1763277"/>
              <a:gd name="connsiteX3" fmla="*/ 1355999 w 2104601"/>
              <a:gd name="connsiteY3" fmla="*/ 0 h 1763277"/>
              <a:gd name="connsiteX0" fmla="*/ 113335 w 2104601"/>
              <a:gd name="connsiteY0" fmla="*/ 1763277 h 1763277"/>
              <a:gd name="connsiteX1" fmla="*/ 699629 w 2104601"/>
              <a:gd name="connsiteY1" fmla="*/ 910608 h 1763277"/>
              <a:gd name="connsiteX2" fmla="*/ 2093193 w 2104601"/>
              <a:gd name="connsiteY2" fmla="*/ 1061175 h 1763277"/>
              <a:gd name="connsiteX3" fmla="*/ 1355999 w 2104601"/>
              <a:gd name="connsiteY3" fmla="*/ 0 h 1763277"/>
              <a:gd name="connsiteX0" fmla="*/ 113335 w 2180552"/>
              <a:gd name="connsiteY0" fmla="*/ 1763277 h 1763277"/>
              <a:gd name="connsiteX1" fmla="*/ 699629 w 2180552"/>
              <a:gd name="connsiteY1" fmla="*/ 910608 h 1763277"/>
              <a:gd name="connsiteX2" fmla="*/ 2093193 w 2180552"/>
              <a:gd name="connsiteY2" fmla="*/ 1061175 h 1763277"/>
              <a:gd name="connsiteX3" fmla="*/ 1355999 w 2180552"/>
              <a:gd name="connsiteY3" fmla="*/ 0 h 1763277"/>
              <a:gd name="connsiteX0" fmla="*/ 113335 w 2178454"/>
              <a:gd name="connsiteY0" fmla="*/ 1763277 h 1763277"/>
              <a:gd name="connsiteX1" fmla="*/ 699629 w 2178454"/>
              <a:gd name="connsiteY1" fmla="*/ 910608 h 1763277"/>
              <a:gd name="connsiteX2" fmla="*/ 2093193 w 2178454"/>
              <a:gd name="connsiteY2" fmla="*/ 1061175 h 1763277"/>
              <a:gd name="connsiteX3" fmla="*/ 1355999 w 2178454"/>
              <a:gd name="connsiteY3" fmla="*/ 0 h 1763277"/>
              <a:gd name="connsiteX0" fmla="*/ 0 w 1478825"/>
              <a:gd name="connsiteY0" fmla="*/ 910608 h 1281100"/>
              <a:gd name="connsiteX1" fmla="*/ 1393564 w 1478825"/>
              <a:gd name="connsiteY1" fmla="*/ 1061175 h 1281100"/>
              <a:gd name="connsiteX2" fmla="*/ 656370 w 1478825"/>
              <a:gd name="connsiteY2" fmla="*/ 0 h 1281100"/>
              <a:gd name="connsiteX0" fmla="*/ 737194 w 822455"/>
              <a:gd name="connsiteY0" fmla="*/ 1061175 h 1061175"/>
              <a:gd name="connsiteX1" fmla="*/ 0 w 822455"/>
              <a:gd name="connsiteY1" fmla="*/ 0 h 10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22455" h="1061175">
                <a:moveTo>
                  <a:pt x="737194" y="1061175"/>
                </a:moveTo>
                <a:cubicBezTo>
                  <a:pt x="1118438" y="637559"/>
                  <a:pt x="103644" y="536581"/>
                  <a:pt x="0" y="0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07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4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706934" y="5601679"/>
            <a:ext cx="1736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Intermediate</a:t>
            </a:r>
          </a:p>
          <a:p>
            <a:pPr algn="ctr"/>
            <a:r>
              <a:rPr lang="en-US" b="1" dirty="0"/>
              <a:t>Representations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8EF976E-2F18-4C57-8851-D3BCDE158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-4634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Outline – Intermediate Representations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944F4D46-9162-4162-85D5-4358EF470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Introduce IRs</a:t>
            </a:r>
          </a:p>
          <a:p>
            <a:r>
              <a:rPr lang="en-US" dirty="0"/>
              <a:t>What they are</a:t>
            </a:r>
          </a:p>
          <a:p>
            <a:r>
              <a:rPr lang="en-US" dirty="0"/>
              <a:t>How they’re used</a:t>
            </a:r>
          </a:p>
          <a:p>
            <a:pPr marL="0" indent="0">
              <a:buNone/>
            </a:pPr>
            <a:r>
              <a:rPr lang="en-US" b="1" dirty="0"/>
              <a:t>Three Address Code (3AC)</a:t>
            </a:r>
          </a:p>
          <a:p>
            <a:r>
              <a:rPr lang="en-US" dirty="0"/>
              <a:t>Introduction</a:t>
            </a:r>
          </a:p>
          <a:p>
            <a:r>
              <a:rPr lang="en-US" dirty="0"/>
              <a:t>Inventory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975B20-87A0-4F60-875A-68E371C19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930" y="3406166"/>
            <a:ext cx="1354590" cy="219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88078"/>
      </p:ext>
    </p:extLst>
  </p:cSld>
  <p:clrMapOvr>
    <a:masterClrMapping/>
  </p:clrMapOvr>
</p:sld>
</file>

<file path=ppt/slides/slide8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0CABAED-7E29-46AB-A175-652503A16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2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 Construction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Progress Pics</a:t>
            </a:r>
          </a:p>
        </p:txBody>
      </p: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00CAECA9-7B13-4AA4-91D5-B7904CAF6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389" y="1825625"/>
            <a:ext cx="406327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Done:</a:t>
            </a:r>
          </a:p>
          <a:p>
            <a:r>
              <a:rPr lang="en-US" dirty="0"/>
              <a:t>Derived an AST, augmented with types and identifier symbols</a:t>
            </a:r>
          </a:p>
          <a:p>
            <a:r>
              <a:rPr lang="en-US" dirty="0"/>
              <a:t>Ensured the program is legal to the best of our abilities</a:t>
            </a:r>
          </a:p>
          <a:p>
            <a:pPr marL="0" indent="0">
              <a:buNone/>
            </a:pPr>
            <a:r>
              <a:rPr lang="en-US" b="1" dirty="0" err="1"/>
              <a:t>ToDo</a:t>
            </a:r>
            <a:r>
              <a:rPr lang="en-US" b="1" dirty="0"/>
              <a:t>:</a:t>
            </a:r>
          </a:p>
          <a:p>
            <a:r>
              <a:rPr lang="en-US" dirty="0"/>
              <a:t>Get that sucker to run!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349004B-2752-4B4C-8846-36EB5C3BC432}"/>
              </a:ext>
            </a:extLst>
          </p:cNvPr>
          <p:cNvSpPr/>
          <p:nvPr/>
        </p:nvSpPr>
        <p:spPr>
          <a:xfrm>
            <a:off x="8436813" y="1698421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A45E6095-9CFF-42F9-9CB7-6570663B1C67}"/>
              </a:ext>
            </a:extLst>
          </p:cNvPr>
          <p:cNvSpPr/>
          <p:nvPr/>
        </p:nvSpPr>
        <p:spPr>
          <a:xfrm>
            <a:off x="8429318" y="2289226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4A0711F7-22FF-469E-B8F1-135AA828D8A2}"/>
              </a:ext>
            </a:extLst>
          </p:cNvPr>
          <p:cNvSpPr/>
          <p:nvPr/>
        </p:nvSpPr>
        <p:spPr>
          <a:xfrm>
            <a:off x="8429318" y="2840690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34E8EBB-32C6-4C5A-B78B-E79A6FF4EF08}"/>
              </a:ext>
            </a:extLst>
          </p:cNvPr>
          <p:cNvSpPr/>
          <p:nvPr/>
        </p:nvSpPr>
        <p:spPr>
          <a:xfrm>
            <a:off x="8436813" y="3451146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4C84749-BDEA-4C3E-8F17-812F6C38A256}"/>
              </a:ext>
            </a:extLst>
          </p:cNvPr>
          <p:cNvSpPr/>
          <p:nvPr/>
        </p:nvSpPr>
        <p:spPr>
          <a:xfrm>
            <a:off x="8436812" y="4137870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FEABF6C-359E-411B-AF5E-6A994E338B1F}"/>
              </a:ext>
            </a:extLst>
          </p:cNvPr>
          <p:cNvSpPr/>
          <p:nvPr/>
        </p:nvSpPr>
        <p:spPr>
          <a:xfrm>
            <a:off x="8436812" y="4758662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EE42A5F-9975-4967-9503-5F965FB7E5B2}"/>
              </a:ext>
            </a:extLst>
          </p:cNvPr>
          <p:cNvSpPr/>
          <p:nvPr/>
        </p:nvSpPr>
        <p:spPr>
          <a:xfrm>
            <a:off x="8444309" y="5311339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B2C0D243-8CC7-44BA-A522-D5126A1B3F36}"/>
              </a:ext>
            </a:extLst>
          </p:cNvPr>
          <p:cNvSpPr/>
          <p:nvPr/>
        </p:nvSpPr>
        <p:spPr>
          <a:xfrm>
            <a:off x="8367559" y="5881894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1F91EA02-351E-4F53-A538-8FFC724D794D}"/>
              </a:ext>
            </a:extLst>
          </p:cNvPr>
          <p:cNvSpPr/>
          <p:nvPr/>
        </p:nvSpPr>
        <p:spPr>
          <a:xfrm>
            <a:off x="8367559" y="1027012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4B4DA99-1B4B-468D-AB9F-71B6A64ED03E}"/>
              </a:ext>
            </a:extLst>
          </p:cNvPr>
          <p:cNvCxnSpPr>
            <a:stCxn id="53" idx="2"/>
            <a:endCxn id="45" idx="0"/>
          </p:cNvCxnSpPr>
          <p:nvPr/>
        </p:nvCxnSpPr>
        <p:spPr>
          <a:xfrm>
            <a:off x="9225730" y="1560131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DE987E6-90C4-4D35-8C00-08F3DB6CADDF}"/>
              </a:ext>
            </a:extLst>
          </p:cNvPr>
          <p:cNvCxnSpPr>
            <a:cxnSpLocks/>
            <a:stCxn id="45" idx="2"/>
            <a:endCxn id="46" idx="0"/>
          </p:cNvCxnSpPr>
          <p:nvPr/>
        </p:nvCxnSpPr>
        <p:spPr>
          <a:xfrm>
            <a:off x="9225730" y="2087924"/>
            <a:ext cx="0" cy="201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DDDC1817-4C4D-4788-BC90-B40B5E95FE06}"/>
              </a:ext>
            </a:extLst>
          </p:cNvPr>
          <p:cNvCxnSpPr>
            <a:cxnSpLocks/>
            <a:stCxn id="46" idx="2"/>
            <a:endCxn id="47" idx="0"/>
          </p:cNvCxnSpPr>
          <p:nvPr/>
        </p:nvCxnSpPr>
        <p:spPr>
          <a:xfrm>
            <a:off x="9225730" y="2678728"/>
            <a:ext cx="0" cy="161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94835B7-97A7-4A59-AFD9-DDDEC3BAA1E3}"/>
              </a:ext>
            </a:extLst>
          </p:cNvPr>
          <p:cNvCxnSpPr>
            <a:cxnSpLocks/>
            <a:stCxn id="47" idx="2"/>
            <a:endCxn id="48" idx="0"/>
          </p:cNvCxnSpPr>
          <p:nvPr/>
        </p:nvCxnSpPr>
        <p:spPr>
          <a:xfrm>
            <a:off x="9225730" y="3230192"/>
            <a:ext cx="0" cy="220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B0E34B0D-02E6-4DAE-9D04-27598517DECB}"/>
              </a:ext>
            </a:extLst>
          </p:cNvPr>
          <p:cNvCxnSpPr>
            <a:cxnSpLocks/>
            <a:stCxn id="48" idx="2"/>
            <a:endCxn id="49" idx="0"/>
          </p:cNvCxnSpPr>
          <p:nvPr/>
        </p:nvCxnSpPr>
        <p:spPr>
          <a:xfrm flipH="1">
            <a:off x="9225730" y="3936896"/>
            <a:ext cx="1" cy="200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0B9984EC-80A5-4CBE-88C3-9C6BF4F6A24D}"/>
              </a:ext>
            </a:extLst>
          </p:cNvPr>
          <p:cNvCxnSpPr>
            <a:cxnSpLocks/>
            <a:stCxn id="49" idx="2"/>
            <a:endCxn id="50" idx="0"/>
          </p:cNvCxnSpPr>
          <p:nvPr/>
        </p:nvCxnSpPr>
        <p:spPr>
          <a:xfrm>
            <a:off x="9225729" y="4517396"/>
            <a:ext cx="0" cy="241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FA24C62-A245-4C49-A515-9124084C57A1}"/>
              </a:ext>
            </a:extLst>
          </p:cNvPr>
          <p:cNvCxnSpPr>
            <a:cxnSpLocks/>
            <a:stCxn id="50" idx="2"/>
            <a:endCxn id="51" idx="0"/>
          </p:cNvCxnSpPr>
          <p:nvPr/>
        </p:nvCxnSpPr>
        <p:spPr>
          <a:xfrm>
            <a:off x="9225730" y="5138189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2F0F912D-4427-4660-A953-C44CB607F0C7}"/>
              </a:ext>
            </a:extLst>
          </p:cNvPr>
          <p:cNvCxnSpPr>
            <a:cxnSpLocks/>
            <a:stCxn id="51" idx="2"/>
            <a:endCxn id="52" idx="0"/>
          </p:cNvCxnSpPr>
          <p:nvPr/>
        </p:nvCxnSpPr>
        <p:spPr>
          <a:xfrm>
            <a:off x="9225730" y="5708744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4C110280-A2BD-40A2-AFC7-3AE85C74F203}"/>
              </a:ext>
            </a:extLst>
          </p:cNvPr>
          <p:cNvSpPr txBox="1"/>
          <p:nvPr/>
        </p:nvSpPr>
        <p:spPr>
          <a:xfrm>
            <a:off x="6858549" y="3519994"/>
            <a:ext cx="1218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progress</a:t>
            </a:r>
          </a:p>
        </p:txBody>
      </p:sp>
      <p:pic>
        <p:nvPicPr>
          <p:cNvPr id="27" name="Picture 26" descr="Image result for in progress">
            <a:extLst>
              <a:ext uri="{FF2B5EF4-FFF2-40B4-BE49-F238E27FC236}">
                <a16:creationId xmlns:a16="http://schemas.microsoft.com/office/drawing/2014/main" id="{E3DD1152-C08C-46B0-A11D-005E6BD41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33" t="31791" r="19365" b="44961"/>
          <a:stretch/>
        </p:blipFill>
        <p:spPr bwMode="auto">
          <a:xfrm>
            <a:off x="8075660" y="2310766"/>
            <a:ext cx="260984" cy="27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Image result for in progress">
            <a:extLst>
              <a:ext uri="{FF2B5EF4-FFF2-40B4-BE49-F238E27FC236}">
                <a16:creationId xmlns:a16="http://schemas.microsoft.com/office/drawing/2014/main" id="{CC0D038E-F193-4674-9EF1-618B05F096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33" t="31791" r="19365" b="44961"/>
          <a:stretch/>
        </p:blipFill>
        <p:spPr bwMode="auto">
          <a:xfrm>
            <a:off x="8083280" y="2882266"/>
            <a:ext cx="260984" cy="27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Image result for in progress">
            <a:extLst>
              <a:ext uri="{FF2B5EF4-FFF2-40B4-BE49-F238E27FC236}">
                <a16:creationId xmlns:a16="http://schemas.microsoft.com/office/drawing/2014/main" id="{71C864C6-E868-4122-8966-AF373F81D8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5" t="29540" r="68556" b="42383"/>
          <a:stretch/>
        </p:blipFill>
        <p:spPr bwMode="auto">
          <a:xfrm>
            <a:off x="8075660" y="3549471"/>
            <a:ext cx="291898" cy="32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Image result for in progress">
            <a:extLst>
              <a:ext uri="{FF2B5EF4-FFF2-40B4-BE49-F238E27FC236}">
                <a16:creationId xmlns:a16="http://schemas.microsoft.com/office/drawing/2014/main" id="{760B3EBF-2C85-42FF-A4D4-6DAC3756D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33" t="31791" r="19365" b="44961"/>
          <a:stretch/>
        </p:blipFill>
        <p:spPr bwMode="auto">
          <a:xfrm>
            <a:off x="8083280" y="1746886"/>
            <a:ext cx="260984" cy="27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392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780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IRs: The Big Idea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Intermediate Representations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2132300-7412-4765-BD8A-63E9037DC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468676"/>
            <a:ext cx="4252586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 big, basic concept</a:t>
            </a:r>
          </a:p>
          <a:p>
            <a:r>
              <a:rPr lang="en-US" dirty="0"/>
              <a:t>“Encoding of a program”</a:t>
            </a:r>
          </a:p>
          <a:p>
            <a:r>
              <a:rPr lang="en-US" dirty="0"/>
              <a:t>“The output of a compiler frontend and input of a compiler backend”</a:t>
            </a:r>
          </a:p>
          <a:p>
            <a:r>
              <a:rPr lang="en-US" dirty="0"/>
              <a:t>“What a compiler knows about a program”</a:t>
            </a:r>
          </a:p>
          <a:p>
            <a:r>
              <a:rPr lang="en-US" dirty="0"/>
              <a:t>“A simpler language to which the source language is mapped”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278331-BDDD-4FAF-9715-E671986D7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7473" y="1836305"/>
            <a:ext cx="2387786" cy="364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6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40436</TotalTime>
  <Words>1725</Words>
  <Application>Microsoft Office PowerPoint</Application>
  <PresentationFormat>Widescreen</PresentationFormat>
  <Paragraphs>506</Paragraphs>
  <Slides>34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arial</vt:lpstr>
      <vt:lpstr>Calibri</vt:lpstr>
      <vt:lpstr>Calibri Light</vt:lpstr>
      <vt:lpstr>Cambria Math</vt:lpstr>
      <vt:lpstr>Courier New</vt:lpstr>
      <vt:lpstr>Garamond</vt:lpstr>
      <vt:lpstr>MV Boli</vt:lpstr>
      <vt:lpstr>Office Theme</vt:lpstr>
      <vt:lpstr>Check-In Review – Runtime Environments</vt:lpstr>
      <vt:lpstr>Check-In Review – Runtime Environments</vt:lpstr>
      <vt:lpstr>Announcements Administrivia</vt:lpstr>
      <vt:lpstr>Intermediate Representations</vt:lpstr>
      <vt:lpstr>Last Time Lecture Review – Runtime Environments</vt:lpstr>
      <vt:lpstr>PowerPoint Presentation</vt:lpstr>
      <vt:lpstr>Today’s Outline Lecture Outline – Intermediate Representations</vt:lpstr>
      <vt:lpstr>Compiler Construction Progress Pics</vt:lpstr>
      <vt:lpstr>IRs: The Big Idea Intermediate Representations</vt:lpstr>
      <vt:lpstr>Intermediate Representation Benefits Introducing IRs</vt:lpstr>
      <vt:lpstr>Intermediate Representation Benefits Introducing IRs</vt:lpstr>
      <vt:lpstr>Intermediate Representation Benefits Introducing IRs</vt:lpstr>
      <vt:lpstr>Intermediate Representation Benefits Introducing IRs</vt:lpstr>
      <vt:lpstr>PowerPoint Presentation</vt:lpstr>
      <vt:lpstr>Classes of IR Introducing IRs</vt:lpstr>
      <vt:lpstr>Limitations of Trees Introducing IRs</vt:lpstr>
      <vt:lpstr>Today’s Outline Lecture Outline – Intermediate Representations</vt:lpstr>
      <vt:lpstr>Introducing 3AC 3AC Description</vt:lpstr>
      <vt:lpstr>Introducing 3AC 3AC Description</vt:lpstr>
      <vt:lpstr>Introducing 3AC 3AC Description</vt:lpstr>
      <vt:lpstr>From Variables to Locations (“locs”) 3AC Description</vt:lpstr>
      <vt:lpstr>3AC: What’s With the Name? 3AC Description</vt:lpstr>
      <vt:lpstr>3AC: Instruction Classes 3AC Description</vt:lpstr>
      <vt:lpstr>3AC: Instruction Classes 3AC Description</vt:lpstr>
      <vt:lpstr>3AC: Instruction Classes 3AC Description</vt:lpstr>
      <vt:lpstr>3AC: Instruction Classes 3AC Description</vt:lpstr>
      <vt:lpstr>3AC: Instruction Classes 3AC Description</vt:lpstr>
      <vt:lpstr>3AC: Instruction Classes 3AC Description</vt:lpstr>
      <vt:lpstr>3AC: Instruction Classes 3AC Description</vt:lpstr>
      <vt:lpstr>That’s All we Need! 3AC Description</vt:lpstr>
      <vt:lpstr>Dealing with Scope 3AC Description</vt:lpstr>
      <vt:lpstr>3AC Data Structures AST Translation to 3AC – Implementation</vt:lpstr>
      <vt:lpstr>Translation Implementation AST Translation to 3AC – Implementation</vt:lpstr>
      <vt:lpstr>Next Time 3AC Translation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824</cp:revision>
  <cp:lastPrinted>2018-08-29T18:10:22Z</cp:lastPrinted>
  <dcterms:created xsi:type="dcterms:W3CDTF">2018-07-19T03:57:05Z</dcterms:created>
  <dcterms:modified xsi:type="dcterms:W3CDTF">2025-10-06T18:13:03Z</dcterms:modified>
</cp:coreProperties>
</file>