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932" r:id="rId2"/>
    <p:sldId id="257" r:id="rId3"/>
    <p:sldId id="548" r:id="rId4"/>
    <p:sldId id="977" r:id="rId5"/>
    <p:sldId id="965" r:id="rId6"/>
    <p:sldId id="974" r:id="rId7"/>
    <p:sldId id="931" r:id="rId8"/>
    <p:sldId id="964" r:id="rId9"/>
    <p:sldId id="639" r:id="rId10"/>
    <p:sldId id="966" r:id="rId11"/>
    <p:sldId id="640" r:id="rId12"/>
    <p:sldId id="641" r:id="rId13"/>
    <p:sldId id="642" r:id="rId14"/>
    <p:sldId id="967" r:id="rId15"/>
    <p:sldId id="968" r:id="rId16"/>
    <p:sldId id="646" r:id="rId17"/>
    <p:sldId id="970" r:id="rId18"/>
    <p:sldId id="647" r:id="rId19"/>
    <p:sldId id="648" r:id="rId20"/>
    <p:sldId id="969" r:id="rId21"/>
    <p:sldId id="649" r:id="rId22"/>
    <p:sldId id="652" r:id="rId23"/>
    <p:sldId id="654" r:id="rId24"/>
    <p:sldId id="655" r:id="rId25"/>
    <p:sldId id="656" r:id="rId26"/>
    <p:sldId id="657" r:id="rId27"/>
    <p:sldId id="975" r:id="rId28"/>
    <p:sldId id="976" r:id="rId29"/>
    <p:sldId id="937" r:id="rId30"/>
    <p:sldId id="939" r:id="rId31"/>
    <p:sldId id="952" r:id="rId32"/>
    <p:sldId id="950" r:id="rId33"/>
    <p:sldId id="949" r:id="rId34"/>
    <p:sldId id="951" r:id="rId35"/>
    <p:sldId id="954" r:id="rId36"/>
    <p:sldId id="955" r:id="rId37"/>
    <p:sldId id="960" r:id="rId38"/>
    <p:sldId id="958" r:id="rId39"/>
    <p:sldId id="959" r:id="rId40"/>
    <p:sldId id="957" r:id="rId41"/>
    <p:sldId id="95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9" autoAdjust="0"/>
    <p:restoredTop sz="90899" autoAdjust="0"/>
  </p:normalViewPr>
  <p:slideViewPr>
    <p:cSldViewPr snapToGrid="0">
      <p:cViewPr varScale="1">
        <p:scale>
          <a:sx n="79" d="100"/>
          <a:sy n="79" d="100"/>
        </p:scale>
        <p:origin x="1469" y="43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2-23T21:19:35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14569 10608 0,'-13'0'125,"-1"27"-109,1-14-16,13 13 15,-26-26 1,13 14-16,-14-1 15,14 13-15,13-13 16,-26 27-16,-14-14 0,27-12 16,-14 12-16,14-13 15,-13 14-15,12 12 16,-12-25-16,13 52 16,-14-40-16,-12 14 15,26-27-15,-14 27 16,14-14-16,-14 14 15,27-27-15,0 13 0,0-13 16,-13 14-16,13-14 16,0 0-16,0 14 15,0-14 48,0 27-48,0-14-15,0-13 32,0 14-17,0-14 1,0 0 0,13 13-1,14-12-15,-27 12 16,13 14-16,14-27 15,12 13-15,-26-12 16,14 12-16,-14-13 16,13 0-16,-12 14 15,12-14-15,-13 27 16,14-14-16,12-13 0,-25 14 16,-1-14-16,13 13 15,-13-12-15,14 12 16,-14-13-16,13-13 15,-12 40-15,12-40 16,-13 0-16,0 0 16,14 0-16,-14 0 15,13 0-15,-12 0 16,12 0 15,14 0 0,-27 0-15,0 0 15</inkml:trace>
  <inkml:trace contextRef="#ctx0" brushRef="#br0" timeOffset="1572.91">15295 10846 0,'212'185'47,"-212"-172"-31,0 14-16,0 12 15,26-39 48,14 14-63,-27 12 16,0-13-16,13-13 15,-12 0-15,12 0 16,-13 0-16,27 0 15,39 0-15,-39 0 16,-27 0-16,27 0 16,-14 27-16,-13-27 15,27 13-15,-14-13 0,-12 0 16,-1 0-16,13 0 16,-13 0-16,14 0 15,-14 0-15,13 0 16,14 0-16,-27 0 15,0 0-15,14 26 16,-14-26 0,13 0 31,-12 0-47,12 0 31</inkml:trace>
  <inkml:trace contextRef="#ctx0" brushRef="#br0" timeOffset="3167.29">15388 11612 0,'26'0'157,"-13"0"-142,14 0-15,12 0 16,-25 0-16,-1 0 15,26 0-15,14 0 16,-40 0-16,27 0 16,-13 0-16,-14 0 0,0 0 15,27 0-15,-14 0 16,-13 0-16,14 0 16,-14 0-16,13 0 15,-13 0-15,1 0 16,12 0-16,14 0 15,-27 0 1,13 0-16,-12 0 16,-1 0-16,13 0 15,-13 0-15,14 0 16,-14 0-16,27 0 16,-14 0-16,-13 0 15,0 0 1,14 0 15,-14 0 16</inkml:trace>
  <inkml:trace contextRef="#ctx0" brushRef="#br0" timeOffset="5931.59">17250 10952 0,'-13'0'125,"-13"0"-109,12 13-16,-12 13 0,13-12 15,-14 12-15,14-13 16,-27 14-16,40-14 16,0 27-16,0-27 15,0 13-15,0-13 16,0 14-16,0-14 15,0 13-15,0-12 16,-26-1-16,26 26 0,-13-12 16,13-14-16,0 14 15,0-14-15,0 13 16,0-13-16,0 1 16,0 12-1,0 14 1,0-27-1,0 13-15,26-13 125,14 14-125,-27-27 16,13 13-16,-12 14 16,12-27-16,-13 0 15,14 13-15,-14-13 16,0 0 0,14 0-16,-14 0 15,13 0 1,-13 0-1,14 0 1,-14 0 15,0 0-15,14 0 15,-27-27-31,39 14 31,-39-13-31,13 12 16,-13-12 0,0 13-16,0-27 15,0 14-15,0 13 16,0-1-16,0-12 0,0 13 16,0-14-16,0 14 15,0-13-15,0-14 16,0 27-16,0 0 15,0-14-15,0 14 16,0-13 0,0 12-16,0-12 31,0 13-15,0-27-1,0 27 1,0-14 15,-39 27 0,12 0 16,14 0 0,0 0-16,13 14 94,0-1-125,0 27 16,0-27-16,0 13 16,0-13-16,0 14 0,0-14 15,0 13-15,0-12 16,0-1-16,0 26 15,0-12-15,0-14 16,0 14-16,0-14 16,0 13-16,0-13 15,0 1-15,0 12 0,0 14 16,13-27-16,-13 13 16,0-13-16,0 14 15,27-14-15,12 14 31,-39-14-31,13-13 16,-13 13 0,0 27-16,27-40 15,-27 26 1,13-26 0,-13 13-16,27-13 15,-14 0 16,13 0-15,-13 0 0,1 0-1,25 0 1,-12 0 0,-14 0-1,13 0 1,-13 0-16,14 0 15,-14 0 1,-13 27 15,13-27 1</inkml:trace>
  <inkml:trace contextRef="#ctx0" brushRef="#br0" timeOffset="7337.56">18412 10952 0,'40'13'172,"-13"0"-172,12-13 0,-26 27 16,14-27-16,-14 0 15,53 0-15,-53 13 16,14-13-16,12 0 15,-26 0-15,14 0 16,-14 0-16,27 0 16,-27 0-16,13 0 15,-12 0-15,12 0 0,-13 0 16,14 0-16,-14 0 16,0 0-16,27 0 46,-14 0-30,-13 0 31,14 0-16,-27 13-15,13-13-1</inkml:trace>
  <inkml:trace contextRef="#ctx0" brushRef="#br0" timeOffset="8531.54">18426 11520 0,'39'39'125,"1"14"-109,13-26-16,-14-14 15,1 13-15,-14 1 16,-12 12-16,38-39 15,-38 0-15,25 0 16,-12 0-16,26 0 16,-27 0-16,-13 0 15,14 0-15,-14 0 0,0 0 16,13 0-16,-12 0 16,25 0-16,-12 0 15,-14 0 1,13 0 15,-12 0-15</inkml:trace>
  <inkml:trace contextRef="#ctx0" brushRef="#br0" timeOffset="11491.9">19628 10252 0,'0'26'94,"0"-13"-79,0 0-15,0 27 16,0-14-16,0 41 0,0-28 15,0 1-15,0-14 16,0-13-16,0 1 16,0 12-16,0 40 15,0-26-15,0-27 16,0 27-16,0-1 16,0 41-16,0-41 15,0 1-15,0-1 0,0 41 16,0-67-16,0 27 15,0-14-15,0-13 16,0 0-16,0 27 16,0 13-16,0-14 15,0 1-15,0 0 16,0-1-16,0 67 16,0-66-16,0-1 0,0-12 15,0-14-15,0 27 16,0-14-16,0-13 15,0 0-15,0 14 16,0-14-16,0 13 16,0-12-16,0 12 15,0 14-15,0-27 16,0 0-16,0 14 0,0-14 16,0 13-16,0-13 15,0 14-15,0-14 16,0 27-16,0-27 15,0 13 1,0-12 0,0 12 15,0-39 78,0 0-109,0-14 16,0 14 0,0-27-16,0 27 15,0-13-15,0 12 16,0-12-16,0 13 15,0-14-15,0 14 0,0 0 16,0-27-16,0 14 16,0 13-16,0-14 15,0 14-15,0-13 16,0 12-16,0 1 16,0-13-16,0-14 15,0 27 1,0-13-16,0 12 15,0-12 1,0 13 0,0-1-16,0-12 31,0 13-15,0-27-1,0 14 1,0 13-1,13 13 1,0 0 0,13 0-1,-26-14 1,14-12 0,12 26-1,-13 0 1,14 0-1,-14 0 1,27 0 0,-27 0-16,13 0 15,-13 0 1,14 0-16,-14 0 16,13 0-16,-12 0 15,-1 0 16,27 0-15,-14 0 0,-26 13 187,0 0-188,0 1-15,0 12 0,0-13 16,0 14-16,0-14 16,0 0-16,0 27 15,0-14-15,0-13 16,0 14-16,0-14 16,0 13-16,0-12 15,0-1-15,0 13 16,-13 14-16,13-27 0,-40 13 15,40-12-15,0 12 16,-13-26-16,13 13 16,-27-13-16,27 27 15,-13-27-15,-13 0 32,26 13-17,-13-13 1,13 26-16,-14 14 31,-12-40 0,26 13-15,-13-13-16,-27 27 31,14-27-15,13 0 15,-14 0-15,14 0-1,13 13 1,-27-13 0,27 13 15,-13-13-16,0 0 17,13 26-32,0-12 0,0 12 15,-26-26-15,26 13 32,0 27-1</inkml:trace>
  <inkml:trace contextRef="#ctx0" brushRef="#br0" timeOffset="12480.57">20698 11005 0</inkml:trace>
  <inkml:trace contextRef="#ctx0" brushRef="#br0" timeOffset="14162.39">20698 12075 0,'0'13'0,"-27"-13"125,27-27-110,0 14 1,-13-13-16,-13 26 31,26-13-15,-14 13 0,1 0-1,-13 0 1,12 0-1,-25 0-15,12 0 16,14 0-16,-13 0 16,13 0-16,-1 0 15,-12 26-15,13-13 16,-14 14-16,-12-14 16,26 13-16,-14-12 0,14 12 15,-14-13-15,14 0 16,0 14-16,-13-14 15,26 27-15,0-14 16,-14-13-16,14 14 16,-39-14-16,39 13 15,0-12-15,0-1 16,-27 13-16,27 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.48241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9-29T03:34:15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17398 9032 0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2-23T21:49:06.9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7106 12101 0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377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19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37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78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389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33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385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7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5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7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4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10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58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9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30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3.jpe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50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12" Type="http://schemas.openxmlformats.org/officeDocument/2006/relationships/image" Target="../media/image240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30.png"/><Relationship Id="rId5" Type="http://schemas.openxmlformats.org/officeDocument/2006/relationships/image" Target="../media/image31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3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Semantic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E600E-6AFA-4A75-B23A-AC70258693C9}"/>
              </a:ext>
            </a:extLst>
          </p:cNvPr>
          <p:cNvSpPr txBox="1"/>
          <p:nvPr/>
        </p:nvSpPr>
        <p:spPr>
          <a:xfrm>
            <a:off x="860612" y="1498536"/>
            <a:ext cx="46437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bool f;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int m(int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  int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7.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8. int g(){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9.     int c;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10.     int d;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11.     if (a){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12.         int d;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13.         int f;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14.         int 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15.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16.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3A6FB-D1D3-48D1-A850-17D7C528AEAB}"/>
              </a:ext>
            </a:extLst>
          </p:cNvPr>
          <p:cNvSpPr txBox="1"/>
          <p:nvPr/>
        </p:nvSpPr>
        <p:spPr>
          <a:xfrm>
            <a:off x="5868610" y="1405993"/>
            <a:ext cx="306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the symbol table </a:t>
            </a:r>
          </a:p>
          <a:p>
            <a:r>
              <a:rPr lang="en-US" dirty="0"/>
              <a:t>After line 12 but before line 13</a:t>
            </a:r>
          </a:p>
        </p:txBody>
      </p:sp>
    </p:spTree>
    <p:extLst>
      <p:ext uri="{BB962C8B-B14F-4D97-AF65-F5344CB8AC3E}">
        <p14:creationId xmlns:p14="http://schemas.microsoft.com/office/powerpoint/2010/main" val="45010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320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 System: lists types and describes how they may be used</a:t>
            </a:r>
          </a:p>
          <a:p>
            <a:r>
              <a:rPr lang="en-US" dirty="0"/>
              <a:t>What operations that can be done on member values</a:t>
            </a:r>
          </a:p>
          <a:p>
            <a:r>
              <a:rPr lang="en-US" dirty="0"/>
              <a:t>How type system may be extended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015894-96FE-4CF4-A9A5-7986B2FF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29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Systems: The Context for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1026" name="Picture 2" descr="https://99percentinvisible.org/app/uploads/2017/06/divided-upper-lower-case.jpg">
            <a:extLst>
              <a:ext uri="{FF2B5EF4-FFF2-40B4-BE49-F238E27FC236}">
                <a16:creationId xmlns:a16="http://schemas.microsoft.com/office/drawing/2014/main" id="{E199CD3C-59CD-49A8-8023-CB1CE0EF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80" y="2222205"/>
            <a:ext cx="4012020" cy="30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6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91936" cy="4351338"/>
          </a:xfrm>
        </p:spPr>
        <p:txBody>
          <a:bodyPr>
            <a:normAutofit/>
          </a:bodyPr>
          <a:lstStyle/>
          <a:p>
            <a:r>
              <a:rPr lang="en-US" dirty="0"/>
              <a:t>Base types and means of building aggregate types</a:t>
            </a:r>
          </a:p>
          <a:p>
            <a:pPr lvl="1"/>
            <a:r>
              <a:rPr lang="en-US" dirty="0"/>
              <a:t>int, bool, void, class, function, struct, pointer, reference</a:t>
            </a:r>
          </a:p>
          <a:p>
            <a:r>
              <a:rPr lang="en-US" dirty="0"/>
              <a:t>A means of determining if types are compatible</a:t>
            </a:r>
          </a:p>
          <a:p>
            <a:pPr lvl="1"/>
            <a:r>
              <a:rPr lang="en-US" dirty="0"/>
              <a:t>Can disparate types be combined? How?</a:t>
            </a:r>
          </a:p>
          <a:p>
            <a:r>
              <a:rPr lang="en-US" dirty="0"/>
              <a:t>Rules for inferring the type of an expression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162D0A-C4A0-445F-8160-B7A2012F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Components of a Type System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F2882-1EC1-4DDF-BD5C-1360E8E4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529" y="2307265"/>
            <a:ext cx="3015821" cy="29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2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every operator (including assignment)…</a:t>
            </a:r>
          </a:p>
          <a:p>
            <a:pPr marL="457200" lvl="1" indent="0">
              <a:buNone/>
            </a:pPr>
            <a:r>
              <a:rPr lang="en-US" dirty="0"/>
              <a:t>- What types can the operand have?</a:t>
            </a:r>
          </a:p>
          <a:p>
            <a:pPr marL="457200" lvl="1" indent="0">
              <a:buNone/>
            </a:pPr>
            <a:r>
              <a:rPr lang="en-US" dirty="0"/>
              <a:t>- What type is the result?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double a;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int b;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a = b;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b = a;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0C4A0-3D83-4C27-8B6A-43F05F871187}"/>
              </a:ext>
            </a:extLst>
          </p:cNvPr>
          <p:cNvSpPr txBox="1"/>
          <p:nvPr/>
        </p:nvSpPr>
        <p:spPr>
          <a:xfrm>
            <a:off x="3124200" y="4736068"/>
            <a:ext cx="180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in Java, C++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7A2F1-91A1-4B56-90F8-CE9422F43035}"/>
              </a:ext>
            </a:extLst>
          </p:cNvPr>
          <p:cNvSpPr txBox="1"/>
          <p:nvPr/>
        </p:nvSpPr>
        <p:spPr>
          <a:xfrm>
            <a:off x="3147954" y="5257800"/>
            <a:ext cx="263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in C++, Illegal in Java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9409B-1787-4235-8F86-92E680FD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1F4185-61B0-45CD-AAD0-A88265CFFFD4}"/>
                  </a:ext>
                </a:extLst>
              </p14:cNvPr>
              <p14:cNvContentPartPr/>
              <p14:nvPr/>
            </p14:nvContentPartPr>
            <p14:xfrm>
              <a:off x="5073480" y="3690720"/>
              <a:ext cx="2378160" cy="79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1F4185-61B0-45CD-AAD0-A88265CFFF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4120" y="3681360"/>
                <a:ext cx="2396880" cy="81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148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83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Defn</a:t>
            </a:r>
            <a:r>
              <a:rPr lang="en-US" b="1" dirty="0"/>
              <a:t>: Using One Type as a Different Type</a:t>
            </a:r>
          </a:p>
          <a:p>
            <a:r>
              <a:rPr lang="en-US" dirty="0"/>
              <a:t>May require explicit acknowledgement by user (e.g. casting)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ECB1E0-3EDE-4D99-B0CD-2DCF692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Conversion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2052" name="Picture 4" descr="Richard Walker's Blog: Sermon Notes on Genesis 17">
            <a:extLst>
              <a:ext uri="{FF2B5EF4-FFF2-40B4-BE49-F238E27FC236}">
                <a16:creationId xmlns:a16="http://schemas.microsoft.com/office/drawing/2014/main" id="{AE6F81CB-ED55-4FEA-B579-A2C64F7D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56" y="2341822"/>
            <a:ext cx="3551274" cy="26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3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83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Defn</a:t>
            </a:r>
            <a:r>
              <a:rPr lang="en-US" b="1" dirty="0"/>
              <a:t>: </a:t>
            </a:r>
            <a:r>
              <a:rPr lang="en-US" b="1" i="1" dirty="0"/>
              <a:t>Implicit</a:t>
            </a:r>
            <a:r>
              <a:rPr lang="en-US" b="1" dirty="0"/>
              <a:t> cast from one data type to another</a:t>
            </a:r>
          </a:p>
          <a:p>
            <a:r>
              <a:rPr lang="en-US" dirty="0"/>
              <a:t>For example: 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int</a:t>
            </a:r>
            <a:r>
              <a:rPr lang="en-US" sz="2200" dirty="0"/>
              <a:t> to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ECB1E0-3EDE-4D99-B0CD-2DCF692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Coercion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2050" name="Picture 2" descr="dos-donts-tool-misuse">
            <a:extLst>
              <a:ext uri="{FF2B5EF4-FFF2-40B4-BE49-F238E27FC236}">
                <a16:creationId xmlns:a16="http://schemas.microsoft.com/office/drawing/2014/main" id="{FCEE4CF5-A981-4CAF-B03D-283BFE58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86" y="2728267"/>
            <a:ext cx="3560578" cy="19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5C57A1-A7E4-4791-9CF4-5A25ACB0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30" y="2718087"/>
            <a:ext cx="4620734" cy="25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83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narrow form of coercion</a:t>
            </a:r>
          </a:p>
          <a:p>
            <a:r>
              <a:rPr lang="en-US" dirty="0"/>
              <a:t>When destination type can represent the source type without loss of precision</a:t>
            </a:r>
          </a:p>
          <a:p>
            <a:r>
              <a:rPr lang="en-US" dirty="0"/>
              <a:t>float to double (ok)</a:t>
            </a:r>
          </a:p>
          <a:p>
            <a:r>
              <a:rPr lang="en-US" dirty="0"/>
              <a:t>double to float (not ok)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ECB1E0-3EDE-4D99-B0CD-2DCF692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Promotion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4098" name="Picture 2" descr="Army officer reflects on family during promotion ceremony ...">
            <a:extLst>
              <a:ext uri="{FF2B5EF4-FFF2-40B4-BE49-F238E27FC236}">
                <a16:creationId xmlns:a16="http://schemas.microsoft.com/office/drawing/2014/main" id="{1A977F5A-4AD0-4BD6-A747-7C5BACC0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707" y="2404730"/>
            <a:ext cx="3423684" cy="22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91E297-FD7D-4E11-9108-AE567E2F9A8C}"/>
              </a:ext>
            </a:extLst>
          </p:cNvPr>
          <p:cNvSpPr txBox="1"/>
          <p:nvPr/>
        </p:nvSpPr>
        <p:spPr>
          <a:xfrm>
            <a:off x="6007395" y="4710218"/>
            <a:ext cx="23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promotion ceremony</a:t>
            </a:r>
          </a:p>
        </p:txBody>
      </p:sp>
    </p:spTree>
    <p:extLst>
      <p:ext uri="{BB962C8B-B14F-4D97-AF65-F5344CB8AC3E}">
        <p14:creationId xmlns:p14="http://schemas.microsoft.com/office/powerpoint/2010/main" val="258142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1AA7FD-3583-42AC-9346-E70B69D8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Subtyping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6125-A5D8-435F-9725-A1A8D4EBB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a more narrow type can be used in place of a another</a:t>
            </a:r>
          </a:p>
          <a:p>
            <a:r>
              <a:rPr lang="en-US" dirty="0"/>
              <a:t>Explicit inheritance / class hierarchy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3A81A-452C-448E-A39C-6067C618776D}"/>
              </a:ext>
            </a:extLst>
          </p:cNvPr>
          <p:cNvSpPr/>
          <p:nvPr/>
        </p:nvSpPr>
        <p:spPr>
          <a:xfrm>
            <a:off x="3860236" y="3274828"/>
            <a:ext cx="1350334" cy="58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 Lunch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0A7D69-A74C-4987-821C-C9C6565D173B}"/>
              </a:ext>
            </a:extLst>
          </p:cNvPr>
          <p:cNvGrpSpPr/>
          <p:nvPr/>
        </p:nvGrpSpPr>
        <p:grpSpPr>
          <a:xfrm>
            <a:off x="2766411" y="3857128"/>
            <a:ext cx="3538689" cy="1670030"/>
            <a:chOff x="2766411" y="3857128"/>
            <a:chExt cx="3538689" cy="16700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408AD-75F8-4EC0-A020-46E61CAAC720}"/>
                </a:ext>
              </a:extLst>
            </p:cNvPr>
            <p:cNvSpPr/>
            <p:nvPr/>
          </p:nvSpPr>
          <p:spPr>
            <a:xfrm>
              <a:off x="4777998" y="4612758"/>
              <a:ext cx="1527102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 Soup: public Lunch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8F412C-B0D8-400C-B879-966265273EE7}"/>
                </a:ext>
              </a:extLst>
            </p:cNvPr>
            <p:cNvSpPr/>
            <p:nvPr/>
          </p:nvSpPr>
          <p:spPr>
            <a:xfrm>
              <a:off x="2766411" y="4612758"/>
              <a:ext cx="1768992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 Sandwich: public Lunch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9F2D539-5105-4046-8C9F-9A256C725D9F}"/>
                </a:ext>
              </a:extLst>
            </p:cNvPr>
            <p:cNvCxnSpPr>
              <a:cxnSpLocks/>
              <a:stCxn id="10" idx="0"/>
              <a:endCxn id="2" idx="2"/>
            </p:cNvCxnSpPr>
            <p:nvPr/>
          </p:nvCxnSpPr>
          <p:spPr>
            <a:xfrm flipV="1">
              <a:off x="3650907" y="3857128"/>
              <a:ext cx="884496" cy="755630"/>
            </a:xfrm>
            <a:prstGeom prst="straightConnector1">
              <a:avLst/>
            </a:prstGeom>
            <a:ln w="38100" cap="rnd"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30D313-DFE1-4454-A3FC-CAB2B85CCAFB}"/>
                </a:ext>
              </a:extLst>
            </p:cNvPr>
            <p:cNvCxnSpPr>
              <a:cxnSpLocks/>
              <a:stCxn id="7" idx="0"/>
              <a:endCxn id="2" idx="2"/>
            </p:cNvCxnSpPr>
            <p:nvPr/>
          </p:nvCxnSpPr>
          <p:spPr>
            <a:xfrm flipH="1" flipV="1">
              <a:off x="4535403" y="3857128"/>
              <a:ext cx="1006146" cy="755630"/>
            </a:xfrm>
            <a:prstGeom prst="straightConnector1">
              <a:avLst/>
            </a:prstGeom>
            <a:ln w="38100" cap="rnd"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494D8C-E2C5-4638-B461-EAA7E9B72772}"/>
              </a:ext>
            </a:extLst>
          </p:cNvPr>
          <p:cNvGrpSpPr/>
          <p:nvPr/>
        </p:nvGrpSpPr>
        <p:grpSpPr>
          <a:xfrm>
            <a:off x="2766411" y="5527158"/>
            <a:ext cx="1768992" cy="1262304"/>
            <a:chOff x="2766411" y="5527158"/>
            <a:chExt cx="1768992" cy="12623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357BD9-9335-4F12-BC4A-0F5CF1AB8D91}"/>
                </a:ext>
              </a:extLst>
            </p:cNvPr>
            <p:cNvSpPr/>
            <p:nvPr/>
          </p:nvSpPr>
          <p:spPr>
            <a:xfrm>
              <a:off x="2766411" y="5875062"/>
              <a:ext cx="1768992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 Hotdog: public Sandwich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058D5CF-1728-4F9B-AAD2-C40DF0E39538}"/>
                </a:ext>
              </a:extLst>
            </p:cNvPr>
            <p:cNvCxnSpPr>
              <a:cxnSpLocks/>
              <a:stCxn id="11" idx="0"/>
              <a:endCxn id="10" idx="2"/>
            </p:cNvCxnSpPr>
            <p:nvPr/>
          </p:nvCxnSpPr>
          <p:spPr>
            <a:xfrm flipV="1">
              <a:off x="3650907" y="5527158"/>
              <a:ext cx="0" cy="347904"/>
            </a:xfrm>
            <a:prstGeom prst="straightConnector1">
              <a:avLst/>
            </a:prstGeom>
            <a:ln w="38100" cap="rnd"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9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Defn</a:t>
            </a:r>
            <a:r>
              <a:rPr lang="en-US" b="1" dirty="0"/>
              <a:t>: Type is defined by the methods and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3ACEE-D6E1-4156-8853-4CD24AB6295E}"/>
              </a:ext>
            </a:extLst>
          </p:cNvPr>
          <p:cNvSpPr txBox="1"/>
          <p:nvPr/>
        </p:nvSpPr>
        <p:spPr>
          <a:xfrm>
            <a:off x="990600" y="2819400"/>
            <a:ext cx="692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“If it walks like a duck and talks like a duck, it’s a duck”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9B588-35A0-4692-A621-C37E6EC1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928" y="3521349"/>
            <a:ext cx="1505843" cy="21459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1AA7FD-3583-42AC-9346-E70B69D8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Duck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373953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0A260C-C03A-4E5F-9472-08F2A646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Duck Typing: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D462D-61E4-4BFD-8A4E-08966970B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804987"/>
            <a:ext cx="6572250" cy="3248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DB67CA-06A7-4CF1-9616-026A2FA13361}"/>
                  </a:ext>
                </a:extLst>
              </p14:cNvPr>
              <p14:cNvContentPartPr/>
              <p14:nvPr/>
            </p14:nvContentPartPr>
            <p14:xfrm>
              <a:off x="6263280" y="32515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DB67CA-06A7-4CF1-9616-026A2FA133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920" y="3242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11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Defn</a:t>
            </a:r>
            <a:r>
              <a:rPr lang="en-US" b="1" dirty="0"/>
              <a:t>: Type defined by the methods/properties </a:t>
            </a:r>
            <a:r>
              <a:rPr lang="en-US" b="1" i="1" dirty="0"/>
              <a:t>at time of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3ACEE-D6E1-4156-8853-4CD24AB6295E}"/>
              </a:ext>
            </a:extLst>
          </p:cNvPr>
          <p:cNvSpPr txBox="1"/>
          <p:nvPr/>
        </p:nvSpPr>
        <p:spPr>
          <a:xfrm>
            <a:off x="990600" y="2590800"/>
            <a:ext cx="7876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“If it walks like a duck but isn’t giving you the noise you want, </a:t>
            </a:r>
          </a:p>
          <a:p>
            <a:r>
              <a:rPr lang="en-US" sz="2400" dirty="0"/>
              <a:t> punch it until it quacks. Now it’s a duck”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601C7-8C81-4CF8-9DB8-827B0A4B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54805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34883E-250D-414C-B154-D481C82C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Duck Punching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51287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150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Type systems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Also sometimes called gorilla 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34883E-250D-414C-B154-D481C82C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Brief Aside: Duck Punching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CB857-2887-450F-9E76-BABC37418ED9}"/>
              </a:ext>
            </a:extLst>
          </p:cNvPr>
          <p:cNvSpPr txBox="1"/>
          <p:nvPr/>
        </p:nvSpPr>
        <p:spPr>
          <a:xfrm>
            <a:off x="1186870" y="3700147"/>
            <a:ext cx="285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guerilla (as in covert/secret)</a:t>
            </a:r>
          </a:p>
        </p:txBody>
      </p:sp>
      <p:pic>
        <p:nvPicPr>
          <p:cNvPr id="5124" name="Picture 4" descr="No, 'Harambe McHarambeface' Did Not Win Gorilla Naming ...">
            <a:extLst>
              <a:ext uri="{FF2B5EF4-FFF2-40B4-BE49-F238E27FC236}">
                <a16:creationId xmlns:a16="http://schemas.microsoft.com/office/drawing/2014/main" id="{20F8E3B6-D25F-40A3-949B-1813509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96" y="4069479"/>
            <a:ext cx="3245554" cy="20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9DDD42-DEF8-4FD6-8AA8-B20FAC7D933D}"/>
              </a:ext>
            </a:extLst>
          </p:cNvPr>
          <p:cNvSpPr txBox="1"/>
          <p:nvPr/>
        </p:nvSpPr>
        <p:spPr>
          <a:xfrm>
            <a:off x="5605871" y="3649367"/>
            <a:ext cx="274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gorilla (sounds like guerilla)</a:t>
            </a:r>
          </a:p>
        </p:txBody>
      </p:sp>
      <p:pic>
        <p:nvPicPr>
          <p:cNvPr id="5" name="Picture 4" descr="A person doing a plank on a treadmill&#10;&#10;Description automatically generated with low confidence">
            <a:extLst>
              <a:ext uri="{FF2B5EF4-FFF2-40B4-BE49-F238E27FC236}">
                <a16:creationId xmlns:a16="http://schemas.microsoft.com/office/drawing/2014/main" id="{19FBF03A-8988-49EC-88E5-C31029910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6208"/>
          <a:stretch/>
        </p:blipFill>
        <p:spPr>
          <a:xfrm>
            <a:off x="964124" y="4091317"/>
            <a:ext cx="3245555" cy="20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DCC5686-E1C1-4C26-8E10-687FD134C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299" y="2344477"/>
            <a:ext cx="3274828" cy="23232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class Duck: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def quack(): print(“quack”)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MechaBird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(): print(“101001…”)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processDuck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(Duck d) { … }</a:t>
            </a: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MechaBird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m = new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MechaBird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m.quack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m.squak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processDuck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(m);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3FA02F-0A56-4C9C-BF33-A6FE510D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Duck Punching: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73EC0-47DF-4364-8D25-4C05947ED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657350"/>
            <a:ext cx="6972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6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B507A8-3C72-48D6-850C-ED580EDE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" y="2886260"/>
            <a:ext cx="878074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Talk about The Type System Used in the Projects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2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Primitive Types</a:t>
            </a:r>
          </a:p>
          <a:p>
            <a:pPr lvl="1"/>
            <a:r>
              <a:rPr lang="en-US" dirty="0"/>
              <a:t>int, bool, short, string, void</a:t>
            </a:r>
          </a:p>
          <a:p>
            <a:r>
              <a:rPr lang="en-US" dirty="0"/>
              <a:t>Aggregate types</a:t>
            </a:r>
          </a:p>
          <a:p>
            <a:pPr lvl="1"/>
            <a:r>
              <a:rPr lang="en-US" dirty="0"/>
              <a:t> pointers, functions</a:t>
            </a:r>
          </a:p>
          <a:p>
            <a:r>
              <a:rPr lang="en-US" dirty="0"/>
              <a:t>Coercion</a:t>
            </a:r>
          </a:p>
          <a:p>
            <a:pPr lvl="1"/>
            <a:r>
              <a:rPr lang="en-US" dirty="0"/>
              <a:t>Bool cannot be used as an int (nor vice-versa)</a:t>
            </a:r>
          </a:p>
          <a:p>
            <a:pPr lvl="1"/>
            <a:r>
              <a:rPr lang="en-US" dirty="0"/>
              <a:t>Short can be promoted to int</a:t>
            </a:r>
          </a:p>
          <a:p>
            <a:pPr lvl="1"/>
            <a:r>
              <a:rPr lang="en-US" dirty="0"/>
              <a:t>Int cannot be demoted to short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9F14FB-FE56-4338-943D-26814EA8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Type System: Fundamentals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</p:spTree>
    <p:extLst>
      <p:ext uri="{BB962C8B-B14F-4D97-AF65-F5344CB8AC3E}">
        <p14:creationId xmlns:p14="http://schemas.microsoft.com/office/powerpoint/2010/main" val="11533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Arithmetic operators must have </a:t>
            </a:r>
            <a:r>
              <a:rPr lang="en-US" b="1" dirty="0"/>
              <a:t>int </a:t>
            </a:r>
            <a:r>
              <a:rPr lang="en-US" dirty="0"/>
              <a:t>or </a:t>
            </a:r>
            <a:r>
              <a:rPr lang="en-US" b="1" dirty="0"/>
              <a:t>short</a:t>
            </a:r>
            <a:r>
              <a:rPr lang="en-US" dirty="0"/>
              <a:t> operands</a:t>
            </a:r>
          </a:p>
          <a:p>
            <a:r>
              <a:rPr lang="en-US" dirty="0"/>
              <a:t>Equality operators </a:t>
            </a:r>
            <a:r>
              <a:rPr lang="en-US" b="1" dirty="0"/>
              <a:t>==</a:t>
            </a:r>
            <a:r>
              <a:rPr lang="en-US" dirty="0"/>
              <a:t> and </a:t>
            </a:r>
            <a:r>
              <a:rPr lang="en-US" b="1" dirty="0"/>
              <a:t>!=</a:t>
            </a:r>
            <a:endParaRPr lang="en-US" dirty="0"/>
          </a:p>
          <a:p>
            <a:pPr lvl="1"/>
            <a:r>
              <a:rPr lang="en-US" dirty="0"/>
              <a:t>Operands must have same type</a:t>
            </a:r>
          </a:p>
          <a:p>
            <a:pPr lvl="2"/>
            <a:r>
              <a:rPr lang="en-US" dirty="0"/>
              <a:t>CANNOT be applied to functions</a:t>
            </a:r>
          </a:p>
          <a:p>
            <a:pPr lvl="2"/>
            <a:r>
              <a:rPr lang="en-US" dirty="0"/>
              <a:t>CAN be applied to function results</a:t>
            </a:r>
          </a:p>
          <a:p>
            <a:r>
              <a:rPr lang="en-US" dirty="0"/>
              <a:t>Other relational operators must have </a:t>
            </a:r>
            <a:r>
              <a:rPr lang="en-US" b="1" dirty="0"/>
              <a:t>int</a:t>
            </a:r>
            <a:r>
              <a:rPr lang="en-US" dirty="0"/>
              <a:t> or </a:t>
            </a:r>
            <a:r>
              <a:rPr lang="en-US" b="1" dirty="0"/>
              <a:t>short</a:t>
            </a:r>
            <a:r>
              <a:rPr lang="en-US" dirty="0"/>
              <a:t> operands</a:t>
            </a:r>
          </a:p>
          <a:p>
            <a:r>
              <a:rPr lang="en-US" dirty="0"/>
              <a:t>Logical operators must have </a:t>
            </a:r>
            <a:r>
              <a:rPr lang="en-US" b="1" dirty="0"/>
              <a:t>bool</a:t>
            </a:r>
            <a:r>
              <a:rPr lang="en-US" dirty="0"/>
              <a:t> operands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B530C5-DD21-4F7B-BB6B-62E455C6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</p:spTree>
    <p:extLst>
      <p:ext uri="{BB962C8B-B14F-4D97-AF65-F5344CB8AC3E}">
        <p14:creationId xmlns:p14="http://schemas.microsoft.com/office/powerpoint/2010/main" val="14732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Assignment operator</a:t>
            </a:r>
          </a:p>
          <a:p>
            <a:pPr lvl="1"/>
            <a:r>
              <a:rPr lang="en-US" dirty="0"/>
              <a:t>Must have operands of the same type</a:t>
            </a:r>
          </a:p>
          <a:p>
            <a:pPr lvl="1"/>
            <a:r>
              <a:rPr lang="en-US" dirty="0"/>
              <a:t>Can’t be applied to functions</a:t>
            </a:r>
          </a:p>
          <a:p>
            <a:pPr lvl="2"/>
            <a:r>
              <a:rPr lang="en-US" dirty="0"/>
              <a:t>Functions (but CAN be applied to function results)</a:t>
            </a:r>
          </a:p>
          <a:p>
            <a:r>
              <a:rPr lang="en-US" dirty="0"/>
              <a:t>For sending data to the console</a:t>
            </a:r>
          </a:p>
          <a:p>
            <a:pPr lvl="1"/>
            <a:r>
              <a:rPr lang="en-US" dirty="0"/>
              <a:t>x must be an </a:t>
            </a:r>
            <a:r>
              <a:rPr lang="en-US" dirty="0" err="1"/>
              <a:t>rval</a:t>
            </a:r>
            <a:r>
              <a:rPr lang="en-US" dirty="0"/>
              <a:t> (usable on RHS of an assignment)</a:t>
            </a:r>
          </a:p>
          <a:p>
            <a:r>
              <a:rPr lang="en-US" dirty="0"/>
              <a:t>For reading data from the console</a:t>
            </a:r>
          </a:p>
          <a:p>
            <a:pPr lvl="1"/>
            <a:r>
              <a:rPr lang="en-US" dirty="0"/>
              <a:t>x must be an </a:t>
            </a:r>
            <a:r>
              <a:rPr lang="en-US" dirty="0" err="1"/>
              <a:t>lval</a:t>
            </a:r>
            <a:r>
              <a:rPr lang="en-US" dirty="0"/>
              <a:t> (usable on LHS of an assignment)</a:t>
            </a:r>
          </a:p>
          <a:p>
            <a:r>
              <a:rPr lang="en-US" dirty="0"/>
              <a:t>Condition of </a:t>
            </a:r>
            <a:r>
              <a:rPr lang="en-US" b="1" dirty="0"/>
              <a:t>if</a:t>
            </a:r>
            <a:r>
              <a:rPr lang="en-US" dirty="0"/>
              <a:t> and condition of </a:t>
            </a:r>
            <a:r>
              <a:rPr lang="en-US" b="1" dirty="0"/>
              <a:t>while</a:t>
            </a:r>
            <a:r>
              <a:rPr lang="en-US" dirty="0"/>
              <a:t> must be </a:t>
            </a:r>
            <a:r>
              <a:rPr lang="en-US" dirty="0" err="1"/>
              <a:t>boolean</a:t>
            </a:r>
            <a:endParaRPr lang="en-US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E9A972-5A5B-4A0A-A264-B4A91CFF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Errors II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</p:spTree>
    <p:extLst>
      <p:ext uri="{BB962C8B-B14F-4D97-AF65-F5344CB8AC3E}">
        <p14:creationId xmlns:p14="http://schemas.microsoft.com/office/powerpoint/2010/main" val="2216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Invoking (calling) something that’s not a function</a:t>
            </a:r>
          </a:p>
          <a:p>
            <a:r>
              <a:rPr lang="en-US" dirty="0"/>
              <a:t>Invoking a function with </a:t>
            </a:r>
          </a:p>
          <a:p>
            <a:pPr lvl="1"/>
            <a:r>
              <a:rPr lang="en-US" dirty="0"/>
              <a:t>Wrong number of </a:t>
            </a:r>
            <a:r>
              <a:rPr lang="en-US" dirty="0" err="1"/>
              <a:t>args</a:t>
            </a:r>
            <a:endParaRPr lang="en-US" dirty="0"/>
          </a:p>
          <a:p>
            <a:pPr lvl="1"/>
            <a:r>
              <a:rPr lang="en-US" dirty="0"/>
              <a:t>Wrong type of </a:t>
            </a:r>
            <a:r>
              <a:rPr lang="en-US" dirty="0" err="1"/>
              <a:t>args</a:t>
            </a:r>
            <a:endParaRPr lang="en-US" dirty="0"/>
          </a:p>
          <a:p>
            <a:r>
              <a:rPr lang="en-US" dirty="0"/>
              <a:t>Returning a value from a void function</a:t>
            </a:r>
          </a:p>
          <a:p>
            <a:r>
              <a:rPr lang="en-US" dirty="0"/>
              <a:t>Not returning a value in a non-void function</a:t>
            </a:r>
          </a:p>
          <a:p>
            <a:r>
              <a:rPr lang="en-US" dirty="0"/>
              <a:t>Returning a wrong type of value in a non-void function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C716DC-BD70-463F-BA66-A9EDFFCD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Errors III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16D8DE-F5EA-416C-A36B-6E73C2E30C4F}"/>
                  </a:ext>
                </a:extLst>
              </p14:cNvPr>
              <p14:cNvContentPartPr/>
              <p14:nvPr/>
            </p14:nvContentPartPr>
            <p14:xfrm>
              <a:off x="2558160" y="43563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16D8DE-F5EA-416C-A36B-6E73C2E30C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800" y="4347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2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Invoking (calling) something that’s not a function</a:t>
            </a:r>
          </a:p>
          <a:p>
            <a:r>
              <a:rPr lang="en-US" dirty="0"/>
              <a:t>Invoking a function with </a:t>
            </a:r>
          </a:p>
          <a:p>
            <a:pPr lvl="1"/>
            <a:r>
              <a:rPr lang="en-US" dirty="0"/>
              <a:t>Wrong number of </a:t>
            </a:r>
            <a:r>
              <a:rPr lang="en-US" dirty="0" err="1"/>
              <a:t>args</a:t>
            </a:r>
            <a:endParaRPr lang="en-US" dirty="0"/>
          </a:p>
          <a:p>
            <a:pPr lvl="1"/>
            <a:r>
              <a:rPr lang="en-US" dirty="0"/>
              <a:t>Wrong type of </a:t>
            </a:r>
            <a:r>
              <a:rPr lang="en-US" dirty="0" err="1"/>
              <a:t>args</a:t>
            </a:r>
            <a:endParaRPr lang="en-US" dirty="0"/>
          </a:p>
          <a:p>
            <a:r>
              <a:rPr lang="en-US" dirty="0"/>
              <a:t>Returning a value from a void function</a:t>
            </a:r>
          </a:p>
          <a:p>
            <a:r>
              <a:rPr lang="en-US" dirty="0"/>
              <a:t>Not returning a value in a non-void function</a:t>
            </a:r>
          </a:p>
          <a:p>
            <a:r>
              <a:rPr lang="en-US" dirty="0"/>
              <a:t>Returning a wrong type of value in a non-void function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C716DC-BD70-463F-BA66-A9EDFFCD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28528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Implement name analysis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C716DC-BD70-463F-BA66-A9EDFFCD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Upcoming Project: P3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16433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1177914" y="1702003"/>
            <a:ext cx="157783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1170419" y="2349538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Syntactic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1170419" y="3014829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1177914" y="3656793"/>
            <a:ext cx="1577835" cy="5862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1177914" y="4370688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1177914" y="5026003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1185410" y="5683635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1185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1177914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>
            <a:off x="1963084" y="1578133"/>
            <a:ext cx="3748" cy="123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234443"/>
            <a:ext cx="0" cy="115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966832" y="2881978"/>
            <a:ext cx="0" cy="132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66832" y="3547269"/>
            <a:ext cx="0" cy="109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1966831" y="4243054"/>
            <a:ext cx="1" cy="127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966831" y="4889491"/>
            <a:ext cx="0" cy="136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966831" y="5544806"/>
            <a:ext cx="1" cy="138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966832" y="6226877"/>
            <a:ext cx="3748" cy="151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" y="191206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749967" y="3176728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91446" y="2951639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A573B-69EB-4CCC-940E-4B434FD38A0A}"/>
              </a:ext>
            </a:extLst>
          </p:cNvPr>
          <p:cNvSpPr txBox="1"/>
          <p:nvPr/>
        </p:nvSpPr>
        <p:spPr>
          <a:xfrm>
            <a:off x="2917050" y="2315578"/>
            <a:ext cx="164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12B9EB-F4B4-4ED9-AA7D-3ABE42357392}"/>
              </a:ext>
            </a:extLst>
          </p:cNvPr>
          <p:cNvSpPr/>
          <p:nvPr/>
        </p:nvSpPr>
        <p:spPr>
          <a:xfrm>
            <a:off x="1838699" y="2805583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E060473-7892-4E04-A42F-EBD134FC3FAD}"/>
              </a:ext>
            </a:extLst>
          </p:cNvPr>
          <p:cNvSpPr/>
          <p:nvPr/>
        </p:nvSpPr>
        <p:spPr>
          <a:xfrm rot="20017954">
            <a:off x="2053175" y="2644221"/>
            <a:ext cx="938322" cy="140893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8833D-F9FF-404E-B883-CAE632395C78}"/>
              </a:ext>
            </a:extLst>
          </p:cNvPr>
          <p:cNvSpPr txBox="1"/>
          <p:nvPr/>
        </p:nvSpPr>
        <p:spPr>
          <a:xfrm>
            <a:off x="2745561" y="3693031"/>
            <a:ext cx="199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 + Annotations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0D4F3F1-2D6C-40DA-8DCD-C5428ED6BF7D}"/>
              </a:ext>
            </a:extLst>
          </p:cNvPr>
          <p:cNvSpPr/>
          <p:nvPr/>
        </p:nvSpPr>
        <p:spPr>
          <a:xfrm rot="1103812">
            <a:off x="2075768" y="3655933"/>
            <a:ext cx="893135" cy="121738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03873-43B9-4323-B01C-53187CE112E9}"/>
              </a:ext>
            </a:extLst>
          </p:cNvPr>
          <p:cNvSpPr/>
          <p:nvPr/>
        </p:nvSpPr>
        <p:spPr>
          <a:xfrm>
            <a:off x="1842242" y="3447083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2F600A-D3E5-41D4-AED2-5E5B981CCD50}"/>
              </a:ext>
            </a:extLst>
          </p:cNvPr>
          <p:cNvCxnSpPr>
            <a:cxnSpLocks/>
            <a:stCxn id="5" idx="2"/>
            <a:endCxn id="42" idx="0"/>
          </p:cNvCxnSpPr>
          <p:nvPr/>
        </p:nvCxnSpPr>
        <p:spPr>
          <a:xfrm>
            <a:off x="3741411" y="2961909"/>
            <a:ext cx="0" cy="7311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4DA12446-EC7C-40DC-BA6F-2D2E0277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480" y="1359699"/>
            <a:ext cx="3943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Semantic Analysis</a:t>
            </a:r>
          </a:p>
          <a:p>
            <a:r>
              <a:rPr lang="en-US" dirty="0"/>
              <a:t>We have a lightweight program representation</a:t>
            </a:r>
          </a:p>
          <a:p>
            <a:r>
              <a:rPr lang="en-US" dirty="0"/>
              <a:t>Figuring out what the program </a:t>
            </a:r>
            <a:r>
              <a:rPr lang="en-US" i="1" dirty="0"/>
              <a:t>means</a:t>
            </a:r>
          </a:p>
          <a:p>
            <a:pPr lvl="1"/>
            <a:r>
              <a:rPr lang="en-US" dirty="0"/>
              <a:t>Roughly, “what it does”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9701F52-B182-4FB6-B766-B61F2E949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3" y="2443183"/>
            <a:ext cx="395096" cy="3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5" grpId="0"/>
      <p:bldP spid="40" grpId="0" animBg="1"/>
      <p:bldP spid="41" grpId="0" animBg="1"/>
      <p:bldP spid="42" grpId="0"/>
      <p:bldP spid="44" grpId="0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Formalizing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pic>
        <p:nvPicPr>
          <p:cNvPr id="19" name="Picture 18" descr="Image result for detour">
            <a:extLst>
              <a:ext uri="{FF2B5EF4-FFF2-40B4-BE49-F238E27FC236}">
                <a16:creationId xmlns:a16="http://schemas.microsoft.com/office/drawing/2014/main" id="{330DA173-7245-4B50-AF5B-EC7BB127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896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50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Representing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1EA1DF9A-8810-4996-9F65-C9930E0FB7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9469"/>
                <a:ext cx="793532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Particular formalism:</a:t>
                </a:r>
                <a:r>
                  <a:rPr lang="en-US" dirty="0"/>
                  <a:t> Judgements + rules</a:t>
                </a:r>
              </a:p>
              <a:p>
                <a:pPr marL="0" indent="0">
                  <a:buNone/>
                </a:pPr>
                <a:r>
                  <a:rPr lang="en-US" dirty="0"/>
                  <a:t>Judgements: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dirty="0"/>
                  <a:t>Rules: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1EA1DF9A-8810-4996-9F65-C9930E0FB7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9469"/>
                <a:ext cx="7935320" cy="4351338"/>
              </a:xfrm>
              <a:blipFill>
                <a:blip r:embed="rId3"/>
                <a:stretch>
                  <a:fillRect l="-1536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D9CF56-BB74-4508-A94F-4747E71A65C4}"/>
                  </a:ext>
                </a:extLst>
              </p:cNvPr>
              <p:cNvSpPr/>
              <p:nvPr/>
            </p:nvSpPr>
            <p:spPr>
              <a:xfrm>
                <a:off x="5186152" y="3167252"/>
                <a:ext cx="35620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assertion;</a:t>
                </a:r>
              </a:p>
              <a:p>
                <a:r>
                  <a:rPr lang="en-US" dirty="0"/>
                  <a:t>Free variables in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dirty="0"/>
                  <a:t> are declared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D9CF56-BB74-4508-A94F-4747E71A6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2" y="3167252"/>
                <a:ext cx="3562066" cy="646331"/>
              </a:xfrm>
              <a:prstGeom prst="rect">
                <a:avLst/>
              </a:prstGeom>
              <a:blipFill>
                <a:blip r:embed="rId4"/>
                <a:stretch>
                  <a:fillRect l="-154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0155B-BEE7-4C70-8FC6-004DD6302CEB}"/>
                  </a:ext>
                </a:extLst>
              </p:cNvPr>
              <p:cNvSpPr/>
              <p:nvPr/>
            </p:nvSpPr>
            <p:spPr>
              <a:xfrm>
                <a:off x="2851266" y="5158531"/>
                <a:ext cx="904415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baseline="-25000" dirty="0"/>
                  <a:t>1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0155B-BEE7-4C70-8FC6-004DD6302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266" y="5158531"/>
                <a:ext cx="904415" cy="362984"/>
              </a:xfrm>
              <a:prstGeom prst="rect">
                <a:avLst/>
              </a:prstGeom>
              <a:blipFill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85C0FF-6BB7-4819-B5B8-7E2C96EBF195}"/>
                  </a:ext>
                </a:extLst>
              </p:cNvPr>
              <p:cNvSpPr/>
              <p:nvPr/>
            </p:nvSpPr>
            <p:spPr>
              <a:xfrm>
                <a:off x="4341147" y="5147155"/>
                <a:ext cx="913199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baseline="-25000" dirty="0"/>
                  <a:t>n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85C0FF-6BB7-4819-B5B8-7E2C96EBF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47" y="5147155"/>
                <a:ext cx="913199" cy="362984"/>
              </a:xfrm>
              <a:prstGeom prst="rect">
                <a:avLst/>
              </a:prstGeom>
              <a:blipFill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9FCDB4C-2CA6-48CF-AAF5-EBB2C5CBEE7B}"/>
              </a:ext>
            </a:extLst>
          </p:cNvPr>
          <p:cNvSpPr/>
          <p:nvPr/>
        </p:nvSpPr>
        <p:spPr>
          <a:xfrm>
            <a:off x="3868020" y="518232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F2EB53-3F93-4FBE-8B87-5526FAA59457}"/>
                  </a:ext>
                </a:extLst>
              </p:cNvPr>
              <p:cNvSpPr/>
              <p:nvPr/>
            </p:nvSpPr>
            <p:spPr>
              <a:xfrm>
                <a:off x="3674683" y="5627105"/>
                <a:ext cx="776174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𝔍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F2EB53-3F93-4FBE-8B87-5526FAA59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683" y="5627105"/>
                <a:ext cx="776174" cy="362984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1BFA29-4733-4779-8508-DC05DF84F699}"/>
              </a:ext>
            </a:extLst>
          </p:cNvPr>
          <p:cNvCxnSpPr/>
          <p:nvPr/>
        </p:nvCxnSpPr>
        <p:spPr>
          <a:xfrm>
            <a:off x="2851266" y="5585776"/>
            <a:ext cx="24918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4FFC88F-E032-46CB-A9FA-FB2EB3FBA6DE}"/>
              </a:ext>
            </a:extLst>
          </p:cNvPr>
          <p:cNvSpPr/>
          <p:nvPr/>
        </p:nvSpPr>
        <p:spPr>
          <a:xfrm>
            <a:off x="2744925" y="483430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(rule name)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A7C93-0092-4797-A737-04FE449BEA48}"/>
              </a:ext>
            </a:extLst>
          </p:cNvPr>
          <p:cNvSpPr/>
          <p:nvPr/>
        </p:nvSpPr>
        <p:spPr>
          <a:xfrm>
            <a:off x="5599588" y="5375668"/>
            <a:ext cx="144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(annotations)</a:t>
            </a:r>
          </a:p>
        </p:txBody>
      </p:sp>
      <p:pic>
        <p:nvPicPr>
          <p:cNvPr id="13" name="Picture 12" descr="Image result for detour">
            <a:extLst>
              <a:ext uri="{FF2B5EF4-FFF2-40B4-BE49-F238E27FC236}">
                <a16:creationId xmlns:a16="http://schemas.microsoft.com/office/drawing/2014/main" id="{73DC627D-8FF0-4DD7-99E0-74FD263F0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6" grpId="0"/>
      <p:bldP spid="12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Judgements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D9CF56-BB74-4508-A94F-4747E71A65C4}"/>
                  </a:ext>
                </a:extLst>
              </p:cNvPr>
              <p:cNvSpPr/>
              <p:nvPr/>
            </p:nvSpPr>
            <p:spPr>
              <a:xfrm>
                <a:off x="5581934" y="1659370"/>
                <a:ext cx="35620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assertion;</a:t>
                </a:r>
              </a:p>
              <a:p>
                <a:r>
                  <a:rPr lang="en-US" dirty="0"/>
                  <a:t>Free variables in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dirty="0"/>
                  <a:t> are declared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D9CF56-BB74-4508-A94F-4747E71A6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34" y="1659370"/>
                <a:ext cx="3562066" cy="646331"/>
              </a:xfrm>
              <a:prstGeom prst="rect">
                <a:avLst/>
              </a:prstGeom>
              <a:blipFill>
                <a:blip r:embed="rId3"/>
                <a:stretch>
                  <a:fillRect l="-154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7EEFBB4-088C-448E-895B-2718221F1ADC}"/>
              </a:ext>
            </a:extLst>
          </p:cNvPr>
          <p:cNvGrpSpPr/>
          <p:nvPr/>
        </p:nvGrpSpPr>
        <p:grpSpPr>
          <a:xfrm>
            <a:off x="235131" y="2464514"/>
            <a:ext cx="8785703" cy="3526982"/>
            <a:chOff x="235131" y="2464514"/>
            <a:chExt cx="8785703" cy="352698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01149B-9824-4B90-9002-AC41D383AC16}"/>
                </a:ext>
              </a:extLst>
            </p:cNvPr>
            <p:cNvSpPr/>
            <p:nvPr/>
          </p:nvSpPr>
          <p:spPr>
            <a:xfrm>
              <a:off x="235131" y="2649179"/>
              <a:ext cx="8785703" cy="334231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6AA8A7-5DE9-494F-B2BF-991BEA7E2003}"/>
                </a:ext>
              </a:extLst>
            </p:cNvPr>
            <p:cNvSpPr txBox="1"/>
            <p:nvPr/>
          </p:nvSpPr>
          <p:spPr>
            <a:xfrm>
              <a:off x="3559598" y="2464514"/>
              <a:ext cx="21439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Example Judgements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8C7768-E0DF-4794-A20D-6E17AB5A3D0C}"/>
                  </a:ext>
                </a:extLst>
              </p:cNvPr>
              <p:cNvSpPr/>
              <p:nvPr/>
            </p:nvSpPr>
            <p:spPr>
              <a:xfrm>
                <a:off x="478651" y="3740723"/>
                <a:ext cx="14182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8C7768-E0DF-4794-A20D-6E17AB5A3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1" y="3740723"/>
                <a:ext cx="141820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6B471A-F019-4CA8-91F3-D3E19DBC974D}"/>
                  </a:ext>
                </a:extLst>
              </p:cNvPr>
              <p:cNvSpPr/>
              <p:nvPr/>
            </p:nvSpPr>
            <p:spPr>
              <a:xfrm>
                <a:off x="478651" y="4391977"/>
                <a:ext cx="21226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∅⊢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𝑡𝑟𝑢𝑒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𝑏𝑜𝑜𝑙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6B471A-F019-4CA8-91F3-D3E19DBC9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1" y="4391977"/>
                <a:ext cx="2122697" cy="430887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C0FD81-8EE4-4A0E-9CF9-B42AED1A4D7C}"/>
                  </a:ext>
                </a:extLst>
              </p:cNvPr>
              <p:cNvSpPr/>
              <p:nvPr/>
            </p:nvSpPr>
            <p:spPr>
              <a:xfrm>
                <a:off x="478651" y="5043622"/>
                <a:ext cx="27905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C0FD81-8EE4-4A0E-9CF9-B42AED1A4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1" y="5043622"/>
                <a:ext cx="2790508" cy="430887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652CAA-86CA-4C7A-8134-D10A65E65F43}"/>
                  </a:ext>
                </a:extLst>
              </p:cNvPr>
              <p:cNvSpPr/>
              <p:nvPr/>
            </p:nvSpPr>
            <p:spPr>
              <a:xfrm>
                <a:off x="4175096" y="1659370"/>
                <a:ext cx="119994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l-G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𝔍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652CAA-86CA-4C7A-8134-D10A65E65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096" y="1659370"/>
                <a:ext cx="119994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52CAEA8-D285-43BE-BBB6-9AD6D8FDE389}"/>
                  </a:ext>
                </a:extLst>
              </p:cNvPr>
              <p:cNvSpPr/>
              <p:nvPr/>
            </p:nvSpPr>
            <p:spPr>
              <a:xfrm>
                <a:off x="478651" y="3023243"/>
                <a:ext cx="89120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200" dirty="0"/>
                        <m:t>◊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52CAEA8-D285-43BE-BBB6-9AD6D8FDE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1" y="3023243"/>
                <a:ext cx="89120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Image result for detour">
            <a:extLst>
              <a:ext uri="{FF2B5EF4-FFF2-40B4-BE49-F238E27FC236}">
                <a16:creationId xmlns:a16="http://schemas.microsoft.com/office/drawing/2014/main" id="{87FA94D9-5E0B-4011-A105-59581D134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85D8E11A-8BEE-411F-B371-128D533CCBF8}"/>
              </a:ext>
            </a:extLst>
          </p:cNvPr>
          <p:cNvGrpSpPr/>
          <p:nvPr/>
        </p:nvGrpSpPr>
        <p:grpSpPr>
          <a:xfrm>
            <a:off x="235131" y="4099350"/>
            <a:ext cx="8785703" cy="1682614"/>
            <a:chOff x="235131" y="4099350"/>
            <a:chExt cx="8785703" cy="168261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01149B-9824-4B90-9002-AC41D383AC16}"/>
                </a:ext>
              </a:extLst>
            </p:cNvPr>
            <p:cNvSpPr/>
            <p:nvPr/>
          </p:nvSpPr>
          <p:spPr>
            <a:xfrm>
              <a:off x="235131" y="4284016"/>
              <a:ext cx="8785703" cy="149794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AB293F0-2B2C-403B-9A41-8B18FCA12012}"/>
                </a:ext>
              </a:extLst>
            </p:cNvPr>
            <p:cNvSpPr txBox="1"/>
            <p:nvPr/>
          </p:nvSpPr>
          <p:spPr>
            <a:xfrm>
              <a:off x="3500317" y="4099350"/>
              <a:ext cx="19394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Example type rules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E66EA9-0654-4BEF-A1CB-193055756803}"/>
                  </a:ext>
                </a:extLst>
              </p:cNvPr>
              <p:cNvSpPr/>
              <p:nvPr/>
            </p:nvSpPr>
            <p:spPr>
              <a:xfrm>
                <a:off x="3338949" y="1448670"/>
                <a:ext cx="904415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baseline="-25000" dirty="0"/>
                  <a:t>1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E66EA9-0654-4BEF-A1CB-193055756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9" y="1448670"/>
                <a:ext cx="904415" cy="362984"/>
              </a:xfrm>
              <a:prstGeom prst="rect">
                <a:avLst/>
              </a:prstGeom>
              <a:blipFill>
                <a:blip r:embed="rId3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FD39077-0D88-44EB-86D2-7432AFEAF943}"/>
                  </a:ext>
                </a:extLst>
              </p:cNvPr>
              <p:cNvSpPr/>
              <p:nvPr/>
            </p:nvSpPr>
            <p:spPr>
              <a:xfrm>
                <a:off x="4828830" y="1437294"/>
                <a:ext cx="913199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baseline="-25000" dirty="0"/>
                  <a:t>n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FD39077-0D88-44EB-86D2-7432AFEAF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30" y="1437294"/>
                <a:ext cx="913199" cy="362984"/>
              </a:xfrm>
              <a:prstGeom prst="rect">
                <a:avLst/>
              </a:prstGeom>
              <a:blipFill>
                <a:blip r:embed="rId4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C1259FC-AE24-48CC-BB79-D5DEE7DE1F06}"/>
              </a:ext>
            </a:extLst>
          </p:cNvPr>
          <p:cNvSpPr/>
          <p:nvPr/>
        </p:nvSpPr>
        <p:spPr>
          <a:xfrm>
            <a:off x="4355703" y="1472463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0908D0E-DA9B-427B-92AD-46B7E7571C6A}"/>
                  </a:ext>
                </a:extLst>
              </p:cNvPr>
              <p:cNvSpPr/>
              <p:nvPr/>
            </p:nvSpPr>
            <p:spPr>
              <a:xfrm>
                <a:off x="4162366" y="1917244"/>
                <a:ext cx="776174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𝔍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0908D0E-DA9B-427B-92AD-46B7E7571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66" y="1917244"/>
                <a:ext cx="776174" cy="362984"/>
              </a:xfrm>
              <a:prstGeom prst="rect">
                <a:avLst/>
              </a:prstGeom>
              <a:blipFill>
                <a:blip r:embed="rId5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B4A551-2082-4CE2-9861-C64822638738}"/>
              </a:ext>
            </a:extLst>
          </p:cNvPr>
          <p:cNvCxnSpPr/>
          <p:nvPr/>
        </p:nvCxnSpPr>
        <p:spPr>
          <a:xfrm>
            <a:off x="3338949" y="1875915"/>
            <a:ext cx="24918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E7618FC-1C9D-43B1-8D25-3D2A8FF701DD}"/>
              </a:ext>
            </a:extLst>
          </p:cNvPr>
          <p:cNvSpPr/>
          <p:nvPr/>
        </p:nvSpPr>
        <p:spPr>
          <a:xfrm>
            <a:off x="2736216" y="1176693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(rule name)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F140B4-E75C-4491-877C-C209F03293BA}"/>
                  </a:ext>
                </a:extLst>
              </p:cNvPr>
              <p:cNvSpPr/>
              <p:nvPr/>
            </p:nvSpPr>
            <p:spPr>
              <a:xfrm>
                <a:off x="557032" y="5237600"/>
                <a:ext cx="9184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200" dirty="0"/>
                        <m:t>◊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F140B4-E75C-4491-877C-C209F0329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32" y="5237600"/>
                <a:ext cx="918457" cy="430887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EF8934-D89A-4C44-B70A-D38DA1640060}"/>
              </a:ext>
            </a:extLst>
          </p:cNvPr>
          <p:cNvCxnSpPr>
            <a:cxnSpLocks/>
          </p:cNvCxnSpPr>
          <p:nvPr/>
        </p:nvCxnSpPr>
        <p:spPr>
          <a:xfrm>
            <a:off x="626233" y="5237600"/>
            <a:ext cx="8220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FDF7C2E-AF2D-4D49-B1A4-0738101E3DB5}"/>
                  </a:ext>
                </a:extLst>
              </p:cNvPr>
              <p:cNvSpPr/>
              <p:nvPr/>
            </p:nvSpPr>
            <p:spPr>
              <a:xfrm>
                <a:off x="284750" y="4518802"/>
                <a:ext cx="857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(Env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FDF7C2E-AF2D-4D49-B1A4-0738101E3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0" y="4518802"/>
                <a:ext cx="857286" cy="369332"/>
              </a:xfrm>
              <a:prstGeom prst="rect">
                <a:avLst/>
              </a:prstGeom>
              <a:blipFill>
                <a:blip r:embed="rId7"/>
                <a:stretch>
                  <a:fillRect l="-6429" t="-8197" r="-5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75D08BF-9D3C-4D55-9B36-B883A43784A7}"/>
              </a:ext>
            </a:extLst>
          </p:cNvPr>
          <p:cNvGrpSpPr/>
          <p:nvPr/>
        </p:nvGrpSpPr>
        <p:grpSpPr>
          <a:xfrm>
            <a:off x="2783004" y="4845059"/>
            <a:ext cx="1396857" cy="836448"/>
            <a:chOff x="2783004" y="2988555"/>
            <a:chExt cx="1396857" cy="836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142F10C-A448-41FA-A489-F47F7243CE7E}"/>
                    </a:ext>
                  </a:extLst>
                </p:cNvPr>
                <p:cNvSpPr/>
                <p:nvPr/>
              </p:nvSpPr>
              <p:spPr>
                <a:xfrm>
                  <a:off x="2916928" y="2988555"/>
                  <a:ext cx="980076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142F10C-A448-41FA-A489-F47F7243CE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28" y="2988555"/>
                  <a:ext cx="980076" cy="4531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5E3CD01-6016-49E0-B55F-4E82177D09E6}"/>
                </a:ext>
              </a:extLst>
            </p:cNvPr>
            <p:cNvCxnSpPr>
              <a:cxnSpLocks/>
            </p:cNvCxnSpPr>
            <p:nvPr/>
          </p:nvCxnSpPr>
          <p:spPr>
            <a:xfrm>
              <a:off x="2937166" y="3380509"/>
              <a:ext cx="1117337" cy="5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415F65C-49D7-4268-A5A0-5FFC425AA618}"/>
                    </a:ext>
                  </a:extLst>
                </p:cNvPr>
                <p:cNvSpPr/>
                <p:nvPr/>
              </p:nvSpPr>
              <p:spPr>
                <a:xfrm>
                  <a:off x="2783004" y="3371866"/>
                  <a:ext cx="139685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1: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415F65C-49D7-4268-A5A0-5FFC425AA6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004" y="3371866"/>
                  <a:ext cx="1396857" cy="45313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A9A07C7-A23C-412E-958C-BD204808C252}"/>
              </a:ext>
            </a:extLst>
          </p:cNvPr>
          <p:cNvSpPr/>
          <p:nvPr/>
        </p:nvSpPr>
        <p:spPr>
          <a:xfrm>
            <a:off x="2524570" y="453265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(Val 1)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91AE6D-3EA0-40AF-87A6-E422D20988E0}"/>
              </a:ext>
            </a:extLst>
          </p:cNvPr>
          <p:cNvGrpSpPr/>
          <p:nvPr/>
        </p:nvGrpSpPr>
        <p:grpSpPr>
          <a:xfrm>
            <a:off x="5212165" y="4835823"/>
            <a:ext cx="3382941" cy="841065"/>
            <a:chOff x="2916928" y="2983938"/>
            <a:chExt cx="3382941" cy="841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25867C4-F1D5-4712-8150-11E5CE39BF30}"/>
                    </a:ext>
                  </a:extLst>
                </p:cNvPr>
                <p:cNvSpPr/>
                <p:nvPr/>
              </p:nvSpPr>
              <p:spPr>
                <a:xfrm>
                  <a:off x="2916928" y="2988555"/>
                  <a:ext cx="159723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22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25867C4-F1D5-4712-8150-11E5CE39BF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28" y="2988555"/>
                  <a:ext cx="1597232" cy="4531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7DFE9B3-48FB-4944-A495-A2DC3E556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7166" y="3371866"/>
              <a:ext cx="3282947" cy="86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B8A9E24-30B1-43EE-966F-9E9ACE61D5D8}"/>
                    </a:ext>
                  </a:extLst>
                </p:cNvPr>
                <p:cNvSpPr/>
                <p:nvPr/>
              </p:nvSpPr>
              <p:spPr>
                <a:xfrm>
                  <a:off x="3743586" y="3371866"/>
                  <a:ext cx="187455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B8A9E24-30B1-43EE-966F-9E9ACE61D5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586" y="3371866"/>
                  <a:ext cx="1874552" cy="45313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BFB572E-8739-4E98-9334-AB4313C694E1}"/>
                    </a:ext>
                  </a:extLst>
                </p:cNvPr>
                <p:cNvSpPr/>
                <p:nvPr/>
              </p:nvSpPr>
              <p:spPr>
                <a:xfrm>
                  <a:off x="4741109" y="2983938"/>
                  <a:ext cx="1558760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22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BFB572E-8739-4E98-9334-AB4313C694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109" y="2983938"/>
                  <a:ext cx="1558760" cy="45313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044F7B11-3976-471B-A751-16BBDEF72E34}"/>
              </a:ext>
            </a:extLst>
          </p:cNvPr>
          <p:cNvSpPr/>
          <p:nvPr/>
        </p:nvSpPr>
        <p:spPr>
          <a:xfrm>
            <a:off x="5087666" y="4528039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(Val +)</a:t>
            </a:r>
          </a:p>
        </p:txBody>
      </p:sp>
      <p:pic>
        <p:nvPicPr>
          <p:cNvPr id="65" name="Picture 64" descr="Image result for detour">
            <a:extLst>
              <a:ext uri="{FF2B5EF4-FFF2-40B4-BE49-F238E27FC236}">
                <a16:creationId xmlns:a16="http://schemas.microsoft.com/office/drawing/2014/main" id="{00465058-AFF4-4CA4-AE3B-252B8D467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8" grpId="0"/>
      <p:bldP spid="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Proof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61B94-6AE6-46A5-A845-F17D33EAE2C2}"/>
              </a:ext>
            </a:extLst>
          </p:cNvPr>
          <p:cNvGrpSpPr/>
          <p:nvPr/>
        </p:nvGrpSpPr>
        <p:grpSpPr>
          <a:xfrm>
            <a:off x="1997903" y="2117355"/>
            <a:ext cx="2220515" cy="503132"/>
            <a:chOff x="557032" y="2117355"/>
            <a:chExt cx="2220515" cy="503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52CAEA8-D285-43BE-BBB6-9AD6D8FDE389}"/>
                    </a:ext>
                  </a:extLst>
                </p:cNvPr>
                <p:cNvSpPr/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52CAEA8-D285-43BE-BBB6-9AD6D8FDE3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345F78-D705-4B31-8423-A8336C9AEDA7}"/>
                </a:ext>
              </a:extLst>
            </p:cNvPr>
            <p:cNvCxnSpPr>
              <a:cxnSpLocks/>
            </p:cNvCxnSpPr>
            <p:nvPr/>
          </p:nvCxnSpPr>
          <p:spPr>
            <a:xfrm>
              <a:off x="626233" y="2189600"/>
              <a:ext cx="8220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2CF638-3CA8-4298-BBA6-CF10DD10A4CE}"/>
                    </a:ext>
                  </a:extLst>
                </p:cNvPr>
                <p:cNvSpPr/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By (Env </a:t>
                  </a:r>
                  <a14:m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2CF638-3CA8-4298-BBA6-CF10DD10A4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839" t="-8197" r="-376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B935E6-1F40-4D7D-B65C-1B474449EAAA}"/>
                  </a:ext>
                </a:extLst>
              </p:cNvPr>
              <p:cNvSpPr/>
              <p:nvPr/>
            </p:nvSpPr>
            <p:spPr>
              <a:xfrm>
                <a:off x="1843846" y="2638746"/>
                <a:ext cx="135838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B935E6-1F40-4D7D-B65C-1B474449E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846" y="2638746"/>
                <a:ext cx="1358384" cy="453137"/>
              </a:xfrm>
              <a:prstGeom prst="rect">
                <a:avLst/>
              </a:prstGeom>
              <a:blipFill>
                <a:blip r:embed="rId5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BC2CA-C345-4402-B562-54471A68E7B6}"/>
              </a:ext>
            </a:extLst>
          </p:cNvPr>
          <p:cNvCxnSpPr>
            <a:cxnSpLocks/>
          </p:cNvCxnSpPr>
          <p:nvPr/>
        </p:nvCxnSpPr>
        <p:spPr>
          <a:xfrm>
            <a:off x="1906267" y="2673488"/>
            <a:ext cx="1281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8AE5D3B6-C54F-49D8-9D78-D220331B2102}"/>
              </a:ext>
            </a:extLst>
          </p:cNvPr>
          <p:cNvSpPr/>
          <p:nvPr/>
        </p:nvSpPr>
        <p:spPr>
          <a:xfrm>
            <a:off x="3267783" y="2680648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1)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7F16C0-0313-44AF-8295-54F25B39DE35}"/>
              </a:ext>
            </a:extLst>
          </p:cNvPr>
          <p:cNvGrpSpPr/>
          <p:nvPr/>
        </p:nvGrpSpPr>
        <p:grpSpPr>
          <a:xfrm>
            <a:off x="5161363" y="2149680"/>
            <a:ext cx="2220515" cy="503132"/>
            <a:chOff x="557032" y="2117355"/>
            <a:chExt cx="2220515" cy="503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CC5109C-8D66-422D-9F6B-2D30A61CE31A}"/>
                    </a:ext>
                  </a:extLst>
                </p:cNvPr>
                <p:cNvSpPr/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CC5109C-8D66-422D-9F6B-2D30A61CE3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382A71-1A02-4FFA-8CB4-827FB49608D4}"/>
                </a:ext>
              </a:extLst>
            </p:cNvPr>
            <p:cNvCxnSpPr>
              <a:cxnSpLocks/>
            </p:cNvCxnSpPr>
            <p:nvPr/>
          </p:nvCxnSpPr>
          <p:spPr>
            <a:xfrm>
              <a:off x="626233" y="2189600"/>
              <a:ext cx="8220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EEB1A8-1F58-4EAD-91A7-E7E1406C034B}"/>
                    </a:ext>
                  </a:extLst>
                </p:cNvPr>
                <p:cNvSpPr/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By (Env </a:t>
                  </a:r>
                  <a14:m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EEB1A8-1F58-4EAD-91A7-E7E1406C03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39" t="-10000" r="-376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CF41F9-30A5-4DD2-B3B1-74CB43B22F89}"/>
                  </a:ext>
                </a:extLst>
              </p:cNvPr>
              <p:cNvSpPr/>
              <p:nvPr/>
            </p:nvSpPr>
            <p:spPr>
              <a:xfrm>
                <a:off x="5007302" y="2634130"/>
                <a:ext cx="135838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CF41F9-30A5-4DD2-B3B1-74CB43B2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02" y="2634130"/>
                <a:ext cx="1358384" cy="453137"/>
              </a:xfrm>
              <a:prstGeom prst="rect">
                <a:avLst/>
              </a:prstGeom>
              <a:blipFill>
                <a:blip r:embed="rId8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DA888E-93D2-476F-BD25-09E9BA6CDC9C}"/>
              </a:ext>
            </a:extLst>
          </p:cNvPr>
          <p:cNvCxnSpPr>
            <a:cxnSpLocks/>
          </p:cNvCxnSpPr>
          <p:nvPr/>
        </p:nvCxnSpPr>
        <p:spPr>
          <a:xfrm>
            <a:off x="5069723" y="2668872"/>
            <a:ext cx="1281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F8B325D-115F-4BB6-AFFB-13C94F4C5A59}"/>
              </a:ext>
            </a:extLst>
          </p:cNvPr>
          <p:cNvSpPr/>
          <p:nvPr/>
        </p:nvSpPr>
        <p:spPr>
          <a:xfrm>
            <a:off x="6431239" y="2676032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1)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30FF878-0FA6-4582-8544-52B111D84AC7}"/>
              </a:ext>
            </a:extLst>
          </p:cNvPr>
          <p:cNvCxnSpPr>
            <a:cxnSpLocks/>
          </p:cNvCxnSpPr>
          <p:nvPr/>
        </p:nvCxnSpPr>
        <p:spPr>
          <a:xfrm>
            <a:off x="1857809" y="3130100"/>
            <a:ext cx="4606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A54B78-99B4-420B-BFDF-75A49A5EC28E}"/>
                  </a:ext>
                </a:extLst>
              </p:cNvPr>
              <p:cNvSpPr/>
              <p:nvPr/>
            </p:nvSpPr>
            <p:spPr>
              <a:xfrm>
                <a:off x="3746537" y="3155982"/>
                <a:ext cx="1723870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1+1: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A54B78-99B4-420B-BFDF-75A49A5EC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37" y="3155982"/>
                <a:ext cx="1723870" cy="453137"/>
              </a:xfrm>
              <a:prstGeom prst="rect">
                <a:avLst/>
              </a:prstGeom>
              <a:blipFill>
                <a:blip r:embed="rId9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32D1F44F-2F0A-49C0-98B1-5FE7E9C8572C}"/>
              </a:ext>
            </a:extLst>
          </p:cNvPr>
          <p:cNvSpPr/>
          <p:nvPr/>
        </p:nvSpPr>
        <p:spPr>
          <a:xfrm>
            <a:off x="6445095" y="3114757"/>
            <a:ext cx="105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+)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3A272E9-85BB-4694-AB98-9EAA269D4798}"/>
              </a:ext>
            </a:extLst>
          </p:cNvPr>
          <p:cNvSpPr/>
          <p:nvPr/>
        </p:nvSpPr>
        <p:spPr>
          <a:xfrm>
            <a:off x="235131" y="4284016"/>
            <a:ext cx="8785703" cy="149794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AE4E25-7E46-4F4E-BE6D-9136F868A718}"/>
              </a:ext>
            </a:extLst>
          </p:cNvPr>
          <p:cNvSpPr txBox="1"/>
          <p:nvPr/>
        </p:nvSpPr>
        <p:spPr>
          <a:xfrm>
            <a:off x="3500317" y="4099350"/>
            <a:ext cx="19394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Example type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69F7C5E-DDA1-4089-995A-21C38267366D}"/>
                  </a:ext>
                </a:extLst>
              </p:cNvPr>
              <p:cNvSpPr/>
              <p:nvPr/>
            </p:nvSpPr>
            <p:spPr>
              <a:xfrm>
                <a:off x="557032" y="5237600"/>
                <a:ext cx="9184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200" dirty="0"/>
                        <m:t>◊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69F7C5E-DDA1-4089-995A-21C382673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32" y="5237600"/>
                <a:ext cx="918457" cy="430887"/>
              </a:xfrm>
              <a:prstGeom prst="rect">
                <a:avLst/>
              </a:prstGeom>
              <a:blipFill>
                <a:blip r:embed="rId10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5D4CAD-B6CB-4C65-A6DF-CD0C0E246A48}"/>
              </a:ext>
            </a:extLst>
          </p:cNvPr>
          <p:cNvCxnSpPr>
            <a:cxnSpLocks/>
          </p:cNvCxnSpPr>
          <p:nvPr/>
        </p:nvCxnSpPr>
        <p:spPr>
          <a:xfrm>
            <a:off x="626233" y="5237600"/>
            <a:ext cx="8220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B5EF641-29F4-4FE0-A2F3-2EB2BAB68001}"/>
                  </a:ext>
                </a:extLst>
              </p:cNvPr>
              <p:cNvSpPr/>
              <p:nvPr/>
            </p:nvSpPr>
            <p:spPr>
              <a:xfrm>
                <a:off x="284750" y="4518802"/>
                <a:ext cx="857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(Env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B5EF641-29F4-4FE0-A2F3-2EB2BAB68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0" y="4518802"/>
                <a:ext cx="857286" cy="369332"/>
              </a:xfrm>
              <a:prstGeom prst="rect">
                <a:avLst/>
              </a:prstGeom>
              <a:blipFill>
                <a:blip r:embed="rId11"/>
                <a:stretch>
                  <a:fillRect l="-6429" t="-8197" r="-5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D9A3535-9CB3-4B39-95EB-DF1553FF1250}"/>
              </a:ext>
            </a:extLst>
          </p:cNvPr>
          <p:cNvGrpSpPr/>
          <p:nvPr/>
        </p:nvGrpSpPr>
        <p:grpSpPr>
          <a:xfrm>
            <a:off x="2783004" y="4845059"/>
            <a:ext cx="1396857" cy="836448"/>
            <a:chOff x="2783004" y="2988555"/>
            <a:chExt cx="1396857" cy="836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032A1A3-23A5-47CA-90D2-818DD973B3D7}"/>
                    </a:ext>
                  </a:extLst>
                </p:cNvPr>
                <p:cNvSpPr/>
                <p:nvPr/>
              </p:nvSpPr>
              <p:spPr>
                <a:xfrm>
                  <a:off x="2916928" y="2988555"/>
                  <a:ext cx="980076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032A1A3-23A5-47CA-90D2-818DD973B3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28" y="2988555"/>
                  <a:ext cx="980076" cy="45313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FD0D4A5-10B4-43F5-B15B-9DF81D32D949}"/>
                </a:ext>
              </a:extLst>
            </p:cNvPr>
            <p:cNvCxnSpPr>
              <a:cxnSpLocks/>
            </p:cNvCxnSpPr>
            <p:nvPr/>
          </p:nvCxnSpPr>
          <p:spPr>
            <a:xfrm>
              <a:off x="2937166" y="3380509"/>
              <a:ext cx="1117337" cy="5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C75E25A-BEC3-43E6-8A17-C85FC7420EF1}"/>
                    </a:ext>
                  </a:extLst>
                </p:cNvPr>
                <p:cNvSpPr/>
                <p:nvPr/>
              </p:nvSpPr>
              <p:spPr>
                <a:xfrm>
                  <a:off x="2783004" y="3371866"/>
                  <a:ext cx="139685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1: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C75E25A-BEC3-43E6-8A17-C85FC7420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004" y="3371866"/>
                  <a:ext cx="1396857" cy="45313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2F9E4E6-704A-4CBA-B0FC-EEAC17B9E0ED}"/>
              </a:ext>
            </a:extLst>
          </p:cNvPr>
          <p:cNvSpPr/>
          <p:nvPr/>
        </p:nvSpPr>
        <p:spPr>
          <a:xfrm>
            <a:off x="2524570" y="453265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(Val 1)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055127-58CE-4345-9E00-8A5272C12D56}"/>
              </a:ext>
            </a:extLst>
          </p:cNvPr>
          <p:cNvGrpSpPr/>
          <p:nvPr/>
        </p:nvGrpSpPr>
        <p:grpSpPr>
          <a:xfrm>
            <a:off x="5212165" y="4835823"/>
            <a:ext cx="3382941" cy="841065"/>
            <a:chOff x="2916928" y="2983938"/>
            <a:chExt cx="3382941" cy="841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92A17F7-67A7-4A3C-8183-26CC4D87563D}"/>
                    </a:ext>
                  </a:extLst>
                </p:cNvPr>
                <p:cNvSpPr/>
                <p:nvPr/>
              </p:nvSpPr>
              <p:spPr>
                <a:xfrm>
                  <a:off x="2916928" y="2988555"/>
                  <a:ext cx="159723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22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92A17F7-67A7-4A3C-8183-26CC4D875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28" y="2988555"/>
                  <a:ext cx="1597232" cy="45313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160E2D4-ED72-4980-AF4D-CE2A28226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7166" y="3371866"/>
              <a:ext cx="3282947" cy="86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23016B2-A265-4E61-9FBF-4DDDC88AB1C0}"/>
                    </a:ext>
                  </a:extLst>
                </p:cNvPr>
                <p:cNvSpPr/>
                <p:nvPr/>
              </p:nvSpPr>
              <p:spPr>
                <a:xfrm>
                  <a:off x="3743586" y="3371866"/>
                  <a:ext cx="187455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23016B2-A265-4E61-9FBF-4DDDC88AB1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586" y="3371866"/>
                  <a:ext cx="1874552" cy="45313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8D298128-DE46-428C-A38A-C6FAE78430F3}"/>
                    </a:ext>
                  </a:extLst>
                </p:cNvPr>
                <p:cNvSpPr/>
                <p:nvPr/>
              </p:nvSpPr>
              <p:spPr>
                <a:xfrm>
                  <a:off x="4741109" y="2983938"/>
                  <a:ext cx="1558760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22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8D298128-DE46-428C-A38A-C6FAE78430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109" y="2983938"/>
                  <a:ext cx="1558760" cy="45313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25372390-18B2-4E7A-8CC4-02AA27986C0C}"/>
              </a:ext>
            </a:extLst>
          </p:cNvPr>
          <p:cNvSpPr/>
          <p:nvPr/>
        </p:nvSpPr>
        <p:spPr>
          <a:xfrm>
            <a:off x="5087666" y="4528039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(Val +)</a:t>
            </a:r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93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592F38-DEA5-4A79-8707-8EBD325D142F}"/>
              </a:ext>
            </a:extLst>
          </p:cNvPr>
          <p:cNvSpPr/>
          <p:nvPr/>
        </p:nvSpPr>
        <p:spPr>
          <a:xfrm>
            <a:off x="3705366" y="2554983"/>
            <a:ext cx="5324339" cy="2330915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Well-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Typedness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61B94-6AE6-46A5-A845-F17D33EAE2C2}"/>
              </a:ext>
            </a:extLst>
          </p:cNvPr>
          <p:cNvGrpSpPr/>
          <p:nvPr/>
        </p:nvGrpSpPr>
        <p:grpSpPr>
          <a:xfrm>
            <a:off x="4032390" y="2970340"/>
            <a:ext cx="2151314" cy="503132"/>
            <a:chOff x="626233" y="2117355"/>
            <a:chExt cx="2151314" cy="503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52CAEA8-D285-43BE-BBB6-9AD6D8FDE389}"/>
                    </a:ext>
                  </a:extLst>
                </p:cNvPr>
                <p:cNvSpPr/>
                <p:nvPr/>
              </p:nvSpPr>
              <p:spPr>
                <a:xfrm>
                  <a:off x="632096" y="2189600"/>
                  <a:ext cx="91845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52CAEA8-D285-43BE-BBB6-9AD6D8FDE3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096" y="2189600"/>
                  <a:ext cx="918457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345F78-D705-4B31-8423-A8336C9AEDA7}"/>
                </a:ext>
              </a:extLst>
            </p:cNvPr>
            <p:cNvCxnSpPr>
              <a:cxnSpLocks/>
            </p:cNvCxnSpPr>
            <p:nvPr/>
          </p:nvCxnSpPr>
          <p:spPr>
            <a:xfrm>
              <a:off x="626233" y="2189600"/>
              <a:ext cx="8220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2CF638-3CA8-4298-BBA6-CF10DD10A4CE}"/>
                    </a:ext>
                  </a:extLst>
                </p:cNvPr>
                <p:cNvSpPr/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By (Env </a:t>
                  </a:r>
                  <a14:m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2CF638-3CA8-4298-BBA6-CF10DD10A4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301" t="-8197" r="-430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B935E6-1F40-4D7D-B65C-1B474449EAAA}"/>
                  </a:ext>
                </a:extLst>
              </p:cNvPr>
              <p:cNvSpPr/>
              <p:nvPr/>
            </p:nvSpPr>
            <p:spPr>
              <a:xfrm>
                <a:off x="3802308" y="3491731"/>
                <a:ext cx="135838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B935E6-1F40-4D7D-B65C-1B474449E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308" y="3491731"/>
                <a:ext cx="1358384" cy="453137"/>
              </a:xfrm>
              <a:prstGeom prst="rect">
                <a:avLst/>
              </a:prstGeom>
              <a:blipFill>
                <a:blip r:embed="rId5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BC2CA-C345-4402-B562-54471A68E7B6}"/>
              </a:ext>
            </a:extLst>
          </p:cNvPr>
          <p:cNvCxnSpPr>
            <a:cxnSpLocks/>
          </p:cNvCxnSpPr>
          <p:nvPr/>
        </p:nvCxnSpPr>
        <p:spPr>
          <a:xfrm>
            <a:off x="3970974" y="3521857"/>
            <a:ext cx="985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8AE5D3B6-C54F-49D8-9D78-D220331B2102}"/>
              </a:ext>
            </a:extLst>
          </p:cNvPr>
          <p:cNvSpPr/>
          <p:nvPr/>
        </p:nvSpPr>
        <p:spPr>
          <a:xfrm>
            <a:off x="5171653" y="3533633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1)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7F16C0-0313-44AF-8295-54F25B39DE35}"/>
              </a:ext>
            </a:extLst>
          </p:cNvPr>
          <p:cNvGrpSpPr/>
          <p:nvPr/>
        </p:nvGrpSpPr>
        <p:grpSpPr>
          <a:xfrm>
            <a:off x="6689916" y="3002665"/>
            <a:ext cx="2220515" cy="503132"/>
            <a:chOff x="557032" y="2117355"/>
            <a:chExt cx="2220515" cy="503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CC5109C-8D66-422D-9F6B-2D30A61CE31A}"/>
                    </a:ext>
                  </a:extLst>
                </p:cNvPr>
                <p:cNvSpPr/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CC5109C-8D66-422D-9F6B-2D30A61CE3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382A71-1A02-4FFA-8CB4-827FB49608D4}"/>
                </a:ext>
              </a:extLst>
            </p:cNvPr>
            <p:cNvCxnSpPr>
              <a:cxnSpLocks/>
            </p:cNvCxnSpPr>
            <p:nvPr/>
          </p:nvCxnSpPr>
          <p:spPr>
            <a:xfrm>
              <a:off x="626233" y="2189600"/>
              <a:ext cx="8220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EEB1A8-1F58-4EAD-91A7-E7E1406C034B}"/>
                    </a:ext>
                  </a:extLst>
                </p:cNvPr>
                <p:cNvSpPr/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By (Env </a:t>
                  </a:r>
                  <a14:m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EEB1A8-1F58-4EAD-91A7-E7E1406C03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278" t="-10000" r="-374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CF41F9-30A5-4DD2-B3B1-74CB43B22F89}"/>
                  </a:ext>
                </a:extLst>
              </p:cNvPr>
              <p:cNvSpPr/>
              <p:nvPr/>
            </p:nvSpPr>
            <p:spPr>
              <a:xfrm>
                <a:off x="6535855" y="3487115"/>
                <a:ext cx="135838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CF41F9-30A5-4DD2-B3B1-74CB43B2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855" y="3487115"/>
                <a:ext cx="1358384" cy="453137"/>
              </a:xfrm>
              <a:prstGeom prst="rect">
                <a:avLst/>
              </a:prstGeom>
              <a:blipFill>
                <a:blip r:embed="rId8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DA888E-93D2-476F-BD25-09E9BA6CDC9C}"/>
              </a:ext>
            </a:extLst>
          </p:cNvPr>
          <p:cNvCxnSpPr>
            <a:cxnSpLocks/>
          </p:cNvCxnSpPr>
          <p:nvPr/>
        </p:nvCxnSpPr>
        <p:spPr>
          <a:xfrm>
            <a:off x="6598276" y="3521857"/>
            <a:ext cx="1281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F8B325D-115F-4BB6-AFFB-13C94F4C5A59}"/>
              </a:ext>
            </a:extLst>
          </p:cNvPr>
          <p:cNvSpPr/>
          <p:nvPr/>
        </p:nvSpPr>
        <p:spPr>
          <a:xfrm>
            <a:off x="7959792" y="3529017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1)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30FF878-0FA6-4582-8544-52B111D84AC7}"/>
              </a:ext>
            </a:extLst>
          </p:cNvPr>
          <p:cNvCxnSpPr>
            <a:cxnSpLocks/>
          </p:cNvCxnSpPr>
          <p:nvPr/>
        </p:nvCxnSpPr>
        <p:spPr>
          <a:xfrm flipV="1">
            <a:off x="3901773" y="3983085"/>
            <a:ext cx="4091044" cy="258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A54B78-99B4-420B-BFDF-75A49A5EC28E}"/>
                  </a:ext>
                </a:extLst>
              </p:cNvPr>
              <p:cNvSpPr/>
              <p:nvPr/>
            </p:nvSpPr>
            <p:spPr>
              <a:xfrm>
                <a:off x="5275090" y="4008967"/>
                <a:ext cx="1723870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1+1: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A54B78-99B4-420B-BFDF-75A49A5EC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90" y="4008967"/>
                <a:ext cx="1723870" cy="453137"/>
              </a:xfrm>
              <a:prstGeom prst="rect">
                <a:avLst/>
              </a:prstGeom>
              <a:blipFill>
                <a:blip r:embed="rId9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32D1F44F-2F0A-49C0-98B1-5FE7E9C8572C}"/>
              </a:ext>
            </a:extLst>
          </p:cNvPr>
          <p:cNvSpPr/>
          <p:nvPr/>
        </p:nvSpPr>
        <p:spPr>
          <a:xfrm>
            <a:off x="7973648" y="3967742"/>
            <a:ext cx="105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+)</a:t>
            </a:r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766990-ACB7-44F4-B8BB-878C2E14625D}"/>
              </a:ext>
            </a:extLst>
          </p:cNvPr>
          <p:cNvSpPr txBox="1"/>
          <p:nvPr/>
        </p:nvSpPr>
        <p:spPr>
          <a:xfrm>
            <a:off x="5205602" y="2374653"/>
            <a:ext cx="23821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Hypothetical proof tree</a:t>
            </a: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5A99FC04-52F5-4A07-A727-6AA41F95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72429"/>
            <a:ext cx="30357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Basic Scheme</a:t>
            </a:r>
          </a:p>
          <a:p>
            <a:r>
              <a:rPr lang="en-US" dirty="0"/>
              <a:t>State rules for language constructs</a:t>
            </a:r>
          </a:p>
          <a:p>
            <a:r>
              <a:rPr lang="en-US" dirty="0"/>
              <a:t>Well-typed if it can be placed at root of a complete proof tree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E7F052-7FE3-4F90-A06B-F239F6347752}"/>
              </a:ext>
            </a:extLst>
          </p:cNvPr>
          <p:cNvSpPr/>
          <p:nvPr/>
        </p:nvSpPr>
        <p:spPr>
          <a:xfrm>
            <a:off x="1897032" y="1222439"/>
            <a:ext cx="5738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way to express that  the program can be correctly typed</a:t>
            </a:r>
          </a:p>
        </p:txBody>
      </p:sp>
    </p:spTree>
    <p:extLst>
      <p:ext uri="{BB962C8B-B14F-4D97-AF65-F5344CB8AC3E}">
        <p14:creationId xmlns:p14="http://schemas.microsoft.com/office/powerpoint/2010/main" val="147515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C8EA3F2-FDD7-4781-9396-C3E976C5E46A}"/>
                  </a:ext>
                </a:extLst>
              </p:cNvPr>
              <p:cNvSpPr/>
              <p:nvPr/>
            </p:nvSpPr>
            <p:spPr>
              <a:xfrm>
                <a:off x="2188980" y="3950155"/>
                <a:ext cx="19906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: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C8EA3F2-FDD7-4781-9396-C3E976C5E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980" y="3950155"/>
                <a:ext cx="1990673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D123EB-D34E-40FB-B20C-95F6E3F0B226}"/>
                  </a:ext>
                </a:extLst>
              </p:cNvPr>
              <p:cNvSpPr/>
              <p:nvPr/>
            </p:nvSpPr>
            <p:spPr>
              <a:xfrm>
                <a:off x="1147818" y="3539493"/>
                <a:ext cx="1767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 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D123EB-D34E-40FB-B20C-95F6E3F0B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18" y="3539493"/>
                <a:ext cx="1767856" cy="461665"/>
              </a:xfrm>
              <a:prstGeom prst="rect">
                <a:avLst/>
              </a:prstGeom>
              <a:blipFill>
                <a:blip r:embed="rId5"/>
                <a:stretch>
                  <a:fillRect r="-103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C04C8C-3497-424D-9A26-E0B4E2F874AC}"/>
              </a:ext>
            </a:extLst>
          </p:cNvPr>
          <p:cNvCxnSpPr>
            <a:cxnSpLocks/>
          </p:cNvCxnSpPr>
          <p:nvPr/>
        </p:nvCxnSpPr>
        <p:spPr>
          <a:xfrm>
            <a:off x="1119119" y="3985881"/>
            <a:ext cx="39646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BBD40A1-88AE-4EC0-A5FC-E4425C1BB796}"/>
              </a:ext>
            </a:extLst>
          </p:cNvPr>
          <p:cNvSpPr/>
          <p:nvPr/>
        </p:nvSpPr>
        <p:spPr>
          <a:xfrm>
            <a:off x="454206" y="3244931"/>
            <a:ext cx="122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arr-elt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BF63F1-3AA5-4461-B25C-3EEB7975B3DB}"/>
                  </a:ext>
                </a:extLst>
              </p:cNvPr>
              <p:cNvSpPr/>
              <p:nvPr/>
            </p:nvSpPr>
            <p:spPr>
              <a:xfrm>
                <a:off x="3299620" y="3534941"/>
                <a:ext cx="16636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BF63F1-3AA5-4461-B25C-3EEB7975B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620" y="3534941"/>
                <a:ext cx="1663661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1A108-C7DC-4703-81F4-2D712A26271D}"/>
                  </a:ext>
                </a:extLst>
              </p:cNvPr>
              <p:cNvSpPr/>
              <p:nvPr/>
            </p:nvSpPr>
            <p:spPr>
              <a:xfrm>
                <a:off x="1060085" y="2465481"/>
                <a:ext cx="2444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length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1A108-C7DC-4703-81F4-2D712A262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85" y="2465481"/>
                <a:ext cx="2444323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7B8037B-D007-461D-8E27-FBA3F9D759FF}"/>
                  </a:ext>
                </a:extLst>
              </p:cNvPr>
              <p:cNvSpPr/>
              <p:nvPr/>
            </p:nvSpPr>
            <p:spPr>
              <a:xfrm>
                <a:off x="1411000" y="2054819"/>
                <a:ext cx="16540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 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7B8037B-D007-461D-8E27-FBA3F9D7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00" y="2054819"/>
                <a:ext cx="1654043" cy="461665"/>
              </a:xfrm>
              <a:prstGeom prst="rect">
                <a:avLst/>
              </a:prstGeom>
              <a:blipFill>
                <a:blip r:embed="rId8"/>
                <a:stretch>
                  <a:fillRect r="-73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808F17-9F31-4317-98F6-C3BB882B5651}"/>
              </a:ext>
            </a:extLst>
          </p:cNvPr>
          <p:cNvCxnSpPr>
            <a:cxnSpLocks/>
          </p:cNvCxnSpPr>
          <p:nvPr/>
        </p:nvCxnSpPr>
        <p:spPr>
          <a:xfrm>
            <a:off x="1170757" y="2501207"/>
            <a:ext cx="2242775" cy="152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83CFFF8-75C0-4FF5-A89A-A6BC7E8B3EF9}"/>
              </a:ext>
            </a:extLst>
          </p:cNvPr>
          <p:cNvSpPr/>
          <p:nvPr/>
        </p:nvSpPr>
        <p:spPr>
          <a:xfrm>
            <a:off x="505844" y="1760257"/>
            <a:ext cx="1274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arr-len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1B16613-2CD5-4A1D-8323-338E2AA0926C}"/>
                  </a:ext>
                </a:extLst>
              </p:cNvPr>
              <p:cNvSpPr/>
              <p:nvPr/>
            </p:nvSpPr>
            <p:spPr>
              <a:xfrm>
                <a:off x="1060085" y="5542656"/>
                <a:ext cx="26799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: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 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1B16613-2CD5-4A1D-8323-338E2AA09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85" y="5542656"/>
                <a:ext cx="2679964" cy="461665"/>
              </a:xfrm>
              <a:prstGeom prst="rect">
                <a:avLst/>
              </a:prstGeom>
              <a:blipFill>
                <a:blip r:embed="rId9"/>
                <a:stretch>
                  <a:fillRect r="-22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162CD35-930B-4CF9-810C-B0A76C547C3A}"/>
                  </a:ext>
                </a:extLst>
              </p:cNvPr>
              <p:cNvSpPr/>
              <p:nvPr/>
            </p:nvSpPr>
            <p:spPr>
              <a:xfrm>
                <a:off x="1520184" y="5131994"/>
                <a:ext cx="1549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162CD35-930B-4CF9-810C-B0A76C547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84" y="5131994"/>
                <a:ext cx="154984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BE87CF-7B2A-47B2-ACB8-8883CFC600AB}"/>
              </a:ext>
            </a:extLst>
          </p:cNvPr>
          <p:cNvCxnSpPr>
            <a:cxnSpLocks/>
          </p:cNvCxnSpPr>
          <p:nvPr/>
        </p:nvCxnSpPr>
        <p:spPr>
          <a:xfrm>
            <a:off x="1170757" y="5578382"/>
            <a:ext cx="24656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38014-DC35-4EF5-B2E9-E25266C84E5C}"/>
              </a:ext>
            </a:extLst>
          </p:cNvPr>
          <p:cNvSpPr/>
          <p:nvPr/>
        </p:nvSpPr>
        <p:spPr>
          <a:xfrm>
            <a:off x="505844" y="4837432"/>
            <a:ext cx="142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arr-alloc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9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6" grpId="0"/>
      <p:bldP spid="48" grpId="0"/>
      <p:bldP spid="49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F9857E-B4FE-4DFD-ABC0-7ED61B507464}"/>
                  </a:ext>
                </a:extLst>
              </p:cNvPr>
              <p:cNvSpPr/>
              <p:nvPr/>
            </p:nvSpPr>
            <p:spPr>
              <a:xfrm>
                <a:off x="2318631" y="3042585"/>
                <a:ext cx="1740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void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F9857E-B4FE-4DFD-ABC0-7ED61B507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31" y="3042585"/>
                <a:ext cx="1740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AE8113-705A-48DC-AEE2-F224503AE3F8}"/>
                  </a:ext>
                </a:extLst>
              </p:cNvPr>
              <p:cNvSpPr/>
              <p:nvPr/>
            </p:nvSpPr>
            <p:spPr>
              <a:xfrm>
                <a:off x="2458001" y="2666043"/>
                <a:ext cx="13719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AE8113-705A-48DC-AEE2-F224503AE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01" y="2666043"/>
                <a:ext cx="137191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1139D3-9B66-4FEC-ACB1-3D80335641EC}"/>
              </a:ext>
            </a:extLst>
          </p:cNvPr>
          <p:cNvCxnSpPr>
            <a:cxnSpLocks/>
          </p:cNvCxnSpPr>
          <p:nvPr/>
        </p:nvCxnSpPr>
        <p:spPr>
          <a:xfrm>
            <a:off x="2396585" y="3078311"/>
            <a:ext cx="15024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A924C-7577-4540-BA5F-355A38483F64}"/>
              </a:ext>
            </a:extLst>
          </p:cNvPr>
          <p:cNvSpPr/>
          <p:nvPr/>
        </p:nvSpPr>
        <p:spPr>
          <a:xfrm>
            <a:off x="4129849" y="2679689"/>
            <a:ext cx="3249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Where statement S </a:t>
            </a:r>
          </a:p>
          <a:p>
            <a:r>
              <a:rPr lang="en-US" sz="2200" dirty="0"/>
              <a:t>contains only expression 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763114-8AF3-481B-92ED-6AF72EF5797A}"/>
              </a:ext>
            </a:extLst>
          </p:cNvPr>
          <p:cNvSpPr/>
          <p:nvPr/>
        </p:nvSpPr>
        <p:spPr>
          <a:xfrm>
            <a:off x="1716623" y="2269121"/>
            <a:ext cx="106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stmt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904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0A3DD72-D76B-4B47-BA73-426627072D62}"/>
              </a:ext>
            </a:extLst>
          </p:cNvPr>
          <p:cNvGrpSpPr/>
          <p:nvPr/>
        </p:nvGrpSpPr>
        <p:grpSpPr>
          <a:xfrm>
            <a:off x="2142852" y="2683620"/>
            <a:ext cx="4858295" cy="995602"/>
            <a:chOff x="1370557" y="3964574"/>
            <a:chExt cx="4858295" cy="995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52C71EE-A73B-4884-A246-1388CE05AD1B}"/>
                    </a:ext>
                  </a:extLst>
                </p:cNvPr>
                <p:cNvSpPr/>
                <p:nvPr/>
              </p:nvSpPr>
              <p:spPr>
                <a:xfrm>
                  <a:off x="1370557" y="3964575"/>
                  <a:ext cx="1480918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52C71EE-A73B-4884-A246-1388CE05A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557" y="3964575"/>
                  <a:ext cx="1480918" cy="453137"/>
                </a:xfrm>
                <a:prstGeom prst="rect">
                  <a:avLst/>
                </a:prstGeom>
                <a:blipFill>
                  <a:blip r:embed="rId4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8A29FB-1996-4960-99FF-80ABB43CE74D}"/>
                </a:ext>
              </a:extLst>
            </p:cNvPr>
            <p:cNvCxnSpPr>
              <a:cxnSpLocks/>
            </p:cNvCxnSpPr>
            <p:nvPr/>
          </p:nvCxnSpPr>
          <p:spPr>
            <a:xfrm>
              <a:off x="1480260" y="4429374"/>
              <a:ext cx="4748592" cy="691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D86339D-11E0-45C2-8C9C-D42E772B0B27}"/>
                    </a:ext>
                  </a:extLst>
                </p:cNvPr>
                <p:cNvSpPr/>
                <p:nvPr/>
              </p:nvSpPr>
              <p:spPr>
                <a:xfrm>
                  <a:off x="3549967" y="3964574"/>
                  <a:ext cx="261578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⊢(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;…;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400" baseline="-25000" dirty="0"/>
                    <a:t>n</a:t>
                  </a:r>
                  <a:r>
                    <a:rPr lang="en-US" sz="2400" dirty="0">
                      <a:ea typeface="Cambria Math" panose="02040503050406030204" pitchFamily="18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400" baseline="-25000" dirty="0"/>
                    <a:t>n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D86339D-11E0-45C2-8C9C-D42E772B0B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967" y="3964574"/>
                  <a:ext cx="261578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66" t="-10526" r="-23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A8A1C7-345D-497A-AD4B-A4110B4441EF}"/>
                    </a:ext>
                  </a:extLst>
                </p:cNvPr>
                <p:cNvSpPr/>
                <p:nvPr/>
              </p:nvSpPr>
              <p:spPr>
                <a:xfrm>
                  <a:off x="2275108" y="4498511"/>
                  <a:ext cx="30731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⊢(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;…;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400" baseline="-25000" dirty="0"/>
                    <a:t>n</a:t>
                  </a:r>
                  <a:r>
                    <a:rPr lang="en-US" sz="2400" dirty="0">
                      <a:ea typeface="Cambria Math" panose="02040503050406030204" pitchFamily="18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400" baseline="-25000" dirty="0"/>
                    <a:t>n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A8A1C7-345D-497A-AD4B-A4110B4441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108" y="4498511"/>
                  <a:ext cx="3073149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95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6C95195-64E9-49F6-95D9-3B913D63D7DC}"/>
              </a:ext>
            </a:extLst>
          </p:cNvPr>
          <p:cNvSpPr/>
          <p:nvPr/>
        </p:nvSpPr>
        <p:spPr>
          <a:xfrm>
            <a:off x="1635330" y="2279721"/>
            <a:ext cx="1542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sequence)</a:t>
            </a:r>
          </a:p>
        </p:txBody>
      </p:sp>
    </p:spTree>
    <p:extLst>
      <p:ext uri="{BB962C8B-B14F-4D97-AF65-F5344CB8AC3E}">
        <p14:creationId xmlns:p14="http://schemas.microsoft.com/office/powerpoint/2010/main" val="3666134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92E824-70FE-4307-A870-344E29B7683E}"/>
              </a:ext>
            </a:extLst>
          </p:cNvPr>
          <p:cNvSpPr/>
          <p:nvPr/>
        </p:nvSpPr>
        <p:spPr>
          <a:xfrm>
            <a:off x="1118109" y="2352246"/>
            <a:ext cx="169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declaration)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2F5B88-394E-489B-9AF0-B23CA598E894}"/>
              </a:ext>
            </a:extLst>
          </p:cNvPr>
          <p:cNvGrpSpPr/>
          <p:nvPr/>
        </p:nvGrpSpPr>
        <p:grpSpPr>
          <a:xfrm>
            <a:off x="2051759" y="2789505"/>
            <a:ext cx="5816731" cy="894613"/>
            <a:chOff x="1085030" y="3964575"/>
            <a:chExt cx="5816731" cy="894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7D49A4D-9048-4FA8-9FD5-AFD033C1C54F}"/>
                    </a:ext>
                  </a:extLst>
                </p:cNvPr>
                <p:cNvSpPr/>
                <p:nvPr/>
              </p:nvSpPr>
              <p:spPr>
                <a:xfrm>
                  <a:off x="1085030" y="3998848"/>
                  <a:ext cx="13719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7D49A4D-9048-4FA8-9FD5-AFD033C1C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030" y="3998848"/>
                  <a:ext cx="137191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0BBA1D7-06F3-44CD-9F02-D3488C51EF9B}"/>
                    </a:ext>
                  </a:extLst>
                </p:cNvPr>
                <p:cNvSpPr/>
                <p:nvPr/>
              </p:nvSpPr>
              <p:spPr>
                <a:xfrm>
                  <a:off x="1480260" y="4406051"/>
                  <a:ext cx="4204420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id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Sn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):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0BBA1D7-06F3-44CD-9F02-D3488C51EF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260" y="4406051"/>
                  <a:ext cx="4204420" cy="453137"/>
                </a:xfrm>
                <a:prstGeom prst="rect">
                  <a:avLst/>
                </a:prstGeom>
                <a:blipFill>
                  <a:blip r:embed="rId5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9F3DDDC-D024-4C7C-A0E6-DF92DE427EF3}"/>
                    </a:ext>
                  </a:extLst>
                </p:cNvPr>
                <p:cNvSpPr/>
                <p:nvPr/>
              </p:nvSpPr>
              <p:spPr>
                <a:xfrm>
                  <a:off x="3415486" y="3964575"/>
                  <a:ext cx="3486275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Sn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: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9F3DDDC-D024-4C7C-A0E6-DF92DE427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486" y="3964575"/>
                  <a:ext cx="3486275" cy="453137"/>
                </a:xfrm>
                <a:prstGeom prst="rect">
                  <a:avLst/>
                </a:prstGeom>
                <a:blipFill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CF0EB1-4BB2-4B8A-9E11-74BE65447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030" y="4417712"/>
              <a:ext cx="5816731" cy="116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740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8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Name Analysis</a:t>
            </a:r>
          </a:p>
          <a:p>
            <a:r>
              <a:rPr lang="en-US" dirty="0"/>
              <a:t>Enforcing scope</a:t>
            </a:r>
          </a:p>
          <a:p>
            <a:pPr marL="0" indent="0">
              <a:buNone/>
            </a:pPr>
            <a:r>
              <a:rPr lang="en-US" b="1" dirty="0"/>
              <a:t>Symbol Table</a:t>
            </a:r>
          </a:p>
          <a:p>
            <a:r>
              <a:rPr lang="en-US" dirty="0"/>
              <a:t>What it is</a:t>
            </a:r>
          </a:p>
          <a:p>
            <a:r>
              <a:rPr lang="en-US" dirty="0"/>
              <a:t>What it does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2FB100-386A-4F00-A2C9-14685E5F224A}"/>
              </a:ext>
            </a:extLst>
          </p:cNvPr>
          <p:cNvGrpSpPr/>
          <p:nvPr/>
        </p:nvGrpSpPr>
        <p:grpSpPr>
          <a:xfrm>
            <a:off x="5326912" y="1446010"/>
            <a:ext cx="3434316" cy="2307279"/>
            <a:chOff x="5326912" y="1552340"/>
            <a:chExt cx="3434316" cy="23072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35D975-4005-4473-B379-704ABFCCC1C9}"/>
                </a:ext>
              </a:extLst>
            </p:cNvPr>
            <p:cNvSpPr/>
            <p:nvPr/>
          </p:nvSpPr>
          <p:spPr>
            <a:xfrm>
              <a:off x="5326912" y="1552340"/>
              <a:ext cx="3434316" cy="2307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F8555D9-1705-4BF4-A03B-7AF8F9F889D6}"/>
                </a:ext>
              </a:extLst>
            </p:cNvPr>
            <p:cNvSpPr/>
            <p:nvPr/>
          </p:nvSpPr>
          <p:spPr>
            <a:xfrm>
              <a:off x="5454504" y="1733101"/>
              <a:ext cx="3206490" cy="2036962"/>
            </a:xfrm>
            <a:prstGeom prst="roundRect">
              <a:avLst>
                <a:gd name="adj" fmla="val 1040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/>
                <a:t>Name analysis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What it 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What it does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How it works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0F5B67-5A90-4FFB-98D5-3226A9F7DA8E}"/>
                </a:ext>
              </a:extLst>
            </p:cNvPr>
            <p:cNvSpPr txBox="1"/>
            <p:nvPr/>
          </p:nvSpPr>
          <p:spPr>
            <a:xfrm>
              <a:off x="6230680" y="1552340"/>
              <a:ext cx="1808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You should know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41B507-6573-421F-8792-EB167E5603C2}"/>
              </a:ext>
            </a:extLst>
          </p:cNvPr>
          <p:cNvSpPr txBox="1"/>
          <p:nvPr/>
        </p:nvSpPr>
        <p:spPr>
          <a:xfrm>
            <a:off x="7473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20" name="Picture 2" descr="Image result for cartoon bluebird">
            <a:extLst>
              <a:ext uri="{FF2B5EF4-FFF2-40B4-BE49-F238E27FC236}">
                <a16:creationId xmlns:a16="http://schemas.microsoft.com/office/drawing/2014/main" id="{5DBD031A-31FB-4A52-BE1D-5A0813D2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51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F55F6B-B189-4E6A-949F-4FFA7D36B825}"/>
              </a:ext>
            </a:extLst>
          </p:cNvPr>
          <p:cNvGrpSpPr/>
          <p:nvPr/>
        </p:nvGrpSpPr>
        <p:grpSpPr>
          <a:xfrm>
            <a:off x="1127415" y="3101195"/>
            <a:ext cx="7323678" cy="894614"/>
            <a:chOff x="1370557" y="3964574"/>
            <a:chExt cx="7323678" cy="894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E5B8566-B883-40CB-B39C-043F7D5D8814}"/>
                    </a:ext>
                  </a:extLst>
                </p:cNvPr>
                <p:cNvSpPr/>
                <p:nvPr/>
              </p:nvSpPr>
              <p:spPr>
                <a:xfrm>
                  <a:off x="3358933" y="4406051"/>
                  <a:ext cx="30310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: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E5B8566-B883-40CB-B39C-043F7D5D88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933" y="4406051"/>
                  <a:ext cx="3031022" cy="453137"/>
                </a:xfrm>
                <a:prstGeom prst="rect">
                  <a:avLst/>
                </a:prstGeom>
                <a:blipFill>
                  <a:blip r:embed="rId4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8808F4A-D853-4F59-AAB3-6352BB19CCA3}"/>
                    </a:ext>
                  </a:extLst>
                </p:cNvPr>
                <p:cNvSpPr/>
                <p:nvPr/>
              </p:nvSpPr>
              <p:spPr>
                <a:xfrm>
                  <a:off x="1370557" y="3964575"/>
                  <a:ext cx="4029501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8808F4A-D853-4F59-AAB3-6352BB19CC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557" y="3964575"/>
                  <a:ext cx="4029501" cy="453137"/>
                </a:xfrm>
                <a:prstGeom prst="rect">
                  <a:avLst/>
                </a:prstGeom>
                <a:blipFill>
                  <a:blip r:embed="rId5"/>
                  <a:stretch>
                    <a:fillRect b="-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17FFB-4CA0-4371-BAC7-5AFB7EC1A12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260" y="4429374"/>
              <a:ext cx="721397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4C2A43C-EDBC-49A8-A965-EC07840435FF}"/>
                    </a:ext>
                  </a:extLst>
                </p:cNvPr>
                <p:cNvSpPr/>
                <p:nvPr/>
              </p:nvSpPr>
              <p:spPr>
                <a:xfrm>
                  <a:off x="5887376" y="3964574"/>
                  <a:ext cx="2806859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∈1..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4C2A43C-EDBC-49A8-A965-EC07840435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376" y="3964574"/>
                  <a:ext cx="2806859" cy="453137"/>
                </a:xfrm>
                <a:prstGeom prst="rect">
                  <a:avLst/>
                </a:prstGeom>
                <a:blipFill>
                  <a:blip r:embed="rId6"/>
                  <a:stretch>
                    <a:fillRect r="-435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54334A7-3F66-4335-B466-9169231465DB}"/>
              </a:ext>
            </a:extLst>
          </p:cNvPr>
          <p:cNvSpPr/>
          <p:nvPr/>
        </p:nvSpPr>
        <p:spPr>
          <a:xfrm>
            <a:off x="1034982" y="2276022"/>
            <a:ext cx="121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fn</a:t>
            </a:r>
            <a:r>
              <a:rPr lang="en-US" dirty="0"/>
              <a:t>-call)</a:t>
            </a:r>
          </a:p>
        </p:txBody>
      </p:sp>
    </p:spTree>
    <p:extLst>
      <p:ext uri="{BB962C8B-B14F-4D97-AF65-F5344CB8AC3E}">
        <p14:creationId xmlns:p14="http://schemas.microsoft.com/office/powerpoint/2010/main" val="4273593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Formal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End Detour: Done with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Image result for detour">
            <a:extLst>
              <a:ext uri="{FF2B5EF4-FFF2-40B4-BE49-F238E27FC236}">
                <a16:creationId xmlns:a16="http://schemas.microsoft.com/office/drawing/2014/main" id="{97D4863E-6A92-452C-BB02-2C9D8682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5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73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8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 Type Systems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use them</a:t>
            </a:r>
          </a:p>
          <a:p>
            <a:pPr marL="0" indent="0">
              <a:buNone/>
            </a:pPr>
            <a:r>
              <a:rPr lang="en-US" b="1" dirty="0"/>
              <a:t>Type Specification</a:t>
            </a:r>
          </a:p>
          <a:p>
            <a:r>
              <a:rPr lang="en-US" dirty="0"/>
              <a:t>Formally communicating type systems</a:t>
            </a:r>
          </a:p>
          <a:p>
            <a:pPr marL="0" indent="0">
              <a:buNone/>
            </a:pPr>
            <a:r>
              <a:rPr lang="en-US" b="1" dirty="0"/>
              <a:t>Our type system (for the project)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Specification vs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Discussing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A7286-8A0F-42D4-9DBC-B4FD4FED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48843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big idea in compilers</a:t>
            </a:r>
          </a:p>
          <a:p>
            <a:r>
              <a:rPr lang="en-US" dirty="0"/>
              <a:t>Thinking at different layers of abstraction</a:t>
            </a:r>
          </a:p>
          <a:p>
            <a:r>
              <a:rPr lang="en-US" dirty="0"/>
              <a:t>Types are a nice instance</a:t>
            </a:r>
          </a:p>
          <a:p>
            <a:pPr marL="457200" lvl="1" indent="0">
              <a:buNone/>
            </a:pPr>
            <a:r>
              <a:rPr lang="en-US" dirty="0"/>
              <a:t>(so were syntax and tokenization)</a:t>
            </a:r>
          </a:p>
          <a:p>
            <a:r>
              <a:rPr lang="en-US" dirty="0"/>
              <a:t>Today: Specification</a:t>
            </a:r>
          </a:p>
          <a:p>
            <a:r>
              <a:rPr lang="en-US" dirty="0"/>
              <a:t>Next time: Implementation</a:t>
            </a:r>
          </a:p>
        </p:txBody>
      </p:sp>
      <p:pic>
        <p:nvPicPr>
          <p:cNvPr id="3074" name="Picture 2" descr="What's the Big Idea Behind Your Sermon? by Peter Mead ...">
            <a:extLst>
              <a:ext uri="{FF2B5EF4-FFF2-40B4-BE49-F238E27FC236}">
                <a16:creationId xmlns:a16="http://schemas.microsoft.com/office/drawing/2014/main" id="{EDD71367-F620-4CB8-9868-5E8027F2B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r="11930"/>
          <a:stretch/>
        </p:blipFill>
        <p:spPr bwMode="auto">
          <a:xfrm>
            <a:off x="6187735" y="2218579"/>
            <a:ext cx="1819923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6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02" y="1825625"/>
            <a:ext cx="4113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Deduce what the programmer meant</a:t>
            </a:r>
          </a:p>
          <a:p>
            <a:r>
              <a:rPr lang="en-US" dirty="0"/>
              <a:t>Philosophy: don’t let bugs get by</a:t>
            </a:r>
          </a:p>
          <a:p>
            <a:r>
              <a:rPr lang="en-US" dirty="0"/>
              <a:t>Give programmer means to express intent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BD9AD2-454E-4EFD-B338-8DDF06CA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3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Aim of Semantic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 – Rationale</a:t>
            </a:r>
          </a:p>
        </p:txBody>
      </p:sp>
      <p:pic>
        <p:nvPicPr>
          <p:cNvPr id="1028" name="Picture 4" descr="Objective clipart - Clipground">
            <a:extLst>
              <a:ext uri="{FF2B5EF4-FFF2-40B4-BE49-F238E27FC236}">
                <a16:creationId xmlns:a16="http://schemas.microsoft.com/office/drawing/2014/main" id="{2FCA6B44-CA52-4BD2-8CBE-A2F7D3ED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48" y="2407218"/>
            <a:ext cx="2862844" cy="28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5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565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Types Communicate programmer intention</a:t>
            </a:r>
          </a:p>
          <a:p>
            <a:r>
              <a:rPr lang="en-US" dirty="0"/>
              <a:t>Compiler can choose the appropriate operation</a:t>
            </a:r>
          </a:p>
          <a:p>
            <a:r>
              <a:rPr lang="en-US" dirty="0"/>
              <a:t>Compiler can tell if the operations are sensible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BD9AD2-454E-4EFD-B338-8DDF06CA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Types as Hints From Programmer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 – Rationale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BA625-129B-466A-94D0-0F89D83AC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03" y="2248421"/>
            <a:ext cx="3520168" cy="26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1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015894-96FE-4CF4-A9A5-7986B2FF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29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we Mean by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“</a:t>
            </a:r>
            <a:r>
              <a:rPr lang="en-US" sz="22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021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Short for “data type”</a:t>
            </a:r>
          </a:p>
          <a:p>
            <a:r>
              <a:rPr lang="en-US" sz="2400" dirty="0"/>
              <a:t>Classification for various kinds of data</a:t>
            </a:r>
          </a:p>
          <a:p>
            <a:r>
              <a:rPr lang="en-US" sz="2400" dirty="0"/>
              <a:t>A set of possible values which a variable can possess</a:t>
            </a:r>
          </a:p>
          <a:p>
            <a:pPr marL="0" indent="0">
              <a:buNone/>
            </a:pPr>
            <a:r>
              <a:rPr lang="en-US" sz="2600" b="1" dirty="0"/>
              <a:t>May imply representation</a:t>
            </a:r>
          </a:p>
          <a:p>
            <a:pPr marL="0" indent="0">
              <a:buNone/>
            </a:pPr>
            <a:r>
              <a:rPr lang="en-US" sz="2400" i="1" dirty="0"/>
              <a:t>(perhaps in memory)</a:t>
            </a:r>
          </a:p>
          <a:p>
            <a:r>
              <a:rPr lang="en-US" sz="2400" dirty="0"/>
              <a:t>int32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D2C23-FFE2-442F-B221-8D095B07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74" y="1801994"/>
            <a:ext cx="3995726" cy="37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38760</TotalTime>
  <Words>1751</Words>
  <Application>Microsoft Office PowerPoint</Application>
  <PresentationFormat>On-screen Show (4:3)</PresentationFormat>
  <Paragraphs>346</Paragraphs>
  <Slides>41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Check-in Review: Semantic Analysis</vt:lpstr>
      <vt:lpstr>Type systems</vt:lpstr>
      <vt:lpstr>Compiler Construction Progress Pics</vt:lpstr>
      <vt:lpstr>Last Time Semantic Analysis</vt:lpstr>
      <vt:lpstr>Lecture Outline Type Systems</vt:lpstr>
      <vt:lpstr>Specification vs Implementation Discussing Type Systems</vt:lpstr>
      <vt:lpstr>Recall: Aim of Semantic Analysis Type Systems – Rationale</vt:lpstr>
      <vt:lpstr>Types as Hints From Programmer Type Systems – Rationale</vt:lpstr>
      <vt:lpstr>What we Mean by “ Type” Type Systems</vt:lpstr>
      <vt:lpstr>Type Systems: The Context for Types Type Systems</vt:lpstr>
      <vt:lpstr>Components of a Type System Type Systems</vt:lpstr>
      <vt:lpstr>Type Rules Type Systems</vt:lpstr>
      <vt:lpstr>Type Conversion Type Systems</vt:lpstr>
      <vt:lpstr>Type Coercion Type Systems</vt:lpstr>
      <vt:lpstr>Type Promotion Type Systems</vt:lpstr>
      <vt:lpstr>Subtyping Type Systems</vt:lpstr>
      <vt:lpstr>Duck Typing Type Systems</vt:lpstr>
      <vt:lpstr>Duck Typing: Example Type Systems</vt:lpstr>
      <vt:lpstr>Duck Punching Type Systems</vt:lpstr>
      <vt:lpstr>Brief Aside: Duck Punching Type Systems</vt:lpstr>
      <vt:lpstr>Duck Punching: Example Type Systems</vt:lpstr>
      <vt:lpstr>Let’s Talk about The Type System Used in the Projects Type Checking</vt:lpstr>
      <vt:lpstr>Our Type System: Fundamentals Type Checking</vt:lpstr>
      <vt:lpstr>Our Type Rules Our Type System</vt:lpstr>
      <vt:lpstr>Type Errors II Our Type System</vt:lpstr>
      <vt:lpstr>Type Errors III Our Type System</vt:lpstr>
      <vt:lpstr>Summary Type Systems</vt:lpstr>
      <vt:lpstr>Upcoming Project: P3 Type Systems</vt:lpstr>
      <vt:lpstr>PowerPoint Presentation</vt:lpstr>
      <vt:lpstr>Formalizing Type Systems Detour: Ungraded Material</vt:lpstr>
      <vt:lpstr>Representing Type Systems Formal Type Systems</vt:lpstr>
      <vt:lpstr>Judgements Formal Type Systems</vt:lpstr>
      <vt:lpstr>Rules Formal Type Systems</vt:lpstr>
      <vt:lpstr>Proof Trees Formal Type Systems</vt:lpstr>
      <vt:lpstr>Well-Typedness Formal Type Systems</vt:lpstr>
      <vt:lpstr>Example Type Rules Formal Type Systems</vt:lpstr>
      <vt:lpstr>Example Type Rules Formal Type Systems</vt:lpstr>
      <vt:lpstr>Example Type Rules Formal Type Systems</vt:lpstr>
      <vt:lpstr>Example Type Rules Formal Type Systems</vt:lpstr>
      <vt:lpstr>Example Type Rules Formal Type Systems</vt:lpstr>
      <vt:lpstr>Formal Type Systems End Detour: Done with Ungraded Material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Presentation</dc:title>
  <dc:creator>drew</dc:creator>
  <cp:lastModifiedBy>Davidson, Drew</cp:lastModifiedBy>
  <cp:revision>808</cp:revision>
  <cp:lastPrinted>2018-08-29T18:10:22Z</cp:lastPrinted>
  <dcterms:created xsi:type="dcterms:W3CDTF">2018-07-19T03:57:05Z</dcterms:created>
  <dcterms:modified xsi:type="dcterms:W3CDTF">2022-09-25T20:36:02Z</dcterms:modified>
</cp:coreProperties>
</file>