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1442" r:id="rId2"/>
    <p:sldId id="257" r:id="rId3"/>
    <p:sldId id="1441" r:id="rId4"/>
    <p:sldId id="1469" r:id="rId5"/>
    <p:sldId id="1347" r:id="rId6"/>
    <p:sldId id="1470" r:id="rId7"/>
    <p:sldId id="1432" r:id="rId8"/>
    <p:sldId id="1471" r:id="rId9"/>
    <p:sldId id="1472" r:id="rId10"/>
    <p:sldId id="1473" r:id="rId11"/>
    <p:sldId id="1474" r:id="rId12"/>
    <p:sldId id="1475" r:id="rId13"/>
    <p:sldId id="1476" r:id="rId14"/>
    <p:sldId id="1477" r:id="rId15"/>
    <p:sldId id="1478" r:id="rId16"/>
    <p:sldId id="1479" r:id="rId17"/>
    <p:sldId id="1481" r:id="rId18"/>
    <p:sldId id="1482" r:id="rId19"/>
    <p:sldId id="1483" r:id="rId20"/>
    <p:sldId id="1484" r:id="rId21"/>
    <p:sldId id="1485" r:id="rId22"/>
    <p:sldId id="1486" r:id="rId23"/>
    <p:sldId id="1487" r:id="rId24"/>
    <p:sldId id="1488" r:id="rId25"/>
    <p:sldId id="1489" r:id="rId26"/>
    <p:sldId id="1491" r:id="rId27"/>
    <p:sldId id="1492" r:id="rId28"/>
    <p:sldId id="1493" r:id="rId29"/>
    <p:sldId id="1494" r:id="rId30"/>
    <p:sldId id="1495" r:id="rId31"/>
    <p:sldId id="1496" r:id="rId32"/>
    <p:sldId id="1497" r:id="rId33"/>
    <p:sldId id="1498" r:id="rId34"/>
    <p:sldId id="1499" r:id="rId35"/>
    <p:sldId id="150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  <p:cmAuthor id="2" name="Davidson, Drew" initials="DD" lastIdx="1" clrIdx="1">
    <p:extLst>
      <p:ext uri="{19B8F6BF-5375-455C-9EA6-DF929625EA0E}">
        <p15:presenceInfo xmlns:p15="http://schemas.microsoft.com/office/powerpoint/2012/main" userId="Davidson, 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1B88"/>
    <a:srgbClr val="B686DA"/>
    <a:srgbClr val="5F5F5F"/>
    <a:srgbClr val="F0E06F"/>
    <a:srgbClr val="FFFF99"/>
    <a:srgbClr val="704214"/>
    <a:srgbClr val="FFD3D3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6370" autoAdjust="0"/>
  </p:normalViewPr>
  <p:slideViewPr>
    <p:cSldViewPr snapToGrid="0">
      <p:cViewPr varScale="1">
        <p:scale>
          <a:sx n="85" d="100"/>
          <a:sy n="85" d="100"/>
        </p:scale>
        <p:origin x="504" y="29"/>
      </p:cViewPr>
      <p:guideLst/>
    </p:cSldViewPr>
  </p:slideViewPr>
  <p:outlineViewPr>
    <p:cViewPr>
      <p:scale>
        <a:sx n="33" d="100"/>
        <a:sy n="33" d="100"/>
      </p:scale>
      <p:origin x="0" y="-175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375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293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188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358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645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699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483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691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7408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600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712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425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03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3591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4567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4878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276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4539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754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5857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9811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586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6162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9051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4083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09682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1888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315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035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285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936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27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991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956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8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08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83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51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5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3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2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0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7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7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pilers.cool/materials/JonesPartialEvaluation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13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Announcements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Administrivia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6021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64D50-1DA1-3E0C-69D5-88852F039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Quiz 3 and Quiz 4 to be returned on Wednesday</a:t>
            </a:r>
          </a:p>
        </p:txBody>
      </p:sp>
    </p:spTree>
    <p:extLst>
      <p:ext uri="{BB962C8B-B14F-4D97-AF65-F5344CB8AC3E}">
        <p14:creationId xmlns:p14="http://schemas.microsoft.com/office/powerpoint/2010/main" val="4275895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“This is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Kinda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Like Currying!”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Evaluation: Concept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25562A1-9A66-49F7-9C67-EACB535E3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308980"/>
            <a:ext cx="1071352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Yep, it is!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B9A68C-A012-4CB2-8241-1EF09B10A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1793874"/>
            <a:ext cx="2807775" cy="34576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55FBCD-1A1E-4903-85F0-CE5A3A6817AA}"/>
              </a:ext>
            </a:extLst>
          </p:cNvPr>
          <p:cNvSpPr txBox="1"/>
          <p:nvPr/>
        </p:nvSpPr>
        <p:spPr>
          <a:xfrm>
            <a:off x="8444458" y="5203343"/>
            <a:ext cx="2745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Haskell Curry, after whom Currying and the Haskell language are named</a:t>
            </a:r>
          </a:p>
        </p:txBody>
      </p:sp>
    </p:spTree>
    <p:extLst>
      <p:ext uri="{BB962C8B-B14F-4D97-AF65-F5344CB8AC3E}">
        <p14:creationId xmlns:p14="http://schemas.microsoft.com/office/powerpoint/2010/main" val="3622182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“This is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Kinda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Like Currying!”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Evaluation: Concept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25562A1-9A66-49F7-9C67-EACB535E3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1" y="1308980"/>
            <a:ext cx="387985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Yep, it is!</a:t>
            </a:r>
          </a:p>
          <a:p>
            <a:pPr marL="0" indent="0">
              <a:buNone/>
            </a:pPr>
            <a:r>
              <a:rPr lang="en-US" b="1" dirty="0"/>
              <a:t>Some differences:</a:t>
            </a:r>
          </a:p>
          <a:p>
            <a:r>
              <a:rPr lang="en-US" dirty="0"/>
              <a:t>PE not constrained to function level</a:t>
            </a:r>
          </a:p>
          <a:p>
            <a:r>
              <a:rPr lang="en-US" dirty="0"/>
              <a:t>PE can perform arbitrary combinations of arguments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917256-72B5-4281-A837-9AF976DD1A91}"/>
              </a:ext>
            </a:extLst>
          </p:cNvPr>
          <p:cNvSpPr txBox="1"/>
          <p:nvPr/>
        </p:nvSpPr>
        <p:spPr>
          <a:xfrm>
            <a:off x="5613666" y="1562465"/>
            <a:ext cx="1189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Uncurried</a:t>
            </a:r>
            <a:r>
              <a:rPr lang="en-US" b="1" dirty="0"/>
              <a:t> </a:t>
            </a:r>
          </a:p>
          <a:p>
            <a:pPr algn="ctr"/>
            <a:r>
              <a:rPr lang="en-US" b="1" dirty="0"/>
              <a:t>function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55B01C-6A7D-46B6-A962-7DB6CF481709}"/>
              </a:ext>
            </a:extLst>
          </p:cNvPr>
          <p:cNvSpPr txBox="1"/>
          <p:nvPr/>
        </p:nvSpPr>
        <p:spPr>
          <a:xfrm>
            <a:off x="8167357" y="1562465"/>
            <a:ext cx="984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Curried </a:t>
            </a:r>
          </a:p>
          <a:p>
            <a:pPr algn="ctr"/>
            <a:r>
              <a:rPr lang="en-US" b="1" dirty="0"/>
              <a:t>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EF7AF4-FAAB-4A76-99EE-01AEF3F682FB}"/>
                  </a:ext>
                </a:extLst>
              </p:cNvPr>
              <p:cNvSpPr txBox="1"/>
              <p:nvPr/>
            </p:nvSpPr>
            <p:spPr>
              <a:xfrm>
                <a:off x="5547051" y="2337332"/>
                <a:ext cx="155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EF7AF4-FAAB-4A76-99EE-01AEF3F68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051" y="2337332"/>
                <a:ext cx="1550489" cy="369332"/>
              </a:xfrm>
              <a:prstGeom prst="rect">
                <a:avLst/>
              </a:prstGeom>
              <a:blipFill>
                <a:blip r:embed="rId3"/>
                <a:stretch>
                  <a:fillRect l="-787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BCD60F-D98D-4DA9-A512-1B8C43B728D3}"/>
                  </a:ext>
                </a:extLst>
              </p:cNvPr>
              <p:cNvSpPr txBox="1"/>
              <p:nvPr/>
            </p:nvSpPr>
            <p:spPr>
              <a:xfrm>
                <a:off x="7766189" y="2337332"/>
                <a:ext cx="17868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BCD60F-D98D-4DA9-A512-1B8C43B72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189" y="2337332"/>
                <a:ext cx="1786899" cy="369332"/>
              </a:xfrm>
              <a:prstGeom prst="rect">
                <a:avLst/>
              </a:prstGeom>
              <a:blipFill>
                <a:blip r:embed="rId4"/>
                <a:stretch>
                  <a:fillRect l="-341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049C2D7-B1F8-4CD8-A12C-E68928AFE304}"/>
              </a:ext>
            </a:extLst>
          </p:cNvPr>
          <p:cNvSpPr txBox="1"/>
          <p:nvPr/>
        </p:nvSpPr>
        <p:spPr>
          <a:xfrm>
            <a:off x="4660900" y="3758363"/>
            <a:ext cx="3147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minus(int a, int b){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a - b;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F76BFC-F6E2-44A3-A9CA-CE64843C8347}"/>
              </a:ext>
            </a:extLst>
          </p:cNvPr>
          <p:cNvSpPr txBox="1"/>
          <p:nvPr/>
        </p:nvSpPr>
        <p:spPr>
          <a:xfrm>
            <a:off x="9471351" y="3591040"/>
            <a:ext cx="22829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minus(int b){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5 - b;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5B8A57B-6B32-40F7-BB42-62B9229832D3}"/>
              </a:ext>
            </a:extLst>
          </p:cNvPr>
          <p:cNvSpPr/>
          <p:nvPr/>
        </p:nvSpPr>
        <p:spPr>
          <a:xfrm>
            <a:off x="8080050" y="3870083"/>
            <a:ext cx="1079500" cy="38167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8B40F2-7498-48B4-A4A4-71539F499006}"/>
              </a:ext>
            </a:extLst>
          </p:cNvPr>
          <p:cNvSpPr txBox="1"/>
          <p:nvPr/>
        </p:nvSpPr>
        <p:spPr>
          <a:xfrm>
            <a:off x="8165932" y="3335402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50A051-A502-49D1-B7AF-C7F8E08B09D6}"/>
              </a:ext>
            </a:extLst>
          </p:cNvPr>
          <p:cNvSpPr txBox="1"/>
          <p:nvPr/>
        </p:nvSpPr>
        <p:spPr>
          <a:xfrm>
            <a:off x="4830860" y="5198286"/>
            <a:ext cx="3147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minus(int a, int b){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a - b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A42D02-06BC-46D1-BCFF-70D256297E76}"/>
              </a:ext>
            </a:extLst>
          </p:cNvPr>
          <p:cNvSpPr txBox="1"/>
          <p:nvPr/>
        </p:nvSpPr>
        <p:spPr>
          <a:xfrm>
            <a:off x="9577811" y="5030963"/>
            <a:ext cx="22829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minus(int a){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a - 5;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1726E4E-77D7-4F13-B387-5D03F5AEBFEF}"/>
              </a:ext>
            </a:extLst>
          </p:cNvPr>
          <p:cNvSpPr/>
          <p:nvPr/>
        </p:nvSpPr>
        <p:spPr>
          <a:xfrm>
            <a:off x="8186510" y="5373506"/>
            <a:ext cx="1079500" cy="38167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1266A3-2B08-4607-BF46-FD19F722D7E8}"/>
              </a:ext>
            </a:extLst>
          </p:cNvPr>
          <p:cNvSpPr txBox="1"/>
          <p:nvPr/>
        </p:nvSpPr>
        <p:spPr>
          <a:xfrm>
            <a:off x="8264253" y="4913436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AAE7DC-924F-4009-8B3F-A62B503F5DDB}"/>
              </a:ext>
            </a:extLst>
          </p:cNvPr>
          <p:cNvSpPr txBox="1"/>
          <p:nvPr/>
        </p:nvSpPr>
        <p:spPr>
          <a:xfrm>
            <a:off x="8176527" y="3569682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as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5E1964-631F-49A6-86CB-90C340A05185}"/>
              </a:ext>
            </a:extLst>
          </p:cNvPr>
          <p:cNvSpPr txBox="1"/>
          <p:nvPr/>
        </p:nvSpPr>
        <p:spPr>
          <a:xfrm>
            <a:off x="8290827" y="5144482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as 5</a:t>
            </a:r>
          </a:p>
        </p:txBody>
      </p:sp>
    </p:spTree>
    <p:extLst>
      <p:ext uri="{BB962C8B-B14F-4D97-AF65-F5344CB8AC3E}">
        <p14:creationId xmlns:p14="http://schemas.microsoft.com/office/powerpoint/2010/main" val="372382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" grpId="0" animBg="1"/>
      <p:bldP spid="4" grpId="0"/>
      <p:bldP spid="14" grpId="0"/>
      <p:bldP spid="15" grpId="0"/>
      <p:bldP spid="16" grpId="0" animBg="1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845A0D62-E9AE-416D-B264-A428D6EC1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732" y="1699469"/>
            <a:ext cx="5083711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Partial Evaluation</a:t>
            </a:r>
          </a:p>
          <a:p>
            <a:r>
              <a:rPr lang="en-US" dirty="0"/>
              <a:t>What it is</a:t>
            </a:r>
          </a:p>
          <a:p>
            <a:r>
              <a:rPr lang="en-US" dirty="0"/>
              <a:t>How to do it</a:t>
            </a:r>
          </a:p>
          <a:p>
            <a:r>
              <a:rPr lang="en-US" dirty="0"/>
              <a:t>The </a:t>
            </a:r>
            <a:r>
              <a:rPr lang="en-US" dirty="0" err="1"/>
              <a:t>Futamura</a:t>
            </a:r>
            <a:r>
              <a:rPr lang="en-US" dirty="0"/>
              <a:t> projections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54798D-8616-45DC-889D-460409082E4B}"/>
              </a:ext>
            </a:extLst>
          </p:cNvPr>
          <p:cNvSpPr txBox="1"/>
          <p:nvPr/>
        </p:nvSpPr>
        <p:spPr>
          <a:xfrm>
            <a:off x="8448555" y="4828657"/>
            <a:ext cx="1762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Advanced Topics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2621AB-0F56-4E04-B1B1-44C9FF644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581" y="1722124"/>
            <a:ext cx="38766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63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Simplistic Implementation Intuition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 - Technique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25562A1-9A66-49F7-9C67-EACB535E3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102793"/>
            <a:ext cx="1113154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Analyze every program path</a:t>
            </a:r>
          </a:p>
          <a:p>
            <a:r>
              <a:rPr lang="en-US" dirty="0"/>
              <a:t>If dynamic data can influence it, don’t alter the code</a:t>
            </a:r>
          </a:p>
          <a:p>
            <a:r>
              <a:rPr lang="en-US" dirty="0"/>
              <a:t>If multiple values can touch it, account for all possibilities</a:t>
            </a:r>
          </a:p>
          <a:p>
            <a:r>
              <a:rPr lang="en-US" dirty="0"/>
              <a:t>If value is static, replace with result (like constant folding)!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149D85C2-C2E7-4D5F-9E5D-F2960C7B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72DEC56-F97F-495B-ACAC-70FF3BAEDD38}"/>
              </a:ext>
            </a:extLst>
          </p:cNvPr>
          <p:cNvSpPr txBox="1">
            <a:spLocks/>
          </p:cNvSpPr>
          <p:nvPr/>
        </p:nvSpPr>
        <p:spPr>
          <a:xfrm>
            <a:off x="1" y="4067401"/>
            <a:ext cx="4838700" cy="2790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cool(</a:t>
            </a:r>
            <a:r>
              <a:rPr lang="en-US" sz="20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age, </a:t>
            </a:r>
            <a:r>
              <a:rPr lang="en-US" sz="20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* name)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(name);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isPrime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)){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age &lt;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6703240-0807-49C6-9EC1-DF37CCC6024C}"/>
              </a:ext>
            </a:extLst>
          </p:cNvPr>
          <p:cNvSpPr/>
          <p:nvPr/>
        </p:nvSpPr>
        <p:spPr>
          <a:xfrm>
            <a:off x="1673941" y="3324310"/>
            <a:ext cx="1079500" cy="62230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Dynamic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ADE593-D780-4FDC-80BE-27557839A3EE}"/>
              </a:ext>
            </a:extLst>
          </p:cNvPr>
          <p:cNvGrpSpPr/>
          <p:nvPr/>
        </p:nvGrpSpPr>
        <p:grpSpPr>
          <a:xfrm>
            <a:off x="3474157" y="3311095"/>
            <a:ext cx="1074297" cy="648732"/>
            <a:chOff x="1206500" y="3980461"/>
            <a:chExt cx="914400" cy="648732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3E99E4D-4315-4587-8273-3CDC51CC002A}"/>
                </a:ext>
              </a:extLst>
            </p:cNvPr>
            <p:cNvSpPr/>
            <p:nvPr/>
          </p:nvSpPr>
          <p:spPr>
            <a:xfrm>
              <a:off x="1206500" y="4000500"/>
              <a:ext cx="914400" cy="622300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9ACC77-4FBE-4214-A8ED-90135AFCA233}"/>
                </a:ext>
              </a:extLst>
            </p:cNvPr>
            <p:cNvSpPr txBox="1"/>
            <p:nvPr/>
          </p:nvSpPr>
          <p:spPr>
            <a:xfrm>
              <a:off x="1396141" y="3980461"/>
              <a:ext cx="596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Static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781F4F-00B9-42DE-B40B-8F0EB48C8DF5}"/>
                </a:ext>
              </a:extLst>
            </p:cNvPr>
            <p:cNvSpPr txBox="1"/>
            <p:nvPr/>
          </p:nvSpPr>
          <p:spPr>
            <a:xfrm>
              <a:off x="1308102" y="4259861"/>
              <a:ext cx="7515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“Drew”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A75ACED1-5B36-4044-B756-3CF63DB3F809}"/>
              </a:ext>
            </a:extLst>
          </p:cNvPr>
          <p:cNvSpPr/>
          <p:nvPr/>
        </p:nvSpPr>
        <p:spPr>
          <a:xfrm>
            <a:off x="2910282" y="4637944"/>
            <a:ext cx="781049" cy="33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“Drew”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8B3DD97-BC3F-449D-A4BA-81759A124322}"/>
              </a:ext>
            </a:extLst>
          </p:cNvPr>
          <p:cNvSpPr/>
          <p:nvPr/>
        </p:nvSpPr>
        <p:spPr>
          <a:xfrm>
            <a:off x="1463121" y="5886713"/>
            <a:ext cx="584200" cy="343608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AA0D80A-492F-4C70-92EF-9888C88F4E54}"/>
              </a:ext>
            </a:extLst>
          </p:cNvPr>
          <p:cNvSpPr txBox="1">
            <a:spLocks/>
          </p:cNvSpPr>
          <p:nvPr/>
        </p:nvSpPr>
        <p:spPr>
          <a:xfrm>
            <a:off x="6186313" y="4041288"/>
            <a:ext cx="5853286" cy="2790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cool_nameIsDrew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 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age)</a:t>
            </a:r>
          </a:p>
          <a:p>
            <a:pPr marL="0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7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marL="0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isPrime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)){</a:t>
            </a:r>
          </a:p>
          <a:p>
            <a:pPr marL="0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age &lt; </a:t>
            </a:r>
            <a:r>
              <a:rPr lang="en-US" sz="17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67DB76-8649-48FB-9518-7CD61DB0E1CA}"/>
              </a:ext>
            </a:extLst>
          </p:cNvPr>
          <p:cNvSpPr/>
          <p:nvPr/>
        </p:nvSpPr>
        <p:spPr>
          <a:xfrm>
            <a:off x="8122920" y="4699133"/>
            <a:ext cx="245960" cy="27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5722569-6D20-40BD-9981-F524DC23C5FB}"/>
              </a:ext>
            </a:extLst>
          </p:cNvPr>
          <p:cNvSpPr/>
          <p:nvPr/>
        </p:nvSpPr>
        <p:spPr>
          <a:xfrm>
            <a:off x="7672978" y="5830925"/>
            <a:ext cx="487697" cy="343608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D0F1FB9-7F4E-4098-AB06-F5675B01FB79}"/>
              </a:ext>
            </a:extLst>
          </p:cNvPr>
          <p:cNvSpPr txBox="1"/>
          <p:nvPr/>
        </p:nvSpPr>
        <p:spPr>
          <a:xfrm>
            <a:off x="8279209" y="4653857"/>
            <a:ext cx="3229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F4B99AB-5DB8-41E6-A001-8EBF4E8D89D0}"/>
              </a:ext>
            </a:extLst>
          </p:cNvPr>
          <p:cNvSpPr/>
          <p:nvPr/>
        </p:nvSpPr>
        <p:spPr>
          <a:xfrm>
            <a:off x="8117712" y="5114881"/>
            <a:ext cx="363348" cy="27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8F151F3-6761-4EC6-9262-9DCD94FFDDA2}"/>
              </a:ext>
            </a:extLst>
          </p:cNvPr>
          <p:cNvCxnSpPr/>
          <p:nvPr/>
        </p:nvCxnSpPr>
        <p:spPr>
          <a:xfrm>
            <a:off x="6477000" y="5290425"/>
            <a:ext cx="243735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0857051-8351-426F-9A19-692C48F2C953}"/>
              </a:ext>
            </a:extLst>
          </p:cNvPr>
          <p:cNvCxnSpPr>
            <a:cxnSpLocks/>
          </p:cNvCxnSpPr>
          <p:nvPr/>
        </p:nvCxnSpPr>
        <p:spPr>
          <a:xfrm>
            <a:off x="6477000" y="5671540"/>
            <a:ext cx="112776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0AAC747-D0B3-47F7-9AC2-3D2555D0B953}"/>
              </a:ext>
            </a:extLst>
          </p:cNvPr>
          <p:cNvCxnSpPr>
            <a:cxnSpLocks/>
          </p:cNvCxnSpPr>
          <p:nvPr/>
        </p:nvCxnSpPr>
        <p:spPr>
          <a:xfrm>
            <a:off x="6507480" y="6378975"/>
            <a:ext cx="18288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38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 animBg="1"/>
      <p:bldP spid="25" grpId="0" animBg="1"/>
      <p:bldP spid="28" grpId="0" animBg="1"/>
      <p:bldP spid="29" grpId="0"/>
      <p:bldP spid="30" grpId="0" animBg="1"/>
      <p:bldP spid="31" grpId="0" animBg="1"/>
      <p:bldP spid="35" grpId="0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Implementation – Dataflow Approach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 - Technique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25562A1-9A66-49F7-9C67-EACB535E3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102793"/>
            <a:ext cx="1113154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Propagate dynamic values</a:t>
            </a:r>
          </a:p>
          <a:p>
            <a:r>
              <a:rPr lang="en-US" dirty="0"/>
              <a:t>Leave dynamic-dependent code alone</a:t>
            </a:r>
          </a:p>
          <a:p>
            <a:r>
              <a:rPr lang="en-US" dirty="0"/>
              <a:t>Evaluate purely-static code paths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149D85C2-C2E7-4D5F-9E5D-F2960C7B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1D73D4C-26E2-4D25-8206-EECED97327AC}"/>
              </a:ext>
            </a:extLst>
          </p:cNvPr>
          <p:cNvSpPr txBox="1">
            <a:spLocks/>
          </p:cNvSpPr>
          <p:nvPr/>
        </p:nvSpPr>
        <p:spPr>
          <a:xfrm>
            <a:off x="1" y="4067401"/>
            <a:ext cx="4838700" cy="2790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cool(</a:t>
            </a:r>
            <a:r>
              <a:rPr lang="en-US" sz="20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age, </a:t>
            </a:r>
            <a:r>
              <a:rPr lang="en-US" sz="20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* name)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(name);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isPrime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)){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age &lt;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277C46-1137-47FB-B8E2-C1697AF73D33}"/>
              </a:ext>
            </a:extLst>
          </p:cNvPr>
          <p:cNvSpPr/>
          <p:nvPr/>
        </p:nvSpPr>
        <p:spPr>
          <a:xfrm>
            <a:off x="8230949" y="1331393"/>
            <a:ext cx="1310640" cy="1104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rtlCol="0" anchor="ctr"/>
          <a:lstStyle/>
          <a:p>
            <a:r>
              <a:rPr lang="en-US" sz="1400" dirty="0"/>
              <a:t>enter cool</a:t>
            </a:r>
          </a:p>
          <a:p>
            <a:r>
              <a:rPr lang="en-US" sz="1400" dirty="0" err="1"/>
              <a:t>getarg</a:t>
            </a:r>
            <a:r>
              <a:rPr lang="en-US" sz="1400" dirty="0"/>
              <a:t> 1, [age]</a:t>
            </a:r>
          </a:p>
          <a:p>
            <a:r>
              <a:rPr lang="en-US" sz="1400" dirty="0" err="1"/>
              <a:t>getarg</a:t>
            </a:r>
            <a:r>
              <a:rPr lang="en-US" sz="1400" dirty="0"/>
              <a:t> 2, [name]</a:t>
            </a:r>
          </a:p>
          <a:p>
            <a:r>
              <a:rPr lang="en-US" sz="1400" dirty="0" err="1"/>
              <a:t>setarg</a:t>
            </a:r>
            <a:r>
              <a:rPr lang="en-US" sz="1400" dirty="0"/>
              <a:t> 1, [name]</a:t>
            </a:r>
          </a:p>
          <a:p>
            <a:r>
              <a:rPr lang="en-US" sz="1400" dirty="0"/>
              <a:t>call </a:t>
            </a:r>
            <a:r>
              <a:rPr lang="en-US" sz="1400" dirty="0" err="1"/>
              <a:t>strlen</a:t>
            </a:r>
            <a:endParaRPr lang="en-US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78EC2F-00D1-4F51-BD04-AEC9598ED1DF}"/>
              </a:ext>
            </a:extLst>
          </p:cNvPr>
          <p:cNvSpPr/>
          <p:nvPr/>
        </p:nvSpPr>
        <p:spPr>
          <a:xfrm>
            <a:off x="8230949" y="2692769"/>
            <a:ext cx="1310640" cy="698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rtlCol="0" anchor="ctr"/>
          <a:lstStyle/>
          <a:p>
            <a:r>
              <a:rPr lang="en-US" sz="1400" dirty="0" err="1"/>
              <a:t>getret</a:t>
            </a:r>
            <a:r>
              <a:rPr lang="en-US" sz="1400" dirty="0"/>
              <a:t> 1, [</a:t>
            </a:r>
            <a:r>
              <a:rPr lang="en-US" sz="1400" dirty="0" err="1"/>
              <a:t>len</a:t>
            </a:r>
            <a:r>
              <a:rPr lang="en-US" sz="1400" dirty="0"/>
              <a:t>]</a:t>
            </a:r>
          </a:p>
          <a:p>
            <a:r>
              <a:rPr lang="en-US" sz="1400" dirty="0" err="1"/>
              <a:t>setret</a:t>
            </a:r>
            <a:r>
              <a:rPr lang="en-US" sz="1400" dirty="0"/>
              <a:t> 1, [</a:t>
            </a:r>
            <a:r>
              <a:rPr lang="en-US" sz="1400" dirty="0" err="1"/>
              <a:t>len</a:t>
            </a:r>
            <a:r>
              <a:rPr lang="en-US" sz="1400" dirty="0"/>
              <a:t>]</a:t>
            </a:r>
          </a:p>
          <a:p>
            <a:r>
              <a:rPr lang="en-US" sz="1400" dirty="0"/>
              <a:t>call </a:t>
            </a:r>
            <a:r>
              <a:rPr lang="en-US" sz="1400" dirty="0" err="1"/>
              <a:t>isPrime</a:t>
            </a:r>
            <a:endParaRPr lang="en-US" sz="1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2A12E5C-3B83-4A16-B1FB-AF4ADF061868}"/>
              </a:ext>
            </a:extLst>
          </p:cNvPr>
          <p:cNvSpPr/>
          <p:nvPr/>
        </p:nvSpPr>
        <p:spPr>
          <a:xfrm>
            <a:off x="8169988" y="3665525"/>
            <a:ext cx="1438831" cy="5697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rtlCol="0" anchor="ctr"/>
          <a:lstStyle/>
          <a:p>
            <a:r>
              <a:rPr lang="en-US" sz="1400" dirty="0" err="1"/>
              <a:t>getout</a:t>
            </a:r>
            <a:r>
              <a:rPr lang="en-US" sz="1400" dirty="0"/>
              <a:t> 1, [tmp1]</a:t>
            </a:r>
          </a:p>
          <a:p>
            <a:r>
              <a:rPr lang="en-US" sz="1400" dirty="0" err="1"/>
              <a:t>ifz</a:t>
            </a:r>
            <a:r>
              <a:rPr lang="en-US" sz="1400" dirty="0"/>
              <a:t> [tmp1] </a:t>
            </a:r>
            <a:r>
              <a:rPr lang="en-US" sz="1400" dirty="0" err="1"/>
              <a:t>goto</a:t>
            </a:r>
            <a:r>
              <a:rPr lang="en-US" sz="1400" dirty="0"/>
              <a:t> L_1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1D7E721-C4BA-4742-A328-1B669A2234DD}"/>
              </a:ext>
            </a:extLst>
          </p:cNvPr>
          <p:cNvSpPr/>
          <p:nvPr/>
        </p:nvSpPr>
        <p:spPr>
          <a:xfrm>
            <a:off x="8535746" y="4594974"/>
            <a:ext cx="719415" cy="360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rtlCol="0" anchor="ctr"/>
          <a:lstStyle/>
          <a:p>
            <a:r>
              <a:rPr lang="en-US" sz="1400" dirty="0" err="1"/>
              <a:t>setret</a:t>
            </a:r>
            <a:r>
              <a:rPr lang="en-US" sz="1400" dirty="0"/>
              <a:t> 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A7E3E2E-68C5-4B32-A24E-86F994141712}"/>
              </a:ext>
            </a:extLst>
          </p:cNvPr>
          <p:cNvSpPr/>
          <p:nvPr/>
        </p:nvSpPr>
        <p:spPr>
          <a:xfrm>
            <a:off x="8177606" y="5925841"/>
            <a:ext cx="1438831" cy="2835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rtlCol="0" anchor="ctr"/>
          <a:lstStyle/>
          <a:p>
            <a:r>
              <a:rPr lang="en-US" sz="1400" dirty="0"/>
              <a:t>leave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A7D013E-CB64-4C86-8F76-2444BE05AEA3}"/>
              </a:ext>
            </a:extLst>
          </p:cNvPr>
          <p:cNvSpPr/>
          <p:nvPr/>
        </p:nvSpPr>
        <p:spPr>
          <a:xfrm>
            <a:off x="7051416" y="5115460"/>
            <a:ext cx="1519516" cy="5368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rtlCol="0" anchor="ctr"/>
          <a:lstStyle/>
          <a:p>
            <a:r>
              <a:rPr lang="en-US" sz="1400" dirty="0"/>
              <a:t>[tmp2] := [age] &lt; 30</a:t>
            </a:r>
          </a:p>
          <a:p>
            <a:r>
              <a:rPr lang="en-US" sz="1400" dirty="0"/>
              <a:t>setout [tmp2]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D658125-83FF-4BE0-933E-5E53F9F3C3F4}"/>
              </a:ext>
            </a:extLst>
          </p:cNvPr>
          <p:cNvCxnSpPr>
            <a:stCxn id="2" idx="2"/>
            <a:endCxn id="27" idx="0"/>
          </p:cNvCxnSpPr>
          <p:nvPr/>
        </p:nvCxnSpPr>
        <p:spPr>
          <a:xfrm>
            <a:off x="8886269" y="2436293"/>
            <a:ext cx="0" cy="25647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CE9A700-457E-4F33-B8B1-56DEC5630D94}"/>
              </a:ext>
            </a:extLst>
          </p:cNvPr>
          <p:cNvCxnSpPr>
            <a:cxnSpLocks/>
            <a:stCxn id="27" idx="2"/>
            <a:endCxn id="32" idx="0"/>
          </p:cNvCxnSpPr>
          <p:nvPr/>
        </p:nvCxnSpPr>
        <p:spPr>
          <a:xfrm>
            <a:off x="8886269" y="3391080"/>
            <a:ext cx="3135" cy="2744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B932A62-515A-4766-B95C-F2EABCCCB105}"/>
              </a:ext>
            </a:extLst>
          </p:cNvPr>
          <p:cNvCxnSpPr>
            <a:cxnSpLocks/>
            <a:stCxn id="32" idx="2"/>
            <a:endCxn id="41" idx="0"/>
          </p:cNvCxnSpPr>
          <p:nvPr/>
        </p:nvCxnSpPr>
        <p:spPr>
          <a:xfrm flipH="1">
            <a:off x="7811174" y="4235290"/>
            <a:ext cx="1078230" cy="8801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1390BCB-617C-486A-9041-9AA125EB2F52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8889404" y="4235290"/>
            <a:ext cx="6050" cy="35968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9BBC59C-07ED-43BC-922C-D48A7B8F90E5}"/>
              </a:ext>
            </a:extLst>
          </p:cNvPr>
          <p:cNvCxnSpPr>
            <a:cxnSpLocks/>
            <a:stCxn id="33" idx="2"/>
            <a:endCxn id="39" idx="0"/>
          </p:cNvCxnSpPr>
          <p:nvPr/>
        </p:nvCxnSpPr>
        <p:spPr>
          <a:xfrm>
            <a:off x="8895454" y="4955413"/>
            <a:ext cx="1568" cy="9704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A281DF4-5CCE-4389-85D4-12889EA23BFF}"/>
              </a:ext>
            </a:extLst>
          </p:cNvPr>
          <p:cNvCxnSpPr>
            <a:cxnSpLocks/>
            <a:stCxn id="41" idx="2"/>
            <a:endCxn id="39" idx="0"/>
          </p:cNvCxnSpPr>
          <p:nvPr/>
        </p:nvCxnSpPr>
        <p:spPr>
          <a:xfrm>
            <a:off x="7811174" y="5652299"/>
            <a:ext cx="1085848" cy="2735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1023157B-BFD2-4444-801E-8E520F35122F}"/>
              </a:ext>
            </a:extLst>
          </p:cNvPr>
          <p:cNvSpPr txBox="1"/>
          <p:nvPr/>
        </p:nvSpPr>
        <p:spPr>
          <a:xfrm>
            <a:off x="6543641" y="5115460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L_1: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3C2AFDC-E91F-4F5A-A373-8EBE74010647}"/>
              </a:ext>
            </a:extLst>
          </p:cNvPr>
          <p:cNvSpPr txBox="1"/>
          <p:nvPr/>
        </p:nvSpPr>
        <p:spPr>
          <a:xfrm>
            <a:off x="7861980" y="4541752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jmp</a:t>
            </a:r>
            <a:endParaRPr lang="en-US" sz="12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3AAD653-2035-431A-8F0B-5515885EF45C}"/>
              </a:ext>
            </a:extLst>
          </p:cNvPr>
          <p:cNvSpPr txBox="1"/>
          <p:nvPr/>
        </p:nvSpPr>
        <p:spPr>
          <a:xfrm>
            <a:off x="8854183" y="5262026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jmp</a:t>
            </a:r>
            <a:endParaRPr lang="en-US" sz="12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8D7E594-2C8C-45B3-A22C-2C8F29EF8019}"/>
              </a:ext>
            </a:extLst>
          </p:cNvPr>
          <p:cNvSpPr txBox="1"/>
          <p:nvPr/>
        </p:nvSpPr>
        <p:spPr>
          <a:xfrm>
            <a:off x="7670427" y="5897408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L_2: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784C8B2D-0D39-45C7-8F4D-CFEA70D983C3}"/>
              </a:ext>
            </a:extLst>
          </p:cNvPr>
          <p:cNvSpPr/>
          <p:nvPr/>
        </p:nvSpPr>
        <p:spPr>
          <a:xfrm>
            <a:off x="8926454" y="1576239"/>
            <a:ext cx="403284" cy="223985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576E913-F524-4AD4-98EC-35E938AEE01B}"/>
              </a:ext>
            </a:extLst>
          </p:cNvPr>
          <p:cNvSpPr/>
          <p:nvPr/>
        </p:nvSpPr>
        <p:spPr>
          <a:xfrm>
            <a:off x="7802503" y="5191125"/>
            <a:ext cx="736659" cy="183356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06C134EE-F101-470B-A763-125A58CD13F0}"/>
              </a:ext>
            </a:extLst>
          </p:cNvPr>
          <p:cNvSpPr/>
          <p:nvPr/>
        </p:nvSpPr>
        <p:spPr>
          <a:xfrm>
            <a:off x="7083364" y="5181450"/>
            <a:ext cx="508061" cy="200175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08DA4CB-B4A3-4721-BDF7-4689047BC454}"/>
              </a:ext>
            </a:extLst>
          </p:cNvPr>
          <p:cNvSpPr/>
          <p:nvPr/>
        </p:nvSpPr>
        <p:spPr>
          <a:xfrm>
            <a:off x="7596801" y="5407819"/>
            <a:ext cx="499449" cy="190500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FFCB640C-E3A3-4410-ADBD-589D5651EB2E}"/>
              </a:ext>
            </a:extLst>
          </p:cNvPr>
          <p:cNvSpPr/>
          <p:nvPr/>
        </p:nvSpPr>
        <p:spPr>
          <a:xfrm>
            <a:off x="9571196" y="1711605"/>
            <a:ext cx="1496854" cy="227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[name] := “Drew”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237B78B-FC19-4178-83A4-B3212AFC7EB9}"/>
              </a:ext>
            </a:extLst>
          </p:cNvPr>
          <p:cNvCxnSpPr>
            <a:cxnSpLocks/>
          </p:cNvCxnSpPr>
          <p:nvPr/>
        </p:nvCxnSpPr>
        <p:spPr>
          <a:xfrm flipV="1">
            <a:off x="8260556" y="1845469"/>
            <a:ext cx="1216819" cy="1143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5BF6F1C-AB94-4298-8E0E-54385187AAF9}"/>
              </a:ext>
            </a:extLst>
          </p:cNvPr>
          <p:cNvCxnSpPr>
            <a:cxnSpLocks/>
          </p:cNvCxnSpPr>
          <p:nvPr/>
        </p:nvCxnSpPr>
        <p:spPr>
          <a:xfrm flipV="1">
            <a:off x="8926454" y="2071688"/>
            <a:ext cx="550921" cy="6244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16A6A15-6FEA-43E5-9F37-7C40F4CD58E0}"/>
              </a:ext>
            </a:extLst>
          </p:cNvPr>
          <p:cNvCxnSpPr>
            <a:cxnSpLocks/>
          </p:cNvCxnSpPr>
          <p:nvPr/>
        </p:nvCxnSpPr>
        <p:spPr>
          <a:xfrm flipV="1">
            <a:off x="8895453" y="2795590"/>
            <a:ext cx="391862" cy="716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1D4C4EE5-07A3-459D-97D8-E508BD236CB0}"/>
              </a:ext>
            </a:extLst>
          </p:cNvPr>
          <p:cNvSpPr/>
          <p:nvPr/>
        </p:nvSpPr>
        <p:spPr>
          <a:xfrm>
            <a:off x="9571196" y="1967748"/>
            <a:ext cx="653094" cy="227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“Drew”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FCA66D34-16C5-4CB5-B5BD-1AC95FA8F296}"/>
              </a:ext>
            </a:extLst>
          </p:cNvPr>
          <p:cNvSpPr/>
          <p:nvPr/>
        </p:nvSpPr>
        <p:spPr>
          <a:xfrm>
            <a:off x="9318488" y="2733378"/>
            <a:ext cx="191928" cy="227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4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FD70452-5EF9-415F-92DF-1562E498EA6B}"/>
              </a:ext>
            </a:extLst>
          </p:cNvPr>
          <p:cNvCxnSpPr>
            <a:cxnSpLocks/>
          </p:cNvCxnSpPr>
          <p:nvPr/>
        </p:nvCxnSpPr>
        <p:spPr>
          <a:xfrm flipV="1">
            <a:off x="8885926" y="3024194"/>
            <a:ext cx="391862" cy="716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CC55893D-CA87-4681-AAD8-2FD0DB0633E3}"/>
              </a:ext>
            </a:extLst>
          </p:cNvPr>
          <p:cNvSpPr/>
          <p:nvPr/>
        </p:nvSpPr>
        <p:spPr>
          <a:xfrm>
            <a:off x="9329738" y="2995775"/>
            <a:ext cx="191928" cy="227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4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B9C9B5B-E4FC-4A9C-AE77-E4FB40785DCD}"/>
              </a:ext>
            </a:extLst>
          </p:cNvPr>
          <p:cNvCxnSpPr>
            <a:cxnSpLocks/>
          </p:cNvCxnSpPr>
          <p:nvPr/>
        </p:nvCxnSpPr>
        <p:spPr>
          <a:xfrm flipV="1">
            <a:off x="8262880" y="3257550"/>
            <a:ext cx="844952" cy="3757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FCB131E-9E7B-4D33-835D-076D0D1B771F}"/>
              </a:ext>
            </a:extLst>
          </p:cNvPr>
          <p:cNvCxnSpPr>
            <a:cxnSpLocks/>
          </p:cNvCxnSpPr>
          <p:nvPr/>
        </p:nvCxnSpPr>
        <p:spPr>
          <a:xfrm flipV="1">
            <a:off x="8247829" y="3859906"/>
            <a:ext cx="1177873" cy="187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B65DEB79-A59A-4F3D-ACF4-3EB8F42677A9}"/>
              </a:ext>
            </a:extLst>
          </p:cNvPr>
          <p:cNvSpPr/>
          <p:nvPr/>
        </p:nvSpPr>
        <p:spPr>
          <a:xfrm>
            <a:off x="9480679" y="3734661"/>
            <a:ext cx="449133" cy="227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false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F081399-0372-4498-8490-F290C7713FF2}"/>
              </a:ext>
            </a:extLst>
          </p:cNvPr>
          <p:cNvCxnSpPr>
            <a:cxnSpLocks/>
          </p:cNvCxnSpPr>
          <p:nvPr/>
        </p:nvCxnSpPr>
        <p:spPr>
          <a:xfrm flipV="1">
            <a:off x="8177606" y="4043782"/>
            <a:ext cx="714823" cy="439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F88FBD7-31FE-4F69-B75F-CE0EA4C3957F}"/>
              </a:ext>
            </a:extLst>
          </p:cNvPr>
          <p:cNvCxnSpPr>
            <a:cxnSpLocks/>
          </p:cNvCxnSpPr>
          <p:nvPr/>
        </p:nvCxnSpPr>
        <p:spPr>
          <a:xfrm>
            <a:off x="8814630" y="4370496"/>
            <a:ext cx="176972" cy="1252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16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animBg="1"/>
      <p:bldP spid="27" grpId="0" animBg="1"/>
      <p:bldP spid="32" grpId="0" animBg="1"/>
      <p:bldP spid="33" grpId="0" animBg="1"/>
      <p:bldP spid="39" grpId="0" animBg="1"/>
      <p:bldP spid="41" grpId="0" animBg="1"/>
      <p:bldP spid="51" grpId="0"/>
      <p:bldP spid="52" grpId="0"/>
      <p:bldP spid="53" grpId="0"/>
      <p:bldP spid="54" grpId="0"/>
      <p:bldP spid="55" grpId="0" animBg="1"/>
      <p:bldP spid="56" grpId="0" animBg="1"/>
      <p:bldP spid="57" grpId="0" animBg="1"/>
      <p:bldP spid="58" grpId="0" animBg="1"/>
      <p:bldP spid="59" grpId="0" animBg="1"/>
      <p:bldP spid="65" grpId="0" animBg="1"/>
      <p:bldP spid="70" grpId="0" animBg="1"/>
      <p:bldP spid="72" grpId="0" animBg="1"/>
      <p:bldP spid="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Partial Evaluation as Compiler Pass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 - Technique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25562A1-9A66-49F7-9C67-EACB535E3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1" y="1102793"/>
            <a:ext cx="45942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Could implement partial evaluation as an optimization module</a:t>
            </a:r>
          </a:p>
          <a:p>
            <a:r>
              <a:rPr lang="en-US" dirty="0"/>
              <a:t>Recompile program with your guaranteed values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149D85C2-C2E7-4D5F-9E5D-F2960C7B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924DF-85D4-4702-8B47-3F7A9FBFCACF}"/>
              </a:ext>
            </a:extLst>
          </p:cNvPr>
          <p:cNvSpPr/>
          <p:nvPr/>
        </p:nvSpPr>
        <p:spPr>
          <a:xfrm>
            <a:off x="6467615" y="1432419"/>
            <a:ext cx="914400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 code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F8A7640-452A-461B-84A5-437A304C52E5}"/>
              </a:ext>
            </a:extLst>
          </p:cNvPr>
          <p:cNvSpPr/>
          <p:nvPr/>
        </p:nvSpPr>
        <p:spPr>
          <a:xfrm>
            <a:off x="8194021" y="1317682"/>
            <a:ext cx="108585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Static Input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2D986BF-1151-48D0-8541-871004629371}"/>
              </a:ext>
            </a:extLst>
          </p:cNvPr>
          <p:cNvSpPr/>
          <p:nvPr/>
        </p:nvSpPr>
        <p:spPr>
          <a:xfrm>
            <a:off x="6262687" y="3579646"/>
            <a:ext cx="1338263" cy="6552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Middle end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6D9A375-D72E-401C-869D-890416318019}"/>
              </a:ext>
            </a:extLst>
          </p:cNvPr>
          <p:cNvSpPr/>
          <p:nvPr/>
        </p:nvSpPr>
        <p:spPr>
          <a:xfrm>
            <a:off x="6262686" y="2631032"/>
            <a:ext cx="1338263" cy="6552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Front end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F911E08-632F-4EA1-A439-EC1D3061EC12}"/>
              </a:ext>
            </a:extLst>
          </p:cNvPr>
          <p:cNvSpPr/>
          <p:nvPr/>
        </p:nvSpPr>
        <p:spPr>
          <a:xfrm>
            <a:off x="6262685" y="4572752"/>
            <a:ext cx="1338263" cy="6625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 end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4E555DC-1D10-486B-837E-89651E149599}"/>
              </a:ext>
            </a:extLst>
          </p:cNvPr>
          <p:cNvSpPr/>
          <p:nvPr/>
        </p:nvSpPr>
        <p:spPr>
          <a:xfrm>
            <a:off x="8062912" y="4487572"/>
            <a:ext cx="1338263" cy="8464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Partial Evaluation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810368-68A3-4C2C-89AC-3CE207BB9AE5}"/>
              </a:ext>
            </a:extLst>
          </p:cNvPr>
          <p:cNvCxnSpPr>
            <a:cxnSpLocks/>
            <a:stCxn id="3" idx="2"/>
            <a:endCxn id="48" idx="0"/>
          </p:cNvCxnSpPr>
          <p:nvPr/>
        </p:nvCxnSpPr>
        <p:spPr>
          <a:xfrm>
            <a:off x="6924815" y="2346819"/>
            <a:ext cx="7003" cy="284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7A87F11-B2F7-4800-8FA9-2FCC71700184}"/>
              </a:ext>
            </a:extLst>
          </p:cNvPr>
          <p:cNvCxnSpPr>
            <a:cxnSpLocks/>
            <a:stCxn id="48" idx="2"/>
            <a:endCxn id="47" idx="0"/>
          </p:cNvCxnSpPr>
          <p:nvPr/>
        </p:nvCxnSpPr>
        <p:spPr>
          <a:xfrm>
            <a:off x="6931818" y="3286306"/>
            <a:ext cx="1" cy="2933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63F4E39-0B86-4450-830A-1D1BD8A865E4}"/>
              </a:ext>
            </a:extLst>
          </p:cNvPr>
          <p:cNvCxnSpPr>
            <a:cxnSpLocks/>
            <a:stCxn id="47" idx="2"/>
            <a:endCxn id="49" idx="0"/>
          </p:cNvCxnSpPr>
          <p:nvPr/>
        </p:nvCxnSpPr>
        <p:spPr>
          <a:xfrm flipH="1">
            <a:off x="6931817" y="4234921"/>
            <a:ext cx="2" cy="3378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A7B4293-5C15-4AA4-A9AE-6D6504F6843D}"/>
              </a:ext>
            </a:extLst>
          </p:cNvPr>
          <p:cNvCxnSpPr>
            <a:cxnSpLocks/>
          </p:cNvCxnSpPr>
          <p:nvPr/>
        </p:nvCxnSpPr>
        <p:spPr>
          <a:xfrm flipV="1">
            <a:off x="7600948" y="4504445"/>
            <a:ext cx="461964" cy="235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1DC1164-F6CD-4FFB-BE2B-4C4EAEF9F6CC}"/>
              </a:ext>
            </a:extLst>
          </p:cNvPr>
          <p:cNvCxnSpPr>
            <a:cxnSpLocks/>
          </p:cNvCxnSpPr>
          <p:nvPr/>
        </p:nvCxnSpPr>
        <p:spPr>
          <a:xfrm flipH="1" flipV="1">
            <a:off x="7600948" y="5103169"/>
            <a:ext cx="461964" cy="2179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5B4B9A0-C66C-4957-9535-A450BEEFBDBF}"/>
              </a:ext>
            </a:extLst>
          </p:cNvPr>
          <p:cNvCxnSpPr>
            <a:cxnSpLocks/>
            <a:stCxn id="5" idx="4"/>
            <a:endCxn id="50" idx="0"/>
          </p:cNvCxnSpPr>
          <p:nvPr/>
        </p:nvCxnSpPr>
        <p:spPr>
          <a:xfrm flipH="1">
            <a:off x="8732044" y="2403532"/>
            <a:ext cx="4902" cy="20840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79F92809-1161-4CE0-A04A-308662A3B5D4}"/>
              </a:ext>
            </a:extLst>
          </p:cNvPr>
          <p:cNvSpPr/>
          <p:nvPr/>
        </p:nvSpPr>
        <p:spPr>
          <a:xfrm>
            <a:off x="4381501" y="5440882"/>
            <a:ext cx="1011887" cy="107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Dynamic Input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5C950E4-B987-4F24-A90B-D30B8AF80A80}"/>
              </a:ext>
            </a:extLst>
          </p:cNvPr>
          <p:cNvSpPr/>
          <p:nvPr/>
        </p:nvSpPr>
        <p:spPr>
          <a:xfrm>
            <a:off x="6262685" y="5649169"/>
            <a:ext cx="1338263" cy="662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 dirty="0"/>
          </a:p>
          <a:p>
            <a:pPr algn="ctr"/>
            <a:r>
              <a:rPr lang="en-US" dirty="0"/>
              <a:t>Program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AFBFA63-2609-4C6E-AF38-9BFE5B266892}"/>
              </a:ext>
            </a:extLst>
          </p:cNvPr>
          <p:cNvCxnSpPr>
            <a:cxnSpLocks/>
            <a:stCxn id="49" idx="2"/>
            <a:endCxn id="74" idx="0"/>
          </p:cNvCxnSpPr>
          <p:nvPr/>
        </p:nvCxnSpPr>
        <p:spPr>
          <a:xfrm>
            <a:off x="6931817" y="5235324"/>
            <a:ext cx="0" cy="4138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16E3B18-B06E-4E93-AAE4-017733FFB5E1}"/>
              </a:ext>
            </a:extLst>
          </p:cNvPr>
          <p:cNvSpPr txBox="1"/>
          <p:nvPr/>
        </p:nvSpPr>
        <p:spPr>
          <a:xfrm>
            <a:off x="7600948" y="5553069"/>
            <a:ext cx="1528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(e.g. prog.exe)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F9F1316-80CA-44C7-A9C4-67F873420715}"/>
              </a:ext>
            </a:extLst>
          </p:cNvPr>
          <p:cNvSpPr txBox="1"/>
          <p:nvPr/>
        </p:nvSpPr>
        <p:spPr>
          <a:xfrm>
            <a:off x="3103974" y="5385875"/>
            <a:ext cx="1439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(e.g. age.exe)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B055A3C-74D8-494B-8D35-D70703E9A54C}"/>
              </a:ext>
            </a:extLst>
          </p:cNvPr>
          <p:cNvSpPr txBox="1"/>
          <p:nvPr/>
        </p:nvSpPr>
        <p:spPr>
          <a:xfrm>
            <a:off x="5229576" y="1186732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(e.g. </a:t>
            </a:r>
            <a:r>
              <a:rPr lang="en-US" i="1" dirty="0" err="1">
                <a:solidFill>
                  <a:schemeClr val="accent2"/>
                </a:solidFill>
              </a:rPr>
              <a:t>prog.c</a:t>
            </a:r>
            <a:r>
              <a:rPr lang="en-US" i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C82F310-155B-4374-AB45-43D7B2BCA0C8}"/>
              </a:ext>
            </a:extLst>
          </p:cNvPr>
          <p:cNvSpPr txBox="1"/>
          <p:nvPr/>
        </p:nvSpPr>
        <p:spPr>
          <a:xfrm>
            <a:off x="7473974" y="1017436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(e.g. name)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643B4B1-454C-41FB-B428-E17AE4193626}"/>
              </a:ext>
            </a:extLst>
          </p:cNvPr>
          <p:cNvCxnSpPr>
            <a:cxnSpLocks/>
            <a:stCxn id="69" idx="6"/>
            <a:endCxn id="74" idx="1"/>
          </p:cNvCxnSpPr>
          <p:nvPr/>
        </p:nvCxnSpPr>
        <p:spPr>
          <a:xfrm>
            <a:off x="5393388" y="5978782"/>
            <a:ext cx="869297" cy="1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D142700F-AA34-41D8-9361-93213666520D}"/>
              </a:ext>
            </a:extLst>
          </p:cNvPr>
          <p:cNvSpPr/>
          <p:nvPr/>
        </p:nvSpPr>
        <p:spPr>
          <a:xfrm>
            <a:off x="6095999" y="2495551"/>
            <a:ext cx="3488671" cy="29772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FE74ECB-2C0E-4F5C-A24E-95534A5EEBAA}"/>
              </a:ext>
            </a:extLst>
          </p:cNvPr>
          <p:cNvSpPr txBox="1"/>
          <p:nvPr/>
        </p:nvSpPr>
        <p:spPr>
          <a:xfrm>
            <a:off x="6315705" y="5638025"/>
            <a:ext cx="1218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Specialized</a:t>
            </a:r>
          </a:p>
        </p:txBody>
      </p:sp>
    </p:spTree>
    <p:extLst>
      <p:ext uri="{BB962C8B-B14F-4D97-AF65-F5344CB8AC3E}">
        <p14:creationId xmlns:p14="http://schemas.microsoft.com/office/powerpoint/2010/main" val="3803031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6C1E5AB-912E-43CF-8FC2-25868CD1A3DD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 flipH="1">
            <a:off x="7331869" y="2403532"/>
            <a:ext cx="4902" cy="3179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66CD2FB-BCF8-462B-813C-EEA48D74BA03}"/>
              </a:ext>
            </a:extLst>
          </p:cNvPr>
          <p:cNvSpPr/>
          <p:nvPr/>
        </p:nvSpPr>
        <p:spPr>
          <a:xfrm>
            <a:off x="6455497" y="5235324"/>
            <a:ext cx="1771308" cy="12813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/>
              <a:t>Specializer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Partial Evaluation as Compiler Pass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 - Technique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149D85C2-C2E7-4D5F-9E5D-F2960C7B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708C0A2-49B4-44C2-A4E1-5E4225CE84C0}"/>
              </a:ext>
            </a:extLst>
          </p:cNvPr>
          <p:cNvSpPr/>
          <p:nvPr/>
        </p:nvSpPr>
        <p:spPr>
          <a:xfrm>
            <a:off x="4505465" y="1432419"/>
            <a:ext cx="914400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 code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AD524D6-7807-4569-BBCF-B0537A9CC610}"/>
              </a:ext>
            </a:extLst>
          </p:cNvPr>
          <p:cNvSpPr/>
          <p:nvPr/>
        </p:nvSpPr>
        <p:spPr>
          <a:xfrm>
            <a:off x="6793846" y="1317682"/>
            <a:ext cx="108585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Static Input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A73DEE2-0E0F-41F9-BFEA-2EF056C07A09}"/>
              </a:ext>
            </a:extLst>
          </p:cNvPr>
          <p:cNvSpPr/>
          <p:nvPr/>
        </p:nvSpPr>
        <p:spPr>
          <a:xfrm>
            <a:off x="4300537" y="3579646"/>
            <a:ext cx="1338263" cy="6552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Middle end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A63412-1767-4FF5-8384-AC7FA93C4630}"/>
              </a:ext>
            </a:extLst>
          </p:cNvPr>
          <p:cNvSpPr/>
          <p:nvPr/>
        </p:nvSpPr>
        <p:spPr>
          <a:xfrm>
            <a:off x="4300536" y="2631032"/>
            <a:ext cx="1338263" cy="6552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Front end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50E51F-0487-4452-BE15-AE5D899E5DAB}"/>
              </a:ext>
            </a:extLst>
          </p:cNvPr>
          <p:cNvSpPr/>
          <p:nvPr/>
        </p:nvSpPr>
        <p:spPr>
          <a:xfrm>
            <a:off x="4300535" y="4572752"/>
            <a:ext cx="1338263" cy="6625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 end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4206D89-F887-4484-8291-6472079B93A3}"/>
              </a:ext>
            </a:extLst>
          </p:cNvPr>
          <p:cNvSpPr/>
          <p:nvPr/>
        </p:nvSpPr>
        <p:spPr>
          <a:xfrm>
            <a:off x="6662737" y="5582947"/>
            <a:ext cx="1338263" cy="8464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Partial Evaluation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D0B936A-3836-47B8-8ACA-5561BA7AA32C}"/>
              </a:ext>
            </a:extLst>
          </p:cNvPr>
          <p:cNvCxnSpPr>
            <a:cxnSpLocks/>
            <a:stCxn id="28" idx="2"/>
            <a:endCxn id="31" idx="0"/>
          </p:cNvCxnSpPr>
          <p:nvPr/>
        </p:nvCxnSpPr>
        <p:spPr>
          <a:xfrm>
            <a:off x="4962665" y="2346819"/>
            <a:ext cx="7003" cy="284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8873875-7587-446A-8222-539060D601EA}"/>
              </a:ext>
            </a:extLst>
          </p:cNvPr>
          <p:cNvCxnSpPr>
            <a:cxnSpLocks/>
            <a:stCxn id="31" idx="2"/>
            <a:endCxn id="30" idx="0"/>
          </p:cNvCxnSpPr>
          <p:nvPr/>
        </p:nvCxnSpPr>
        <p:spPr>
          <a:xfrm>
            <a:off x="4969668" y="3286306"/>
            <a:ext cx="1" cy="2933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ED2FF04-782C-4627-88E3-3D4E0CEB783F}"/>
              </a:ext>
            </a:extLst>
          </p:cNvPr>
          <p:cNvCxnSpPr>
            <a:cxnSpLocks/>
            <a:stCxn id="30" idx="2"/>
            <a:endCxn id="32" idx="0"/>
          </p:cNvCxnSpPr>
          <p:nvPr/>
        </p:nvCxnSpPr>
        <p:spPr>
          <a:xfrm flipH="1">
            <a:off x="4969667" y="4234921"/>
            <a:ext cx="2" cy="3378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6A1CED97-163D-4C1A-9D17-29A2C57F8071}"/>
              </a:ext>
            </a:extLst>
          </p:cNvPr>
          <p:cNvSpPr/>
          <p:nvPr/>
        </p:nvSpPr>
        <p:spPr>
          <a:xfrm>
            <a:off x="9133664" y="1299941"/>
            <a:ext cx="1011887" cy="107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Dynamic Input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274C9BA-C6B1-4160-B72D-5FEA916E54CC}"/>
              </a:ext>
            </a:extLst>
          </p:cNvPr>
          <p:cNvSpPr/>
          <p:nvPr/>
        </p:nvSpPr>
        <p:spPr>
          <a:xfrm>
            <a:off x="4300535" y="5649169"/>
            <a:ext cx="1338263" cy="662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 dirty="0"/>
          </a:p>
          <a:p>
            <a:pPr algn="ctr"/>
            <a:r>
              <a:rPr lang="en-US" dirty="0"/>
              <a:t>Program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629B742-A857-47EE-AE2D-598F268A20A4}"/>
              </a:ext>
            </a:extLst>
          </p:cNvPr>
          <p:cNvCxnSpPr>
            <a:cxnSpLocks/>
            <a:stCxn id="32" idx="2"/>
            <a:endCxn id="42" idx="0"/>
          </p:cNvCxnSpPr>
          <p:nvPr/>
        </p:nvCxnSpPr>
        <p:spPr>
          <a:xfrm>
            <a:off x="4969667" y="5235324"/>
            <a:ext cx="0" cy="4138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D395111-6794-4151-BFFB-CB9BE12F10C7}"/>
              </a:ext>
            </a:extLst>
          </p:cNvPr>
          <p:cNvCxnSpPr>
            <a:cxnSpLocks/>
            <a:stCxn id="41" idx="4"/>
            <a:endCxn id="57" idx="0"/>
          </p:cNvCxnSpPr>
          <p:nvPr/>
        </p:nvCxnSpPr>
        <p:spPr>
          <a:xfrm>
            <a:off x="9639608" y="2375741"/>
            <a:ext cx="1" cy="326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6FE2E810-B09A-4541-A612-704827ED5172}"/>
              </a:ext>
            </a:extLst>
          </p:cNvPr>
          <p:cNvSpPr/>
          <p:nvPr/>
        </p:nvSpPr>
        <p:spPr>
          <a:xfrm>
            <a:off x="4133849" y="2495551"/>
            <a:ext cx="1657351" cy="29772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63FB95F-BB75-4680-B034-8C1499DD582E}"/>
              </a:ext>
            </a:extLst>
          </p:cNvPr>
          <p:cNvCxnSpPr>
            <a:cxnSpLocks/>
          </p:cNvCxnSpPr>
          <p:nvPr/>
        </p:nvCxnSpPr>
        <p:spPr>
          <a:xfrm>
            <a:off x="5661351" y="5974000"/>
            <a:ext cx="746521" cy="47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B386F70-C33E-4B3F-8206-330E0916EB5C}"/>
              </a:ext>
            </a:extLst>
          </p:cNvPr>
          <p:cNvCxnSpPr>
            <a:cxnSpLocks/>
          </p:cNvCxnSpPr>
          <p:nvPr/>
        </p:nvCxnSpPr>
        <p:spPr>
          <a:xfrm>
            <a:off x="8196264" y="5969218"/>
            <a:ext cx="746521" cy="47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3D9857CB-56C2-44FC-BEFB-25EF28820627}"/>
              </a:ext>
            </a:extLst>
          </p:cNvPr>
          <p:cNvSpPr/>
          <p:nvPr/>
        </p:nvSpPr>
        <p:spPr>
          <a:xfrm>
            <a:off x="8970477" y="5637741"/>
            <a:ext cx="1338263" cy="662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Specialized</a:t>
            </a:r>
          </a:p>
          <a:p>
            <a:pPr algn="ctr"/>
            <a:r>
              <a:rPr lang="en-US" dirty="0"/>
              <a:t>Program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214A11B-20EA-4C01-862A-AF3ABDE0273A}"/>
              </a:ext>
            </a:extLst>
          </p:cNvPr>
          <p:cNvSpPr txBox="1"/>
          <p:nvPr/>
        </p:nvSpPr>
        <p:spPr>
          <a:xfrm>
            <a:off x="7551112" y="3695101"/>
            <a:ext cx="1516841" cy="1249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i="1" dirty="0">
                <a:solidFill>
                  <a:schemeClr val="accent2"/>
                </a:solidFill>
              </a:rPr>
              <a:t>Turns generic executable into specialized executable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3C4CE93-D6B9-4389-9F7D-F135D302076E}"/>
              </a:ext>
            </a:extLst>
          </p:cNvPr>
          <p:cNvSpPr/>
          <p:nvPr/>
        </p:nvSpPr>
        <p:spPr>
          <a:xfrm>
            <a:off x="8248650" y="4953000"/>
            <a:ext cx="191707" cy="285750"/>
          </a:xfrm>
          <a:custGeom>
            <a:avLst/>
            <a:gdLst>
              <a:gd name="connsiteX0" fmla="*/ 66675 w 191707"/>
              <a:gd name="connsiteY0" fmla="*/ 0 h 285750"/>
              <a:gd name="connsiteX1" fmla="*/ 190500 w 191707"/>
              <a:gd name="connsiteY1" fmla="*/ 171450 h 285750"/>
              <a:gd name="connsiteX2" fmla="*/ 0 w 191707"/>
              <a:gd name="connsiteY2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707" h="285750">
                <a:moveTo>
                  <a:pt x="66675" y="0"/>
                </a:moveTo>
                <a:cubicBezTo>
                  <a:pt x="134143" y="61912"/>
                  <a:pt x="201612" y="123825"/>
                  <a:pt x="190500" y="171450"/>
                </a:cubicBezTo>
                <a:cubicBezTo>
                  <a:pt x="179388" y="219075"/>
                  <a:pt x="89694" y="252412"/>
                  <a:pt x="0" y="285750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A7F7D65-8428-4BFF-8C93-2D8E188E1233}"/>
              </a:ext>
            </a:extLst>
          </p:cNvPr>
          <p:cNvCxnSpPr>
            <a:cxnSpLocks/>
            <a:stCxn id="29" idx="4"/>
            <a:endCxn id="7" idx="0"/>
          </p:cNvCxnSpPr>
          <p:nvPr/>
        </p:nvCxnSpPr>
        <p:spPr>
          <a:xfrm>
            <a:off x="7336771" y="2403532"/>
            <a:ext cx="4380" cy="28317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575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1" grpId="0" animBg="1"/>
      <p:bldP spid="57" grpId="0" animBg="1"/>
      <p:bldP spid="59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6CD2FB-BCF8-462B-813C-EEA48D74BA03}"/>
              </a:ext>
            </a:extLst>
          </p:cNvPr>
          <p:cNvSpPr/>
          <p:nvPr/>
        </p:nvSpPr>
        <p:spPr>
          <a:xfrm>
            <a:off x="6455497" y="5235324"/>
            <a:ext cx="1771308" cy="12813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/>
              <a:t>Specializer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Specializer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 - Technique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149D85C2-C2E7-4D5F-9E5D-F2960C7B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708C0A2-49B4-44C2-A4E1-5E4225CE84C0}"/>
              </a:ext>
            </a:extLst>
          </p:cNvPr>
          <p:cNvSpPr/>
          <p:nvPr/>
        </p:nvSpPr>
        <p:spPr>
          <a:xfrm>
            <a:off x="4505465" y="1432419"/>
            <a:ext cx="914400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 code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AD524D6-7807-4569-BBCF-B0537A9CC610}"/>
              </a:ext>
            </a:extLst>
          </p:cNvPr>
          <p:cNvSpPr/>
          <p:nvPr/>
        </p:nvSpPr>
        <p:spPr>
          <a:xfrm>
            <a:off x="6793846" y="1317682"/>
            <a:ext cx="108585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Static Input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A73DEE2-0E0F-41F9-BFEA-2EF056C07A09}"/>
              </a:ext>
            </a:extLst>
          </p:cNvPr>
          <p:cNvSpPr/>
          <p:nvPr/>
        </p:nvSpPr>
        <p:spPr>
          <a:xfrm>
            <a:off x="4300537" y="3579646"/>
            <a:ext cx="1338263" cy="6552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Middle end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A63412-1767-4FF5-8384-AC7FA93C4630}"/>
              </a:ext>
            </a:extLst>
          </p:cNvPr>
          <p:cNvSpPr/>
          <p:nvPr/>
        </p:nvSpPr>
        <p:spPr>
          <a:xfrm>
            <a:off x="4300536" y="2631032"/>
            <a:ext cx="1338263" cy="6552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Front end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50E51F-0487-4452-BE15-AE5D899E5DAB}"/>
              </a:ext>
            </a:extLst>
          </p:cNvPr>
          <p:cNvSpPr/>
          <p:nvPr/>
        </p:nvSpPr>
        <p:spPr>
          <a:xfrm>
            <a:off x="4300535" y="4572752"/>
            <a:ext cx="1338263" cy="6625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 end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4206D89-F887-4484-8291-6472079B93A3}"/>
              </a:ext>
            </a:extLst>
          </p:cNvPr>
          <p:cNvSpPr/>
          <p:nvPr/>
        </p:nvSpPr>
        <p:spPr>
          <a:xfrm>
            <a:off x="6662737" y="5582947"/>
            <a:ext cx="1338263" cy="8464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Partial Evaluation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D0B936A-3836-47B8-8ACA-5561BA7AA32C}"/>
              </a:ext>
            </a:extLst>
          </p:cNvPr>
          <p:cNvCxnSpPr>
            <a:cxnSpLocks/>
            <a:stCxn id="28" idx="2"/>
            <a:endCxn id="31" idx="0"/>
          </p:cNvCxnSpPr>
          <p:nvPr/>
        </p:nvCxnSpPr>
        <p:spPr>
          <a:xfrm>
            <a:off x="4962665" y="2346819"/>
            <a:ext cx="7003" cy="284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8873875-7587-446A-8222-539060D601EA}"/>
              </a:ext>
            </a:extLst>
          </p:cNvPr>
          <p:cNvCxnSpPr>
            <a:cxnSpLocks/>
            <a:stCxn id="31" idx="2"/>
            <a:endCxn id="30" idx="0"/>
          </p:cNvCxnSpPr>
          <p:nvPr/>
        </p:nvCxnSpPr>
        <p:spPr>
          <a:xfrm>
            <a:off x="4969668" y="3286306"/>
            <a:ext cx="1" cy="2933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ED2FF04-782C-4627-88E3-3D4E0CEB783F}"/>
              </a:ext>
            </a:extLst>
          </p:cNvPr>
          <p:cNvCxnSpPr>
            <a:cxnSpLocks/>
            <a:stCxn id="30" idx="2"/>
            <a:endCxn id="32" idx="0"/>
          </p:cNvCxnSpPr>
          <p:nvPr/>
        </p:nvCxnSpPr>
        <p:spPr>
          <a:xfrm flipH="1">
            <a:off x="4969667" y="4234921"/>
            <a:ext cx="2" cy="3378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6A1CED97-163D-4C1A-9D17-29A2C57F8071}"/>
              </a:ext>
            </a:extLst>
          </p:cNvPr>
          <p:cNvSpPr/>
          <p:nvPr/>
        </p:nvSpPr>
        <p:spPr>
          <a:xfrm>
            <a:off x="9133664" y="1299941"/>
            <a:ext cx="1011887" cy="107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Dynamic Input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274C9BA-C6B1-4160-B72D-5FEA916E54CC}"/>
              </a:ext>
            </a:extLst>
          </p:cNvPr>
          <p:cNvSpPr/>
          <p:nvPr/>
        </p:nvSpPr>
        <p:spPr>
          <a:xfrm>
            <a:off x="4300535" y="5649169"/>
            <a:ext cx="1338263" cy="662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 dirty="0"/>
          </a:p>
          <a:p>
            <a:pPr algn="ctr"/>
            <a:r>
              <a:rPr lang="en-US" dirty="0"/>
              <a:t>Program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629B742-A857-47EE-AE2D-598F268A20A4}"/>
              </a:ext>
            </a:extLst>
          </p:cNvPr>
          <p:cNvCxnSpPr>
            <a:cxnSpLocks/>
            <a:stCxn id="32" idx="2"/>
            <a:endCxn id="42" idx="0"/>
          </p:cNvCxnSpPr>
          <p:nvPr/>
        </p:nvCxnSpPr>
        <p:spPr>
          <a:xfrm>
            <a:off x="4969667" y="5235324"/>
            <a:ext cx="0" cy="4138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D395111-6794-4151-BFFB-CB9BE12F10C7}"/>
              </a:ext>
            </a:extLst>
          </p:cNvPr>
          <p:cNvCxnSpPr>
            <a:cxnSpLocks/>
            <a:stCxn id="41" idx="4"/>
            <a:endCxn id="57" idx="0"/>
          </p:cNvCxnSpPr>
          <p:nvPr/>
        </p:nvCxnSpPr>
        <p:spPr>
          <a:xfrm>
            <a:off x="9639608" y="2375741"/>
            <a:ext cx="1" cy="326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6FE2E810-B09A-4541-A612-704827ED5172}"/>
              </a:ext>
            </a:extLst>
          </p:cNvPr>
          <p:cNvSpPr/>
          <p:nvPr/>
        </p:nvSpPr>
        <p:spPr>
          <a:xfrm>
            <a:off x="4133849" y="2495551"/>
            <a:ext cx="1657351" cy="29772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63FB95F-BB75-4680-B034-8C1499DD582E}"/>
              </a:ext>
            </a:extLst>
          </p:cNvPr>
          <p:cNvCxnSpPr>
            <a:cxnSpLocks/>
          </p:cNvCxnSpPr>
          <p:nvPr/>
        </p:nvCxnSpPr>
        <p:spPr>
          <a:xfrm>
            <a:off x="5661351" y="5974000"/>
            <a:ext cx="746521" cy="47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B386F70-C33E-4B3F-8206-330E0916EB5C}"/>
              </a:ext>
            </a:extLst>
          </p:cNvPr>
          <p:cNvCxnSpPr>
            <a:cxnSpLocks/>
          </p:cNvCxnSpPr>
          <p:nvPr/>
        </p:nvCxnSpPr>
        <p:spPr>
          <a:xfrm>
            <a:off x="8196264" y="5969218"/>
            <a:ext cx="746521" cy="47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3D9857CB-56C2-44FC-BEFB-25EF28820627}"/>
              </a:ext>
            </a:extLst>
          </p:cNvPr>
          <p:cNvSpPr/>
          <p:nvPr/>
        </p:nvSpPr>
        <p:spPr>
          <a:xfrm>
            <a:off x="8970477" y="5637741"/>
            <a:ext cx="1338263" cy="662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Specialized</a:t>
            </a:r>
          </a:p>
          <a:p>
            <a:pPr algn="ctr"/>
            <a:r>
              <a:rPr lang="en-US" dirty="0"/>
              <a:t>Program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214A11B-20EA-4C01-862A-AF3ABDE0273A}"/>
              </a:ext>
            </a:extLst>
          </p:cNvPr>
          <p:cNvSpPr txBox="1"/>
          <p:nvPr/>
        </p:nvSpPr>
        <p:spPr>
          <a:xfrm>
            <a:off x="7551112" y="3695101"/>
            <a:ext cx="1516841" cy="1249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i="1" dirty="0">
                <a:solidFill>
                  <a:schemeClr val="accent2"/>
                </a:solidFill>
              </a:rPr>
              <a:t>Turns generic executable into specialized executable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3C4CE93-D6B9-4389-9F7D-F135D302076E}"/>
              </a:ext>
            </a:extLst>
          </p:cNvPr>
          <p:cNvSpPr/>
          <p:nvPr/>
        </p:nvSpPr>
        <p:spPr>
          <a:xfrm>
            <a:off x="8248650" y="4953000"/>
            <a:ext cx="191707" cy="285750"/>
          </a:xfrm>
          <a:custGeom>
            <a:avLst/>
            <a:gdLst>
              <a:gd name="connsiteX0" fmla="*/ 66675 w 191707"/>
              <a:gd name="connsiteY0" fmla="*/ 0 h 285750"/>
              <a:gd name="connsiteX1" fmla="*/ 190500 w 191707"/>
              <a:gd name="connsiteY1" fmla="*/ 171450 h 285750"/>
              <a:gd name="connsiteX2" fmla="*/ 0 w 191707"/>
              <a:gd name="connsiteY2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707" h="285750">
                <a:moveTo>
                  <a:pt x="66675" y="0"/>
                </a:moveTo>
                <a:cubicBezTo>
                  <a:pt x="134143" y="61912"/>
                  <a:pt x="201612" y="123825"/>
                  <a:pt x="190500" y="171450"/>
                </a:cubicBezTo>
                <a:cubicBezTo>
                  <a:pt x="179388" y="219075"/>
                  <a:pt x="89694" y="252412"/>
                  <a:pt x="0" y="285750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A7F7D65-8428-4BFF-8C93-2D8E188E1233}"/>
              </a:ext>
            </a:extLst>
          </p:cNvPr>
          <p:cNvCxnSpPr>
            <a:cxnSpLocks/>
            <a:stCxn id="29" idx="4"/>
            <a:endCxn id="7" idx="0"/>
          </p:cNvCxnSpPr>
          <p:nvPr/>
        </p:nvCxnSpPr>
        <p:spPr>
          <a:xfrm>
            <a:off x="7336771" y="2403532"/>
            <a:ext cx="4380" cy="28317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EF2A170-50F2-4CF8-A6D8-6D2ED50DF3E6}"/>
              </a:ext>
            </a:extLst>
          </p:cNvPr>
          <p:cNvSpPr txBox="1"/>
          <p:nvPr/>
        </p:nvSpPr>
        <p:spPr>
          <a:xfrm>
            <a:off x="5475613" y="2958669"/>
            <a:ext cx="1904155" cy="78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i="1" dirty="0">
                <a:solidFill>
                  <a:schemeClr val="accent2"/>
                </a:solidFill>
              </a:rPr>
              <a:t>Let’s reorganize these components a bit…</a:t>
            </a:r>
          </a:p>
        </p:txBody>
      </p:sp>
    </p:spTree>
    <p:extLst>
      <p:ext uri="{BB962C8B-B14F-4D97-AF65-F5344CB8AC3E}">
        <p14:creationId xmlns:p14="http://schemas.microsoft.com/office/powerpoint/2010/main" val="4085639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  <p:bldP spid="53" grpId="0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6CD2FB-BCF8-462B-813C-EEA48D74BA03}"/>
              </a:ext>
            </a:extLst>
          </p:cNvPr>
          <p:cNvSpPr/>
          <p:nvPr/>
        </p:nvSpPr>
        <p:spPr>
          <a:xfrm>
            <a:off x="5302972" y="3262060"/>
            <a:ext cx="1771308" cy="12813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/>
              <a:t>Specializer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Specializer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 - Technique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149D85C2-C2E7-4D5F-9E5D-F2960C7B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AD524D6-7807-4569-BBCF-B0537A9CC610}"/>
              </a:ext>
            </a:extLst>
          </p:cNvPr>
          <p:cNvSpPr/>
          <p:nvPr/>
        </p:nvSpPr>
        <p:spPr>
          <a:xfrm>
            <a:off x="6305550" y="1565725"/>
            <a:ext cx="108585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Static Input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4206D89-F887-4484-8291-6472079B93A3}"/>
              </a:ext>
            </a:extLst>
          </p:cNvPr>
          <p:cNvSpPr/>
          <p:nvPr/>
        </p:nvSpPr>
        <p:spPr>
          <a:xfrm>
            <a:off x="5510212" y="3609683"/>
            <a:ext cx="1338263" cy="8464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Partial Evaluation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274C9BA-C6B1-4160-B72D-5FEA916E54CC}"/>
              </a:ext>
            </a:extLst>
          </p:cNvPr>
          <p:cNvSpPr/>
          <p:nvPr/>
        </p:nvSpPr>
        <p:spPr>
          <a:xfrm>
            <a:off x="4548188" y="1804772"/>
            <a:ext cx="1338263" cy="662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Executable</a:t>
            </a:r>
          </a:p>
          <a:p>
            <a:pPr algn="ctr"/>
            <a:r>
              <a:rPr lang="en-US" dirty="0"/>
              <a:t>Program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63FB95F-BB75-4680-B034-8C1499DD582E}"/>
              </a:ext>
            </a:extLst>
          </p:cNvPr>
          <p:cNvCxnSpPr>
            <a:cxnSpLocks/>
            <a:stCxn id="42" idx="2"/>
            <a:endCxn id="7" idx="0"/>
          </p:cNvCxnSpPr>
          <p:nvPr/>
        </p:nvCxnSpPr>
        <p:spPr>
          <a:xfrm>
            <a:off x="5217320" y="2467725"/>
            <a:ext cx="971306" cy="794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A7F7D65-8428-4BFF-8C93-2D8E188E1233}"/>
              </a:ext>
            </a:extLst>
          </p:cNvPr>
          <p:cNvCxnSpPr>
            <a:cxnSpLocks/>
            <a:stCxn id="29" idx="4"/>
            <a:endCxn id="7" idx="0"/>
          </p:cNvCxnSpPr>
          <p:nvPr/>
        </p:nvCxnSpPr>
        <p:spPr>
          <a:xfrm flipH="1">
            <a:off x="6188626" y="2651575"/>
            <a:ext cx="659849" cy="610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BC391EE-331E-4343-8376-767EEFEEC1CB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6179343" y="4543418"/>
            <a:ext cx="9283" cy="10436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C72808FA-BCFA-4714-9338-B91F1EF51BD8}"/>
              </a:ext>
            </a:extLst>
          </p:cNvPr>
          <p:cNvSpPr/>
          <p:nvPr/>
        </p:nvSpPr>
        <p:spPr>
          <a:xfrm>
            <a:off x="5519494" y="5587027"/>
            <a:ext cx="1338263" cy="662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Specialized</a:t>
            </a:r>
          </a:p>
          <a:p>
            <a:pPr algn="ctr"/>
            <a:r>
              <a:rPr lang="en-US" dirty="0"/>
              <a:t>Program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81474DB-EF2A-4D66-8143-66AB4BFE6240}"/>
              </a:ext>
            </a:extLst>
          </p:cNvPr>
          <p:cNvSpPr/>
          <p:nvPr/>
        </p:nvSpPr>
        <p:spPr>
          <a:xfrm>
            <a:off x="3621953" y="5393257"/>
            <a:ext cx="1011887" cy="107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Dynamic Input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2249F6E-F65F-4FC5-9AC3-61DD272B4E4E}"/>
              </a:ext>
            </a:extLst>
          </p:cNvPr>
          <p:cNvCxnSpPr>
            <a:cxnSpLocks/>
            <a:stCxn id="44" idx="6"/>
          </p:cNvCxnSpPr>
          <p:nvPr/>
        </p:nvCxnSpPr>
        <p:spPr>
          <a:xfrm>
            <a:off x="4633840" y="5931157"/>
            <a:ext cx="869297" cy="1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88E004-CB22-445E-BFAA-ED6DA01ABC7B}"/>
              </a:ext>
            </a:extLst>
          </p:cNvPr>
          <p:cNvCxnSpPr/>
          <p:nvPr/>
        </p:nvCxnSpPr>
        <p:spPr>
          <a:xfrm>
            <a:off x="1600200" y="4972050"/>
            <a:ext cx="924877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FCF4418-A466-40C1-B70F-4C86BE7F86EF}"/>
              </a:ext>
            </a:extLst>
          </p:cNvPr>
          <p:cNvSpPr txBox="1"/>
          <p:nvPr/>
        </p:nvSpPr>
        <p:spPr>
          <a:xfrm>
            <a:off x="9453453" y="4246728"/>
            <a:ext cx="1429237" cy="557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/>
              <a:t>Heavyweight</a:t>
            </a:r>
          </a:p>
          <a:p>
            <a:pPr>
              <a:lnSpc>
                <a:spcPts val="1800"/>
              </a:lnSpc>
            </a:pPr>
            <a:r>
              <a:rPr lang="en-US" b="1" dirty="0"/>
              <a:t>offline phase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5ECFEBB-0A37-48EA-8BC9-54F68A374962}"/>
              </a:ext>
            </a:extLst>
          </p:cNvPr>
          <p:cNvSpPr txBox="1"/>
          <p:nvPr/>
        </p:nvSpPr>
        <p:spPr>
          <a:xfrm>
            <a:off x="9449068" y="5152346"/>
            <a:ext cx="1429237" cy="557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/>
              <a:t>Lightweight</a:t>
            </a:r>
          </a:p>
          <a:p>
            <a:pPr>
              <a:lnSpc>
                <a:spcPts val="1800"/>
              </a:lnSpc>
            </a:pPr>
            <a:r>
              <a:rPr lang="en-US" b="1" dirty="0"/>
              <a:t>offline phase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0C8DE0-67F4-487F-85CB-D80F17B57EA5}"/>
              </a:ext>
            </a:extLst>
          </p:cNvPr>
          <p:cNvSpPr txBox="1"/>
          <p:nvPr/>
        </p:nvSpPr>
        <p:spPr>
          <a:xfrm>
            <a:off x="619125" y="2314575"/>
            <a:ext cx="26484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Specializer takes:</a:t>
            </a:r>
          </a:p>
          <a:p>
            <a:pPr marL="285750" indent="-285750">
              <a:buFontTx/>
              <a:buChar char="-"/>
            </a:pPr>
            <a:r>
              <a:rPr lang="en-US" i="1" dirty="0">
                <a:solidFill>
                  <a:schemeClr val="accent2"/>
                </a:solidFill>
              </a:rPr>
              <a:t>An executable program</a:t>
            </a:r>
          </a:p>
          <a:p>
            <a:pPr marL="285750" indent="-285750">
              <a:buFontTx/>
              <a:buChar char="-"/>
            </a:pPr>
            <a:r>
              <a:rPr lang="en-US" i="1" dirty="0">
                <a:solidFill>
                  <a:schemeClr val="accent2"/>
                </a:solidFill>
              </a:rPr>
              <a:t>A static input-subset</a:t>
            </a:r>
          </a:p>
          <a:p>
            <a:r>
              <a:rPr lang="en-US" i="1" dirty="0">
                <a:solidFill>
                  <a:schemeClr val="accent2"/>
                </a:solidFill>
              </a:rPr>
              <a:t>Specializer outputs:</a:t>
            </a:r>
          </a:p>
          <a:p>
            <a:pPr marL="285750" indent="-285750">
              <a:buFontTx/>
              <a:buChar char="-"/>
            </a:pPr>
            <a:r>
              <a:rPr lang="en-US" i="1" dirty="0">
                <a:solidFill>
                  <a:schemeClr val="accent2"/>
                </a:solidFill>
              </a:rPr>
              <a:t>An executable</a:t>
            </a:r>
          </a:p>
        </p:txBody>
      </p:sp>
    </p:spTree>
    <p:extLst>
      <p:ext uri="{BB962C8B-B14F-4D97-AF65-F5344CB8AC3E}">
        <p14:creationId xmlns:p14="http://schemas.microsoft.com/office/powerpoint/2010/main" val="129124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9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Specializer: Example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 - Technique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149D85C2-C2E7-4D5F-9E5D-F2960C7B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C466F4E-2277-4D11-8E50-F32D0D036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759" y="2134383"/>
            <a:ext cx="6044481" cy="4362078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0AA2CE8-6EB6-41F4-B729-3364E255B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27712"/>
            <a:ext cx="10363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Assume we frequently need to know text statistics of War and Peace</a:t>
            </a:r>
          </a:p>
        </p:txBody>
      </p:sp>
    </p:spTree>
    <p:extLst>
      <p:ext uri="{BB962C8B-B14F-4D97-AF65-F5344CB8AC3E}">
        <p14:creationId xmlns:p14="http://schemas.microsoft.com/office/powerpoint/2010/main" val="4128174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u2.photofunia.com/2/results/r/S/rSnvZMQbZLhU9R69QU0f6Q_r.jpg">
            <a:extLst>
              <a:ext uri="{FF2B5EF4-FFF2-40B4-BE49-F238E27FC236}">
                <a16:creationId xmlns:a16="http://schemas.microsoft.com/office/drawing/2014/main" id="{57F42839-AE08-438A-E8D3-76676538F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Partial Evaluation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3510" y="635635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Specializer: Example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 - Technique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3278CCC-E173-4908-A167-8B3D637F67E2}"/>
              </a:ext>
            </a:extLst>
          </p:cNvPr>
          <p:cNvSpPr/>
          <p:nvPr/>
        </p:nvSpPr>
        <p:spPr>
          <a:xfrm>
            <a:off x="5229225" y="4143376"/>
            <a:ext cx="2495550" cy="2513819"/>
          </a:xfrm>
          <a:prstGeom prst="roundRect">
            <a:avLst>
              <a:gd name="adj" fmla="val 562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149D85C2-C2E7-4D5F-9E5D-F2960C7B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62F6C94-C366-4AA2-A0CD-F2164CA21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27712"/>
            <a:ext cx="10363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Assume we frequently need to know text statistics of War and Peace</a:t>
            </a:r>
          </a:p>
          <a:p>
            <a:r>
              <a:rPr lang="en-US" dirty="0"/>
              <a:t>How many lines of text?</a:t>
            </a:r>
          </a:p>
          <a:p>
            <a:r>
              <a:rPr lang="en-US" dirty="0"/>
              <a:t>How many words?</a:t>
            </a:r>
          </a:p>
          <a:p>
            <a:r>
              <a:rPr lang="en-US" dirty="0"/>
              <a:t>How many characters?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211988-B983-4E31-B3A8-60B67CDED045}"/>
              </a:ext>
            </a:extLst>
          </p:cNvPr>
          <p:cNvSpPr txBox="1"/>
          <p:nvPr/>
        </p:nvSpPr>
        <p:spPr>
          <a:xfrm>
            <a:off x="4356384" y="4238625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–l war_and_peace.txt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912941-0D6B-4256-928C-DBB310763209}"/>
              </a:ext>
            </a:extLst>
          </p:cNvPr>
          <p:cNvSpPr txBox="1"/>
          <p:nvPr/>
        </p:nvSpPr>
        <p:spPr>
          <a:xfrm>
            <a:off x="4356384" y="4676818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–w war_and_peace.txt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F0414C-E804-4548-AB35-E219913450B4}"/>
              </a:ext>
            </a:extLst>
          </p:cNvPr>
          <p:cNvSpPr txBox="1"/>
          <p:nvPr/>
        </p:nvSpPr>
        <p:spPr>
          <a:xfrm>
            <a:off x="4356384" y="5135338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–c war_and_peace.txt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5C1A7A-A186-4DF8-BEDE-07CDF7C3F528}"/>
              </a:ext>
            </a:extLst>
          </p:cNvPr>
          <p:cNvGrpSpPr/>
          <p:nvPr/>
        </p:nvGrpSpPr>
        <p:grpSpPr>
          <a:xfrm>
            <a:off x="4800600" y="1892056"/>
            <a:ext cx="2412286" cy="1447800"/>
            <a:chOff x="5905500" y="2257425"/>
            <a:chExt cx="2412286" cy="1447800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7C14A6FF-4D5D-41FF-B849-C2BB3AD6A3C5}"/>
                </a:ext>
              </a:extLst>
            </p:cNvPr>
            <p:cNvSpPr/>
            <p:nvPr/>
          </p:nvSpPr>
          <p:spPr>
            <a:xfrm>
              <a:off x="5905500" y="2257425"/>
              <a:ext cx="190500" cy="1447800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5F39B0F-A7A7-42A2-81E2-D87D845BBCC8}"/>
                </a:ext>
              </a:extLst>
            </p:cNvPr>
            <p:cNvSpPr txBox="1"/>
            <p:nvPr/>
          </p:nvSpPr>
          <p:spPr>
            <a:xfrm>
              <a:off x="6096000" y="2691081"/>
              <a:ext cx="22217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Assume we run these commands a lot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83C5B63-FDB8-4522-A42B-93F8BFAC20B8}"/>
              </a:ext>
            </a:extLst>
          </p:cNvPr>
          <p:cNvSpPr txBox="1"/>
          <p:nvPr/>
        </p:nvSpPr>
        <p:spPr>
          <a:xfrm>
            <a:off x="4356384" y="5525863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–w war_and_peace.txt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775A7F-479F-4DC1-AFB1-15EA1FCFC73F}"/>
              </a:ext>
            </a:extLst>
          </p:cNvPr>
          <p:cNvSpPr txBox="1"/>
          <p:nvPr/>
        </p:nvSpPr>
        <p:spPr>
          <a:xfrm>
            <a:off x="4356384" y="6287863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–w war_and_peace.txt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EF05E7-A61B-42BC-9685-1390183DC2F2}"/>
              </a:ext>
            </a:extLst>
          </p:cNvPr>
          <p:cNvSpPr txBox="1"/>
          <p:nvPr/>
        </p:nvSpPr>
        <p:spPr>
          <a:xfrm>
            <a:off x="4356384" y="5916388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–l war_and_peace.txt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BE6BBA-5C38-4C40-9082-56C65D8DDD69}"/>
              </a:ext>
            </a:extLst>
          </p:cNvPr>
          <p:cNvSpPr txBox="1"/>
          <p:nvPr/>
        </p:nvSpPr>
        <p:spPr>
          <a:xfrm>
            <a:off x="4259540" y="3800432"/>
            <a:ext cx="161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options change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DA7DB6B-D0CE-46CD-BD7A-03023AB7352E}"/>
              </a:ext>
            </a:extLst>
          </p:cNvPr>
          <p:cNvSpPr/>
          <p:nvPr/>
        </p:nvSpPr>
        <p:spPr>
          <a:xfrm>
            <a:off x="4800600" y="4143376"/>
            <a:ext cx="409575" cy="2513820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FB46F0-1304-4C53-94C6-6029C077D7D7}"/>
              </a:ext>
            </a:extLst>
          </p:cNvPr>
          <p:cNvSpPr txBox="1"/>
          <p:nvPr/>
        </p:nvSpPr>
        <p:spPr>
          <a:xfrm>
            <a:off x="6058522" y="3819525"/>
            <a:ext cx="1296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text is static</a:t>
            </a:r>
          </a:p>
        </p:txBody>
      </p:sp>
    </p:spTree>
    <p:extLst>
      <p:ext uri="{BB962C8B-B14F-4D97-AF65-F5344CB8AC3E}">
        <p14:creationId xmlns:p14="http://schemas.microsoft.com/office/powerpoint/2010/main" val="56772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7" grpId="0"/>
      <p:bldP spid="8" grpId="0"/>
      <p:bldP spid="12" grpId="0"/>
      <p:bldP spid="13" grpId="0"/>
      <p:bldP spid="14" grpId="0"/>
      <p:bldP spid="9" grpId="0"/>
      <p:bldP spid="11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Specializer: Example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 - Technique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149D85C2-C2E7-4D5F-9E5D-F2960C7B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62F6C94-C366-4AA2-A0CD-F2164CA21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27712"/>
            <a:ext cx="10363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Assume we frequently need to know text statistics of War and Peace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B52122-4D8E-46A8-B80D-5603E4D44D56}"/>
              </a:ext>
            </a:extLst>
          </p:cNvPr>
          <p:cNvSpPr/>
          <p:nvPr/>
        </p:nvSpPr>
        <p:spPr>
          <a:xfrm>
            <a:off x="5302972" y="3519235"/>
            <a:ext cx="1771308" cy="12813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/>
              <a:t>Specializer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3198B59-C941-4835-8F10-21C6177A977E}"/>
              </a:ext>
            </a:extLst>
          </p:cNvPr>
          <p:cNvSpPr/>
          <p:nvPr/>
        </p:nvSpPr>
        <p:spPr>
          <a:xfrm>
            <a:off x="6524625" y="1822900"/>
            <a:ext cx="108585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Static Input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C66700-C146-4B77-8619-7950B69EACB8}"/>
              </a:ext>
            </a:extLst>
          </p:cNvPr>
          <p:cNvSpPr/>
          <p:nvPr/>
        </p:nvSpPr>
        <p:spPr>
          <a:xfrm>
            <a:off x="5510212" y="3866858"/>
            <a:ext cx="1338263" cy="8464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Partial Evaluation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548FEF-1CC8-4E15-B101-B255E1B8710E}"/>
              </a:ext>
            </a:extLst>
          </p:cNvPr>
          <p:cNvSpPr/>
          <p:nvPr/>
        </p:nvSpPr>
        <p:spPr>
          <a:xfrm>
            <a:off x="4167188" y="2061947"/>
            <a:ext cx="1338263" cy="662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Executable</a:t>
            </a:r>
          </a:p>
          <a:p>
            <a:pPr algn="ctr"/>
            <a:r>
              <a:rPr lang="en-US" dirty="0"/>
              <a:t>Program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E1C06D6-F928-453F-95AB-2B76F06A69D2}"/>
              </a:ext>
            </a:extLst>
          </p:cNvPr>
          <p:cNvCxnSpPr>
            <a:cxnSpLocks/>
            <a:stCxn id="23" idx="2"/>
            <a:endCxn id="19" idx="0"/>
          </p:cNvCxnSpPr>
          <p:nvPr/>
        </p:nvCxnSpPr>
        <p:spPr>
          <a:xfrm>
            <a:off x="4836320" y="2724900"/>
            <a:ext cx="1352306" cy="794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2A0D9F1-81EC-4047-BA85-109605B3A8A2}"/>
              </a:ext>
            </a:extLst>
          </p:cNvPr>
          <p:cNvCxnSpPr>
            <a:cxnSpLocks/>
            <a:stCxn id="21" idx="4"/>
            <a:endCxn id="19" idx="0"/>
          </p:cNvCxnSpPr>
          <p:nvPr/>
        </p:nvCxnSpPr>
        <p:spPr>
          <a:xfrm flipH="1">
            <a:off x="6188626" y="2908750"/>
            <a:ext cx="878924" cy="610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442324C-2D8C-4186-AE9A-EE84221E91C8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6179343" y="4800593"/>
            <a:ext cx="9283" cy="10436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416356C-6B07-43FD-8CAE-A170663559D4}"/>
              </a:ext>
            </a:extLst>
          </p:cNvPr>
          <p:cNvSpPr/>
          <p:nvPr/>
        </p:nvSpPr>
        <p:spPr>
          <a:xfrm>
            <a:off x="5519494" y="5844202"/>
            <a:ext cx="1338263" cy="662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Specialized</a:t>
            </a:r>
          </a:p>
          <a:p>
            <a:pPr algn="ctr"/>
            <a:r>
              <a:rPr lang="en-US" dirty="0"/>
              <a:t>Program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8EC2552-11C6-4BD2-A3A5-F0F1D32A1105}"/>
              </a:ext>
            </a:extLst>
          </p:cNvPr>
          <p:cNvSpPr/>
          <p:nvPr/>
        </p:nvSpPr>
        <p:spPr>
          <a:xfrm>
            <a:off x="3183803" y="5650432"/>
            <a:ext cx="1011887" cy="107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Dynamic Input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4ADEFCF-66A1-4AAD-8CD1-52355C1289A4}"/>
              </a:ext>
            </a:extLst>
          </p:cNvPr>
          <p:cNvCxnSpPr>
            <a:cxnSpLocks/>
            <a:stCxn id="28" idx="6"/>
          </p:cNvCxnSpPr>
          <p:nvPr/>
        </p:nvCxnSpPr>
        <p:spPr>
          <a:xfrm>
            <a:off x="4195690" y="6188332"/>
            <a:ext cx="1300235" cy="219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237D4A-F22C-422C-9A45-A5A78FAA8D11}"/>
              </a:ext>
            </a:extLst>
          </p:cNvPr>
          <p:cNvCxnSpPr/>
          <p:nvPr/>
        </p:nvCxnSpPr>
        <p:spPr>
          <a:xfrm>
            <a:off x="1600200" y="5229225"/>
            <a:ext cx="924877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798025A-3D34-481C-9E79-4817F50F3887}"/>
              </a:ext>
            </a:extLst>
          </p:cNvPr>
          <p:cNvSpPr txBox="1"/>
          <p:nvPr/>
        </p:nvSpPr>
        <p:spPr>
          <a:xfrm>
            <a:off x="9453453" y="4503903"/>
            <a:ext cx="1429237" cy="557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/>
              <a:t>Heavyweight</a:t>
            </a:r>
          </a:p>
          <a:p>
            <a:pPr>
              <a:lnSpc>
                <a:spcPts val="1800"/>
              </a:lnSpc>
            </a:pPr>
            <a:r>
              <a:rPr lang="en-US" b="1" dirty="0"/>
              <a:t>offline phase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55ED6C-9153-4A88-8B03-63A8C703DF1B}"/>
              </a:ext>
            </a:extLst>
          </p:cNvPr>
          <p:cNvSpPr txBox="1"/>
          <p:nvPr/>
        </p:nvSpPr>
        <p:spPr>
          <a:xfrm>
            <a:off x="9449068" y="5409521"/>
            <a:ext cx="1402948" cy="557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/>
              <a:t>Lightweight</a:t>
            </a:r>
          </a:p>
          <a:p>
            <a:pPr>
              <a:lnSpc>
                <a:spcPts val="1800"/>
              </a:lnSpc>
            </a:pPr>
            <a:r>
              <a:rPr lang="en-US" b="1" dirty="0"/>
              <a:t>online phase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85F7D49-4FA1-415A-A86B-CB6BDF2EA6B8}"/>
              </a:ext>
            </a:extLst>
          </p:cNvPr>
          <p:cNvSpPr/>
          <p:nvPr/>
        </p:nvSpPr>
        <p:spPr>
          <a:xfrm>
            <a:off x="4526521" y="2659609"/>
            <a:ext cx="595616" cy="352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/>
              <a:t>wc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C4BD2E-4EAB-4740-81EA-88E06EC1CF27}"/>
              </a:ext>
            </a:extLst>
          </p:cNvPr>
          <p:cNvSpPr/>
          <p:nvPr/>
        </p:nvSpPr>
        <p:spPr>
          <a:xfrm>
            <a:off x="5967017" y="2709566"/>
            <a:ext cx="1986357" cy="35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war_and_peace.txt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527679-AA1E-4A55-9B35-1FC2A19C3C1D}"/>
              </a:ext>
            </a:extLst>
          </p:cNvPr>
          <p:cNvSpPr/>
          <p:nvPr/>
        </p:nvSpPr>
        <p:spPr>
          <a:xfrm>
            <a:off x="5265622" y="6470870"/>
            <a:ext cx="1840027" cy="352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/>
              <a:t>wc_warAndPeace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5E6ADC-D1C8-4C6E-B641-7EC336E38F3A}"/>
              </a:ext>
            </a:extLst>
          </p:cNvPr>
          <p:cNvSpPr/>
          <p:nvPr/>
        </p:nvSpPr>
        <p:spPr>
          <a:xfrm>
            <a:off x="2409825" y="6447140"/>
            <a:ext cx="2533747" cy="352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option (e.g.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–l, -c, -w</a:t>
            </a:r>
            <a:r>
              <a:rPr lang="en-US" dirty="0"/>
              <a:t>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06F80DC-2390-4CE9-83D5-A910548B184D}"/>
              </a:ext>
            </a:extLst>
          </p:cNvPr>
          <p:cNvSpPr txBox="1"/>
          <p:nvPr/>
        </p:nvSpPr>
        <p:spPr>
          <a:xfrm>
            <a:off x="7251803" y="3310434"/>
            <a:ext cx="1897956" cy="78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i="1" dirty="0">
                <a:solidFill>
                  <a:schemeClr val="accent2"/>
                </a:solidFill>
              </a:rPr>
              <a:t>This program does text counts only on War and Peace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AC1A2C2-7071-45B0-8C81-0029655E9763}"/>
              </a:ext>
            </a:extLst>
          </p:cNvPr>
          <p:cNvSpPr txBox="1"/>
          <p:nvPr/>
        </p:nvSpPr>
        <p:spPr>
          <a:xfrm>
            <a:off x="1821557" y="2814639"/>
            <a:ext cx="1897956" cy="78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i="1" dirty="0">
                <a:solidFill>
                  <a:schemeClr val="accent2"/>
                </a:solidFill>
              </a:rPr>
              <a:t>This program does text counts on any input file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AABC30F-3E71-47AF-BC40-1DAC5924C745}"/>
              </a:ext>
            </a:extLst>
          </p:cNvPr>
          <p:cNvSpPr/>
          <p:nvPr/>
        </p:nvSpPr>
        <p:spPr>
          <a:xfrm>
            <a:off x="7219952" y="4162426"/>
            <a:ext cx="1343684" cy="2400300"/>
          </a:xfrm>
          <a:custGeom>
            <a:avLst/>
            <a:gdLst>
              <a:gd name="connsiteX0" fmla="*/ 971550 w 1312561"/>
              <a:gd name="connsiteY0" fmla="*/ 0 h 1343025"/>
              <a:gd name="connsiteX1" fmla="*/ 1257300 w 1312561"/>
              <a:gd name="connsiteY1" fmla="*/ 533400 h 1343025"/>
              <a:gd name="connsiteX2" fmla="*/ 0 w 1312561"/>
              <a:gd name="connsiteY2" fmla="*/ 1343025 h 1343025"/>
              <a:gd name="connsiteX0" fmla="*/ 962025 w 1311227"/>
              <a:gd name="connsiteY0" fmla="*/ 0 h 2257425"/>
              <a:gd name="connsiteX1" fmla="*/ 1257300 w 1311227"/>
              <a:gd name="connsiteY1" fmla="*/ 1447800 h 2257425"/>
              <a:gd name="connsiteX2" fmla="*/ 0 w 1311227"/>
              <a:gd name="connsiteY2" fmla="*/ 2257425 h 2257425"/>
              <a:gd name="connsiteX0" fmla="*/ 962025 w 962025"/>
              <a:gd name="connsiteY0" fmla="*/ 0 h 2257425"/>
              <a:gd name="connsiteX1" fmla="*/ 0 w 962025"/>
              <a:gd name="connsiteY1" fmla="*/ 2257425 h 2257425"/>
              <a:gd name="connsiteX0" fmla="*/ 962025 w 1333302"/>
              <a:gd name="connsiteY0" fmla="*/ 0 h 2257425"/>
              <a:gd name="connsiteX1" fmla="*/ 0 w 1333302"/>
              <a:gd name="connsiteY1" fmla="*/ 2257425 h 2257425"/>
              <a:gd name="connsiteX0" fmla="*/ 962025 w 1367477"/>
              <a:gd name="connsiteY0" fmla="*/ 0 h 2257425"/>
              <a:gd name="connsiteX1" fmla="*/ 0 w 1367477"/>
              <a:gd name="connsiteY1" fmla="*/ 2257425 h 2257425"/>
              <a:gd name="connsiteX0" fmla="*/ 933450 w 1343684"/>
              <a:gd name="connsiteY0" fmla="*/ 0 h 2400300"/>
              <a:gd name="connsiteX1" fmla="*/ 0 w 1343684"/>
              <a:gd name="connsiteY1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43684" h="2400300">
                <a:moveTo>
                  <a:pt x="933450" y="0"/>
                </a:moveTo>
                <a:cubicBezTo>
                  <a:pt x="2060575" y="1066800"/>
                  <a:pt x="568325" y="2343150"/>
                  <a:pt x="0" y="2400300"/>
                </a:cubicBezTo>
              </a:path>
            </a:pathLst>
          </a:custGeom>
          <a:ln w="1270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6E264CB-ED9C-4D00-B416-225FBA9E5850}"/>
              </a:ext>
            </a:extLst>
          </p:cNvPr>
          <p:cNvSpPr/>
          <p:nvPr/>
        </p:nvSpPr>
        <p:spPr>
          <a:xfrm>
            <a:off x="2924175" y="3114675"/>
            <a:ext cx="1752600" cy="961360"/>
          </a:xfrm>
          <a:custGeom>
            <a:avLst/>
            <a:gdLst>
              <a:gd name="connsiteX0" fmla="*/ 0 w 1752600"/>
              <a:gd name="connsiteY0" fmla="*/ 533400 h 961360"/>
              <a:gd name="connsiteX1" fmla="*/ 733425 w 1752600"/>
              <a:gd name="connsiteY1" fmla="*/ 942975 h 961360"/>
              <a:gd name="connsiteX2" fmla="*/ 1752600 w 1752600"/>
              <a:gd name="connsiteY2" fmla="*/ 0 h 96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2600" h="961360">
                <a:moveTo>
                  <a:pt x="0" y="533400"/>
                </a:moveTo>
                <a:cubicBezTo>
                  <a:pt x="220662" y="782637"/>
                  <a:pt x="441325" y="1031875"/>
                  <a:pt x="733425" y="942975"/>
                </a:cubicBezTo>
                <a:cubicBezTo>
                  <a:pt x="1025525" y="854075"/>
                  <a:pt x="1389062" y="427037"/>
                  <a:pt x="1752600" y="0"/>
                </a:cubicBezTo>
              </a:path>
            </a:pathLst>
          </a:custGeom>
          <a:ln w="1270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3AC034D-53DA-4208-98E3-CB01C2A6492D}"/>
              </a:ext>
            </a:extLst>
          </p:cNvPr>
          <p:cNvSpPr txBox="1"/>
          <p:nvPr/>
        </p:nvSpPr>
        <p:spPr>
          <a:xfrm>
            <a:off x="9065347" y="3256285"/>
            <a:ext cx="1897956" cy="1018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i="1" dirty="0">
                <a:solidFill>
                  <a:schemeClr val="accent2"/>
                </a:solidFill>
              </a:rPr>
              <a:t>but</a:t>
            </a:r>
          </a:p>
          <a:p>
            <a:pPr algn="ctr">
              <a:lnSpc>
                <a:spcPts val="1800"/>
              </a:lnSpc>
            </a:pPr>
            <a:r>
              <a:rPr lang="en-US" i="1" dirty="0">
                <a:solidFill>
                  <a:schemeClr val="accent2"/>
                </a:solidFill>
              </a:rPr>
              <a:t>(presumably) faster than the generic </a:t>
            </a:r>
            <a:r>
              <a:rPr lang="en-US" i="1" dirty="0" err="1">
                <a:solidFill>
                  <a:schemeClr val="accent2"/>
                </a:solidFill>
              </a:rPr>
              <a:t>wc</a:t>
            </a:r>
            <a:endParaRPr lang="en-US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05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16" grpId="0" animBg="1"/>
      <p:bldP spid="40" grpId="0" animBg="1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Specializer Optimization Targets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149D85C2-C2E7-4D5F-9E5D-F2960C7B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4FE7F-8315-44A0-8B06-0249DDAA6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Pattern recognition</a:t>
            </a:r>
          </a:p>
          <a:p>
            <a:r>
              <a:rPr lang="en-US" dirty="0"/>
              <a:t>Ray tracing of solid models</a:t>
            </a:r>
          </a:p>
          <a:p>
            <a:r>
              <a:rPr lang="en-US" dirty="0"/>
              <a:t>Neural network training</a:t>
            </a:r>
          </a:p>
          <a:p>
            <a:r>
              <a:rPr lang="en-US" dirty="0"/>
              <a:t>Database queries</a:t>
            </a:r>
          </a:p>
          <a:p>
            <a:r>
              <a:rPr lang="en-US" dirty="0"/>
              <a:t>Spreadsheet computations</a:t>
            </a:r>
          </a:p>
          <a:p>
            <a:r>
              <a:rPr lang="en-US" dirty="0"/>
              <a:t>Scientific computing</a:t>
            </a:r>
          </a:p>
          <a:p>
            <a:r>
              <a:rPr lang="en-US" dirty="0"/>
              <a:t>Discrete hardware simulation</a:t>
            </a:r>
          </a:p>
        </p:txBody>
      </p:sp>
    </p:spTree>
    <p:extLst>
      <p:ext uri="{BB962C8B-B14F-4D97-AF65-F5344CB8AC3E}">
        <p14:creationId xmlns:p14="http://schemas.microsoft.com/office/powerpoint/2010/main" val="1067458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Other Uses of Specialization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 –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Futamura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Projections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149D85C2-C2E7-4D5F-9E5D-F2960C7B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4FE7F-8315-44A0-8B06-0249DDAA6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 (perhaps obvious) observation:</a:t>
            </a:r>
          </a:p>
          <a:p>
            <a:r>
              <a:rPr lang="en-US" dirty="0"/>
              <a:t>Some programs take other programs as input</a:t>
            </a:r>
          </a:p>
          <a:p>
            <a:r>
              <a:rPr lang="en-US" dirty="0"/>
              <a:t>What if we used specialization as part of the program transformation process?</a:t>
            </a:r>
          </a:p>
          <a:p>
            <a:pPr marL="0" indent="0">
              <a:buNone/>
            </a:pPr>
            <a:r>
              <a:rPr lang="en-US" b="1" dirty="0"/>
              <a:t>This observation leads to some startling results</a:t>
            </a:r>
          </a:p>
        </p:txBody>
      </p:sp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2427F240-A60E-4334-8494-010C4874D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394" y="4429536"/>
            <a:ext cx="3785212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27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845A0D62-E9AE-416D-B264-A428D6EC1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732" y="1699469"/>
            <a:ext cx="5083711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Partial Evaluation</a:t>
            </a:r>
          </a:p>
          <a:p>
            <a:r>
              <a:rPr lang="en-US" dirty="0"/>
              <a:t>What it is</a:t>
            </a:r>
          </a:p>
          <a:p>
            <a:r>
              <a:rPr lang="en-US" dirty="0"/>
              <a:t>How to do it</a:t>
            </a:r>
          </a:p>
          <a:p>
            <a:r>
              <a:rPr lang="en-US" dirty="0"/>
              <a:t>The </a:t>
            </a:r>
            <a:r>
              <a:rPr lang="en-US" dirty="0" err="1"/>
              <a:t>Futamura</a:t>
            </a:r>
            <a:r>
              <a:rPr lang="en-US" dirty="0"/>
              <a:t> projections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54798D-8616-45DC-889D-460409082E4B}"/>
              </a:ext>
            </a:extLst>
          </p:cNvPr>
          <p:cNvSpPr txBox="1"/>
          <p:nvPr/>
        </p:nvSpPr>
        <p:spPr>
          <a:xfrm>
            <a:off x="8448555" y="4828657"/>
            <a:ext cx="1762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Advanced Topics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2621AB-0F56-4E04-B1B1-44C9FF644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581" y="1722124"/>
            <a:ext cx="3876675" cy="314325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505A69F-64AB-4C74-BDE9-F02762FE8DED}"/>
              </a:ext>
            </a:extLst>
          </p:cNvPr>
          <p:cNvSpPr/>
          <p:nvPr/>
        </p:nvSpPr>
        <p:spPr>
          <a:xfrm>
            <a:off x="1865732" y="3190876"/>
            <a:ext cx="4230268" cy="5334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81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BF56418-1D3F-43EB-9FBE-E8FD0709D173}"/>
              </a:ext>
            </a:extLst>
          </p:cNvPr>
          <p:cNvSpPr/>
          <p:nvPr/>
        </p:nvSpPr>
        <p:spPr>
          <a:xfrm>
            <a:off x="3333750" y="5100995"/>
            <a:ext cx="4953000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A651BE-08AD-494B-A1BA-FE9194F81F11}"/>
              </a:ext>
            </a:extLst>
          </p:cNvPr>
          <p:cNvSpPr/>
          <p:nvPr/>
        </p:nvSpPr>
        <p:spPr>
          <a:xfrm>
            <a:off x="3333750" y="2677239"/>
            <a:ext cx="4953000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35DD22-D352-4F2C-B7A6-1C90C9504670}"/>
              </a:ext>
            </a:extLst>
          </p:cNvPr>
          <p:cNvSpPr/>
          <p:nvPr/>
        </p:nvSpPr>
        <p:spPr>
          <a:xfrm>
            <a:off x="3333750" y="1351676"/>
            <a:ext cx="4953000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131EAB-CB91-4BF1-A78B-6155C5F14585}"/>
              </a:ext>
            </a:extLst>
          </p:cNvPr>
          <p:cNvSpPr/>
          <p:nvPr/>
        </p:nvSpPr>
        <p:spPr>
          <a:xfrm>
            <a:off x="3333750" y="3820239"/>
            <a:ext cx="4953000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Futamura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Projections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 –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Futamura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Projections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25</a:t>
            </a:fld>
            <a:endParaRPr lang="en-US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710A2006-67CD-44DE-A8C8-17F55BC630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4"/>
          <a:stretch/>
        </p:blipFill>
        <p:spPr>
          <a:xfrm>
            <a:off x="3333750" y="1352961"/>
            <a:ext cx="1815846" cy="508593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2123353-9372-4711-94FA-7EA61B539822}"/>
              </a:ext>
            </a:extLst>
          </p:cNvPr>
          <p:cNvSpPr txBox="1"/>
          <p:nvPr/>
        </p:nvSpPr>
        <p:spPr>
          <a:xfrm>
            <a:off x="5219700" y="1659173"/>
            <a:ext cx="2778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Baseline specialization</a:t>
            </a:r>
          </a:p>
          <a:p>
            <a:r>
              <a:rPr lang="en-US" dirty="0"/>
              <a:t>(not a </a:t>
            </a:r>
            <a:r>
              <a:rPr lang="en-US" dirty="0" err="1"/>
              <a:t>Futamura</a:t>
            </a:r>
            <a:r>
              <a:rPr lang="en-US" dirty="0"/>
              <a:t> Projection)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18E5F1-DCC8-46E9-B0D4-423C056BB771}"/>
              </a:ext>
            </a:extLst>
          </p:cNvPr>
          <p:cNvSpPr txBox="1"/>
          <p:nvPr/>
        </p:nvSpPr>
        <p:spPr>
          <a:xfrm>
            <a:off x="5219700" y="3036520"/>
            <a:ext cx="247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Futamura</a:t>
            </a:r>
            <a:r>
              <a:rPr lang="en-US" dirty="0"/>
              <a:t> Projection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0DB3CD-2C8B-4CAF-A01D-D60A315F315D}"/>
              </a:ext>
            </a:extLst>
          </p:cNvPr>
          <p:cNvSpPr txBox="1"/>
          <p:nvPr/>
        </p:nvSpPr>
        <p:spPr>
          <a:xfrm>
            <a:off x="5219700" y="4341445"/>
            <a:ext cx="2430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err="1"/>
              <a:t>Futamura</a:t>
            </a:r>
            <a:r>
              <a:rPr lang="en-US" dirty="0"/>
              <a:t> Projection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665921-BBBF-4880-9459-BD587A249740}"/>
              </a:ext>
            </a:extLst>
          </p:cNvPr>
          <p:cNvSpPr txBox="1"/>
          <p:nvPr/>
        </p:nvSpPr>
        <p:spPr>
          <a:xfrm>
            <a:off x="5219700" y="5646370"/>
            <a:ext cx="2481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</a:t>
            </a:r>
            <a:r>
              <a:rPr lang="en-US" dirty="0" err="1"/>
              <a:t>Futamura</a:t>
            </a:r>
            <a:r>
              <a:rPr lang="en-US" dirty="0"/>
              <a:t> Projection</a:t>
            </a:r>
          </a:p>
        </p:txBody>
      </p:sp>
    </p:spTree>
    <p:extLst>
      <p:ext uri="{BB962C8B-B14F-4D97-AF65-F5344CB8AC3E}">
        <p14:creationId xmlns:p14="http://schemas.microsoft.com/office/powerpoint/2010/main" val="366188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11" grpId="0" animBg="1"/>
      <p:bldP spid="15" grpId="0" animBg="1"/>
      <p:bldP spid="17" grpId="0"/>
      <p:bldP spid="18" grpId="0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Baseline Specialization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 –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Futamura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Projections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149D85C2-C2E7-4D5F-9E5D-F2960C7B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26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B52122-4D8E-46A8-B80D-5603E4D44D56}"/>
              </a:ext>
            </a:extLst>
          </p:cNvPr>
          <p:cNvSpPr/>
          <p:nvPr/>
        </p:nvSpPr>
        <p:spPr>
          <a:xfrm>
            <a:off x="5302972" y="3519235"/>
            <a:ext cx="1771308" cy="12813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/>
              <a:t>Specializer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3198B59-C941-4835-8F10-21C6177A977E}"/>
              </a:ext>
            </a:extLst>
          </p:cNvPr>
          <p:cNvSpPr/>
          <p:nvPr/>
        </p:nvSpPr>
        <p:spPr>
          <a:xfrm>
            <a:off x="6524625" y="1822900"/>
            <a:ext cx="108585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Static Input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C66700-C146-4B77-8619-7950B69EACB8}"/>
              </a:ext>
            </a:extLst>
          </p:cNvPr>
          <p:cNvSpPr/>
          <p:nvPr/>
        </p:nvSpPr>
        <p:spPr>
          <a:xfrm>
            <a:off x="5510212" y="3866858"/>
            <a:ext cx="1338263" cy="8464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Partial Evaluation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548FEF-1CC8-4E15-B101-B255E1B8710E}"/>
              </a:ext>
            </a:extLst>
          </p:cNvPr>
          <p:cNvSpPr/>
          <p:nvPr/>
        </p:nvSpPr>
        <p:spPr>
          <a:xfrm>
            <a:off x="4167188" y="2061947"/>
            <a:ext cx="1338263" cy="662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Executable</a:t>
            </a:r>
          </a:p>
          <a:p>
            <a:pPr algn="ctr"/>
            <a:r>
              <a:rPr lang="en-US" dirty="0"/>
              <a:t>Program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E1C06D6-F928-453F-95AB-2B76F06A69D2}"/>
              </a:ext>
            </a:extLst>
          </p:cNvPr>
          <p:cNvCxnSpPr>
            <a:cxnSpLocks/>
            <a:stCxn id="23" idx="2"/>
            <a:endCxn id="19" idx="0"/>
          </p:cNvCxnSpPr>
          <p:nvPr/>
        </p:nvCxnSpPr>
        <p:spPr>
          <a:xfrm>
            <a:off x="4836320" y="2724900"/>
            <a:ext cx="1352306" cy="794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2A0D9F1-81EC-4047-BA85-109605B3A8A2}"/>
              </a:ext>
            </a:extLst>
          </p:cNvPr>
          <p:cNvCxnSpPr>
            <a:cxnSpLocks/>
            <a:stCxn id="21" idx="4"/>
            <a:endCxn id="19" idx="0"/>
          </p:cNvCxnSpPr>
          <p:nvPr/>
        </p:nvCxnSpPr>
        <p:spPr>
          <a:xfrm flipH="1">
            <a:off x="6188626" y="2908750"/>
            <a:ext cx="878924" cy="610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442324C-2D8C-4186-AE9A-EE84221E91C8}"/>
              </a:ext>
            </a:extLst>
          </p:cNvPr>
          <p:cNvCxnSpPr>
            <a:cxnSpLocks/>
            <a:stCxn id="19" idx="2"/>
            <a:endCxn id="27" idx="0"/>
          </p:cNvCxnSpPr>
          <p:nvPr/>
        </p:nvCxnSpPr>
        <p:spPr>
          <a:xfrm>
            <a:off x="6188626" y="4800593"/>
            <a:ext cx="0" cy="7483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416356C-6B07-43FD-8CAE-A170663559D4}"/>
              </a:ext>
            </a:extLst>
          </p:cNvPr>
          <p:cNvSpPr/>
          <p:nvPr/>
        </p:nvSpPr>
        <p:spPr>
          <a:xfrm>
            <a:off x="5519494" y="5548927"/>
            <a:ext cx="1338263" cy="662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Specialized</a:t>
            </a:r>
          </a:p>
          <a:p>
            <a:pPr algn="ctr"/>
            <a:r>
              <a:rPr lang="en-US" dirty="0"/>
              <a:t>Program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237D4A-F22C-422C-9A45-A5A78FAA8D11}"/>
              </a:ext>
            </a:extLst>
          </p:cNvPr>
          <p:cNvCxnSpPr/>
          <p:nvPr/>
        </p:nvCxnSpPr>
        <p:spPr>
          <a:xfrm>
            <a:off x="1600200" y="5229225"/>
            <a:ext cx="924877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798025A-3D34-481C-9E79-4817F50F3887}"/>
              </a:ext>
            </a:extLst>
          </p:cNvPr>
          <p:cNvSpPr txBox="1"/>
          <p:nvPr/>
        </p:nvSpPr>
        <p:spPr>
          <a:xfrm>
            <a:off x="9453453" y="4503903"/>
            <a:ext cx="1429237" cy="557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/>
              <a:t>Heavyweight</a:t>
            </a:r>
          </a:p>
          <a:p>
            <a:pPr>
              <a:lnSpc>
                <a:spcPts val="1800"/>
              </a:lnSpc>
            </a:pPr>
            <a:r>
              <a:rPr lang="en-US" b="1" dirty="0"/>
              <a:t>offline phase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55ED6C-9153-4A88-8B03-63A8C703DF1B}"/>
              </a:ext>
            </a:extLst>
          </p:cNvPr>
          <p:cNvSpPr txBox="1"/>
          <p:nvPr/>
        </p:nvSpPr>
        <p:spPr>
          <a:xfrm>
            <a:off x="9449068" y="5409521"/>
            <a:ext cx="1429237" cy="557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/>
              <a:t>Lightweight</a:t>
            </a:r>
          </a:p>
          <a:p>
            <a:pPr>
              <a:lnSpc>
                <a:spcPts val="1800"/>
              </a:lnSpc>
            </a:pPr>
            <a:r>
              <a:rPr lang="en-US" b="1" dirty="0"/>
              <a:t>offline phase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85F7D49-4FA1-415A-A86B-CB6BDF2EA6B8}"/>
              </a:ext>
            </a:extLst>
          </p:cNvPr>
          <p:cNvSpPr/>
          <p:nvPr/>
        </p:nvSpPr>
        <p:spPr>
          <a:xfrm>
            <a:off x="4526521" y="2659609"/>
            <a:ext cx="595616" cy="352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/>
              <a:t>wc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C4BD2E-4EAB-4740-81EA-88E06EC1CF27}"/>
              </a:ext>
            </a:extLst>
          </p:cNvPr>
          <p:cNvSpPr/>
          <p:nvPr/>
        </p:nvSpPr>
        <p:spPr>
          <a:xfrm>
            <a:off x="5967017" y="2709566"/>
            <a:ext cx="1986357" cy="35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war_and_peace.txt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527679-AA1E-4A55-9B35-1FC2A19C3C1D}"/>
              </a:ext>
            </a:extLst>
          </p:cNvPr>
          <p:cNvSpPr/>
          <p:nvPr/>
        </p:nvSpPr>
        <p:spPr>
          <a:xfrm>
            <a:off x="5265622" y="6175595"/>
            <a:ext cx="1840027" cy="352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/>
              <a:t>wc_warAndPeace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C9BDC5-D7C4-4DEF-A17E-8372802787DC}"/>
              </a:ext>
            </a:extLst>
          </p:cNvPr>
          <p:cNvSpPr txBox="1"/>
          <p:nvPr/>
        </p:nvSpPr>
        <p:spPr>
          <a:xfrm>
            <a:off x="4086225" y="1372724"/>
            <a:ext cx="403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Specialize a program on some of its input</a:t>
            </a:r>
          </a:p>
        </p:txBody>
      </p:sp>
      <p:pic>
        <p:nvPicPr>
          <p:cNvPr id="42" name="Picture 41" descr="Diagram&#10;&#10;Description automatically generated">
            <a:extLst>
              <a:ext uri="{FF2B5EF4-FFF2-40B4-BE49-F238E27FC236}">
                <a16:creationId xmlns:a16="http://schemas.microsoft.com/office/drawing/2014/main" id="{4C6E5787-80B6-4CA0-8468-94710566A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4" b="74764"/>
          <a:stretch/>
        </p:blipFill>
        <p:spPr>
          <a:xfrm>
            <a:off x="10249411" y="89258"/>
            <a:ext cx="1815846" cy="128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3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7" grpId="0" animBg="1"/>
      <p:bldP spid="31" grpId="0"/>
      <p:bldP spid="32" grpId="0"/>
      <p:bldP spid="34" grpId="0" animBg="1"/>
      <p:bldP spid="35" grpId="0" animBg="1"/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1</a:t>
            </a:r>
            <a:r>
              <a:rPr lang="en-US" sz="4500" baseline="30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st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Futamura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Projection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 –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Futamura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Projections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149D85C2-C2E7-4D5F-9E5D-F2960C7B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B52122-4D8E-46A8-B80D-5603E4D44D56}"/>
              </a:ext>
            </a:extLst>
          </p:cNvPr>
          <p:cNvSpPr/>
          <p:nvPr/>
        </p:nvSpPr>
        <p:spPr>
          <a:xfrm>
            <a:off x="5302972" y="3519235"/>
            <a:ext cx="1771308" cy="12813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/>
              <a:t>Specializer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3198B59-C941-4835-8F10-21C6177A977E}"/>
              </a:ext>
            </a:extLst>
          </p:cNvPr>
          <p:cNvSpPr/>
          <p:nvPr/>
        </p:nvSpPr>
        <p:spPr>
          <a:xfrm>
            <a:off x="6524625" y="1822900"/>
            <a:ext cx="108585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Static Input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C66700-C146-4B77-8619-7950B69EACB8}"/>
              </a:ext>
            </a:extLst>
          </p:cNvPr>
          <p:cNvSpPr/>
          <p:nvPr/>
        </p:nvSpPr>
        <p:spPr>
          <a:xfrm>
            <a:off x="5510212" y="3866858"/>
            <a:ext cx="1338263" cy="8464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Partial Evaluation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548FEF-1CC8-4E15-B101-B255E1B8710E}"/>
              </a:ext>
            </a:extLst>
          </p:cNvPr>
          <p:cNvSpPr/>
          <p:nvPr/>
        </p:nvSpPr>
        <p:spPr>
          <a:xfrm>
            <a:off x="4167188" y="2061947"/>
            <a:ext cx="1338263" cy="662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Executable</a:t>
            </a:r>
          </a:p>
          <a:p>
            <a:pPr algn="ctr"/>
            <a:r>
              <a:rPr lang="en-US" dirty="0"/>
              <a:t>Program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E1C06D6-F928-453F-95AB-2B76F06A69D2}"/>
              </a:ext>
            </a:extLst>
          </p:cNvPr>
          <p:cNvCxnSpPr>
            <a:cxnSpLocks/>
            <a:stCxn id="23" idx="2"/>
            <a:endCxn id="19" idx="0"/>
          </p:cNvCxnSpPr>
          <p:nvPr/>
        </p:nvCxnSpPr>
        <p:spPr>
          <a:xfrm>
            <a:off x="4836320" y="2724900"/>
            <a:ext cx="1352306" cy="794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2A0D9F1-81EC-4047-BA85-109605B3A8A2}"/>
              </a:ext>
            </a:extLst>
          </p:cNvPr>
          <p:cNvCxnSpPr>
            <a:cxnSpLocks/>
            <a:stCxn id="21" idx="4"/>
            <a:endCxn id="19" idx="0"/>
          </p:cNvCxnSpPr>
          <p:nvPr/>
        </p:nvCxnSpPr>
        <p:spPr>
          <a:xfrm flipH="1">
            <a:off x="6188626" y="2908750"/>
            <a:ext cx="878924" cy="610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442324C-2D8C-4186-AE9A-EE84221E91C8}"/>
              </a:ext>
            </a:extLst>
          </p:cNvPr>
          <p:cNvCxnSpPr>
            <a:cxnSpLocks/>
            <a:stCxn id="19" idx="2"/>
            <a:endCxn id="27" idx="0"/>
          </p:cNvCxnSpPr>
          <p:nvPr/>
        </p:nvCxnSpPr>
        <p:spPr>
          <a:xfrm>
            <a:off x="6188626" y="4800593"/>
            <a:ext cx="0" cy="7483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416356C-6B07-43FD-8CAE-A170663559D4}"/>
              </a:ext>
            </a:extLst>
          </p:cNvPr>
          <p:cNvSpPr/>
          <p:nvPr/>
        </p:nvSpPr>
        <p:spPr>
          <a:xfrm>
            <a:off x="5519494" y="5548927"/>
            <a:ext cx="1338263" cy="662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Specialized</a:t>
            </a:r>
          </a:p>
          <a:p>
            <a:pPr algn="ctr"/>
            <a:r>
              <a:rPr lang="en-US" dirty="0"/>
              <a:t>Program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237D4A-F22C-422C-9A45-A5A78FAA8D11}"/>
              </a:ext>
            </a:extLst>
          </p:cNvPr>
          <p:cNvCxnSpPr/>
          <p:nvPr/>
        </p:nvCxnSpPr>
        <p:spPr>
          <a:xfrm>
            <a:off x="1600200" y="5229225"/>
            <a:ext cx="924877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798025A-3D34-481C-9E79-4817F50F3887}"/>
              </a:ext>
            </a:extLst>
          </p:cNvPr>
          <p:cNvSpPr txBox="1"/>
          <p:nvPr/>
        </p:nvSpPr>
        <p:spPr>
          <a:xfrm>
            <a:off x="9453453" y="4503903"/>
            <a:ext cx="1429237" cy="557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/>
              <a:t>Heavyweight</a:t>
            </a:r>
          </a:p>
          <a:p>
            <a:pPr>
              <a:lnSpc>
                <a:spcPts val="1800"/>
              </a:lnSpc>
            </a:pPr>
            <a:r>
              <a:rPr lang="en-US" b="1" dirty="0"/>
              <a:t>offline phase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55ED6C-9153-4A88-8B03-63A8C703DF1B}"/>
              </a:ext>
            </a:extLst>
          </p:cNvPr>
          <p:cNvSpPr txBox="1"/>
          <p:nvPr/>
        </p:nvSpPr>
        <p:spPr>
          <a:xfrm>
            <a:off x="9449068" y="5409521"/>
            <a:ext cx="1429237" cy="557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/>
              <a:t>Lightweight</a:t>
            </a:r>
          </a:p>
          <a:p>
            <a:pPr>
              <a:lnSpc>
                <a:spcPts val="1800"/>
              </a:lnSpc>
            </a:pPr>
            <a:r>
              <a:rPr lang="en-US" b="1" dirty="0"/>
              <a:t>offline phase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85F7D49-4FA1-415A-A86B-CB6BDF2EA6B8}"/>
              </a:ext>
            </a:extLst>
          </p:cNvPr>
          <p:cNvSpPr/>
          <p:nvPr/>
        </p:nvSpPr>
        <p:spPr>
          <a:xfrm>
            <a:off x="4014546" y="2659609"/>
            <a:ext cx="1638327" cy="352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interpreter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C4BD2E-4EAB-4740-81EA-88E06EC1CF27}"/>
              </a:ext>
            </a:extLst>
          </p:cNvPr>
          <p:cNvSpPr/>
          <p:nvPr/>
        </p:nvSpPr>
        <p:spPr>
          <a:xfrm>
            <a:off x="5967017" y="2709566"/>
            <a:ext cx="2236361" cy="35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Program source code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527679-AA1E-4A55-9B35-1FC2A19C3C1D}"/>
              </a:ext>
            </a:extLst>
          </p:cNvPr>
          <p:cNvSpPr/>
          <p:nvPr/>
        </p:nvSpPr>
        <p:spPr>
          <a:xfrm>
            <a:off x="5265622" y="6175594"/>
            <a:ext cx="1840027" cy="6252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Executable</a:t>
            </a:r>
          </a:p>
          <a:p>
            <a:pPr algn="ctr"/>
            <a:r>
              <a:rPr lang="en-US" dirty="0"/>
              <a:t>“compiled code”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C9BDC5-D7C4-4DEF-A17E-8372802787DC}"/>
              </a:ext>
            </a:extLst>
          </p:cNvPr>
          <p:cNvSpPr txBox="1"/>
          <p:nvPr/>
        </p:nvSpPr>
        <p:spPr>
          <a:xfrm>
            <a:off x="4086225" y="1372724"/>
            <a:ext cx="4117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Specialize an interpreter on program code</a:t>
            </a:r>
          </a:p>
        </p:txBody>
      </p:sp>
      <p:pic>
        <p:nvPicPr>
          <p:cNvPr id="42" name="Picture 41" descr="Diagram&#10;&#10;Description automatically generated">
            <a:extLst>
              <a:ext uri="{FF2B5EF4-FFF2-40B4-BE49-F238E27FC236}">
                <a16:creationId xmlns:a16="http://schemas.microsoft.com/office/drawing/2014/main" id="{4C6E5787-80B6-4CA0-8468-94710566A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4" t="24821" b="49461"/>
          <a:stretch/>
        </p:blipFill>
        <p:spPr>
          <a:xfrm>
            <a:off x="10258425" y="127805"/>
            <a:ext cx="1815846" cy="130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1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en-US" sz="4500" baseline="30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nd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Futamura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Projection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 –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Futamura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Projections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149D85C2-C2E7-4D5F-9E5D-F2960C7B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B52122-4D8E-46A8-B80D-5603E4D44D56}"/>
              </a:ext>
            </a:extLst>
          </p:cNvPr>
          <p:cNvSpPr/>
          <p:nvPr/>
        </p:nvSpPr>
        <p:spPr>
          <a:xfrm>
            <a:off x="5302972" y="3519235"/>
            <a:ext cx="1771308" cy="12813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/>
              <a:t>Specializer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3198B59-C941-4835-8F10-21C6177A977E}"/>
              </a:ext>
            </a:extLst>
          </p:cNvPr>
          <p:cNvSpPr/>
          <p:nvPr/>
        </p:nvSpPr>
        <p:spPr>
          <a:xfrm>
            <a:off x="6524625" y="1822900"/>
            <a:ext cx="108585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Static Input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C66700-C146-4B77-8619-7950B69EACB8}"/>
              </a:ext>
            </a:extLst>
          </p:cNvPr>
          <p:cNvSpPr/>
          <p:nvPr/>
        </p:nvSpPr>
        <p:spPr>
          <a:xfrm>
            <a:off x="5510212" y="3866858"/>
            <a:ext cx="1338263" cy="8464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Partial Evaluation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548FEF-1CC8-4E15-B101-B255E1B8710E}"/>
              </a:ext>
            </a:extLst>
          </p:cNvPr>
          <p:cNvSpPr/>
          <p:nvPr/>
        </p:nvSpPr>
        <p:spPr>
          <a:xfrm>
            <a:off x="4167188" y="2061947"/>
            <a:ext cx="1338263" cy="662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Executable</a:t>
            </a:r>
          </a:p>
          <a:p>
            <a:pPr algn="ctr"/>
            <a:r>
              <a:rPr lang="en-US" dirty="0"/>
              <a:t>Program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E1C06D6-F928-453F-95AB-2B76F06A69D2}"/>
              </a:ext>
            </a:extLst>
          </p:cNvPr>
          <p:cNvCxnSpPr>
            <a:cxnSpLocks/>
            <a:stCxn id="23" idx="2"/>
            <a:endCxn id="19" idx="0"/>
          </p:cNvCxnSpPr>
          <p:nvPr/>
        </p:nvCxnSpPr>
        <p:spPr>
          <a:xfrm>
            <a:off x="4836320" y="2724900"/>
            <a:ext cx="1352306" cy="794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2A0D9F1-81EC-4047-BA85-109605B3A8A2}"/>
              </a:ext>
            </a:extLst>
          </p:cNvPr>
          <p:cNvCxnSpPr>
            <a:cxnSpLocks/>
            <a:stCxn id="21" idx="4"/>
            <a:endCxn id="19" idx="0"/>
          </p:cNvCxnSpPr>
          <p:nvPr/>
        </p:nvCxnSpPr>
        <p:spPr>
          <a:xfrm flipH="1">
            <a:off x="6188626" y="2908750"/>
            <a:ext cx="878924" cy="610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442324C-2D8C-4186-AE9A-EE84221E91C8}"/>
              </a:ext>
            </a:extLst>
          </p:cNvPr>
          <p:cNvCxnSpPr>
            <a:cxnSpLocks/>
            <a:stCxn id="19" idx="2"/>
            <a:endCxn id="27" idx="0"/>
          </p:cNvCxnSpPr>
          <p:nvPr/>
        </p:nvCxnSpPr>
        <p:spPr>
          <a:xfrm>
            <a:off x="6188626" y="4800593"/>
            <a:ext cx="0" cy="7483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416356C-6B07-43FD-8CAE-A170663559D4}"/>
              </a:ext>
            </a:extLst>
          </p:cNvPr>
          <p:cNvSpPr/>
          <p:nvPr/>
        </p:nvSpPr>
        <p:spPr>
          <a:xfrm>
            <a:off x="5519494" y="5548927"/>
            <a:ext cx="1338263" cy="662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Specialized</a:t>
            </a:r>
          </a:p>
          <a:p>
            <a:pPr algn="ctr"/>
            <a:r>
              <a:rPr lang="en-US" dirty="0"/>
              <a:t>Program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237D4A-F22C-422C-9A45-A5A78FAA8D11}"/>
              </a:ext>
            </a:extLst>
          </p:cNvPr>
          <p:cNvCxnSpPr/>
          <p:nvPr/>
        </p:nvCxnSpPr>
        <p:spPr>
          <a:xfrm>
            <a:off x="1600200" y="5229225"/>
            <a:ext cx="924877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798025A-3D34-481C-9E79-4817F50F3887}"/>
              </a:ext>
            </a:extLst>
          </p:cNvPr>
          <p:cNvSpPr txBox="1"/>
          <p:nvPr/>
        </p:nvSpPr>
        <p:spPr>
          <a:xfrm>
            <a:off x="9453453" y="4503903"/>
            <a:ext cx="1429237" cy="557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/>
              <a:t>Heavyweight</a:t>
            </a:r>
          </a:p>
          <a:p>
            <a:pPr>
              <a:lnSpc>
                <a:spcPts val="1800"/>
              </a:lnSpc>
            </a:pPr>
            <a:r>
              <a:rPr lang="en-US" b="1" dirty="0"/>
              <a:t>offline phase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55ED6C-9153-4A88-8B03-63A8C703DF1B}"/>
              </a:ext>
            </a:extLst>
          </p:cNvPr>
          <p:cNvSpPr txBox="1"/>
          <p:nvPr/>
        </p:nvSpPr>
        <p:spPr>
          <a:xfrm>
            <a:off x="9449068" y="5409521"/>
            <a:ext cx="1402948" cy="557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/>
              <a:t>Lightweight</a:t>
            </a:r>
          </a:p>
          <a:p>
            <a:pPr>
              <a:lnSpc>
                <a:spcPts val="1800"/>
              </a:lnSpc>
            </a:pPr>
            <a:r>
              <a:rPr lang="en-US" b="1" dirty="0"/>
              <a:t>online phase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85F7D49-4FA1-415A-A86B-CB6BDF2EA6B8}"/>
              </a:ext>
            </a:extLst>
          </p:cNvPr>
          <p:cNvSpPr/>
          <p:nvPr/>
        </p:nvSpPr>
        <p:spPr>
          <a:xfrm>
            <a:off x="4005021" y="2659609"/>
            <a:ext cx="1638327" cy="352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Specializer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C4BD2E-4EAB-4740-81EA-88E06EC1CF27}"/>
              </a:ext>
            </a:extLst>
          </p:cNvPr>
          <p:cNvSpPr/>
          <p:nvPr/>
        </p:nvSpPr>
        <p:spPr>
          <a:xfrm>
            <a:off x="6195618" y="2709566"/>
            <a:ext cx="1771308" cy="35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Interpreter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527679-AA1E-4A55-9B35-1FC2A19C3C1D}"/>
              </a:ext>
            </a:extLst>
          </p:cNvPr>
          <p:cNvSpPr/>
          <p:nvPr/>
        </p:nvSpPr>
        <p:spPr>
          <a:xfrm>
            <a:off x="5265622" y="6175595"/>
            <a:ext cx="1840027" cy="4268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Compiler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C9BDC5-D7C4-4DEF-A17E-8372802787DC}"/>
              </a:ext>
            </a:extLst>
          </p:cNvPr>
          <p:cNvSpPr txBox="1"/>
          <p:nvPr/>
        </p:nvSpPr>
        <p:spPr>
          <a:xfrm>
            <a:off x="3743325" y="1372724"/>
            <a:ext cx="474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Specialize the specializer on the interpreter code</a:t>
            </a:r>
          </a:p>
        </p:txBody>
      </p:sp>
      <p:pic>
        <p:nvPicPr>
          <p:cNvPr id="42" name="Picture 41" descr="Diagram&#10;&#10;Description automatically generated">
            <a:extLst>
              <a:ext uri="{FF2B5EF4-FFF2-40B4-BE49-F238E27FC236}">
                <a16:creationId xmlns:a16="http://schemas.microsoft.com/office/drawing/2014/main" id="{4C6E5787-80B6-4CA0-8468-94710566A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4" t="50539" b="26842"/>
          <a:stretch/>
        </p:blipFill>
        <p:spPr>
          <a:xfrm>
            <a:off x="10248900" y="113698"/>
            <a:ext cx="1815846" cy="11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4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</a:t>
            </a:r>
            <a:r>
              <a:rPr lang="en-US" sz="4500" baseline="30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rd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Futamura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Projection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 –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Futamura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Projections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149D85C2-C2E7-4D5F-9E5D-F2960C7B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B52122-4D8E-46A8-B80D-5603E4D44D56}"/>
              </a:ext>
            </a:extLst>
          </p:cNvPr>
          <p:cNvSpPr/>
          <p:nvPr/>
        </p:nvSpPr>
        <p:spPr>
          <a:xfrm>
            <a:off x="5302972" y="3519235"/>
            <a:ext cx="1771308" cy="12813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/>
              <a:t>Specializer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3198B59-C941-4835-8F10-21C6177A977E}"/>
              </a:ext>
            </a:extLst>
          </p:cNvPr>
          <p:cNvSpPr/>
          <p:nvPr/>
        </p:nvSpPr>
        <p:spPr>
          <a:xfrm>
            <a:off x="6524625" y="1822900"/>
            <a:ext cx="108585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Static Input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C66700-C146-4B77-8619-7950B69EACB8}"/>
              </a:ext>
            </a:extLst>
          </p:cNvPr>
          <p:cNvSpPr/>
          <p:nvPr/>
        </p:nvSpPr>
        <p:spPr>
          <a:xfrm>
            <a:off x="5510212" y="3866858"/>
            <a:ext cx="1338263" cy="8464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Partial Evaluation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548FEF-1CC8-4E15-B101-B255E1B8710E}"/>
              </a:ext>
            </a:extLst>
          </p:cNvPr>
          <p:cNvSpPr/>
          <p:nvPr/>
        </p:nvSpPr>
        <p:spPr>
          <a:xfrm>
            <a:off x="4167188" y="2061947"/>
            <a:ext cx="1338263" cy="662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Executable</a:t>
            </a:r>
          </a:p>
          <a:p>
            <a:pPr algn="ctr"/>
            <a:r>
              <a:rPr lang="en-US" dirty="0"/>
              <a:t>Program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E1C06D6-F928-453F-95AB-2B76F06A69D2}"/>
              </a:ext>
            </a:extLst>
          </p:cNvPr>
          <p:cNvCxnSpPr>
            <a:cxnSpLocks/>
            <a:stCxn id="23" idx="2"/>
            <a:endCxn id="19" idx="0"/>
          </p:cNvCxnSpPr>
          <p:nvPr/>
        </p:nvCxnSpPr>
        <p:spPr>
          <a:xfrm>
            <a:off x="4836320" y="2724900"/>
            <a:ext cx="1352306" cy="794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2A0D9F1-81EC-4047-BA85-109605B3A8A2}"/>
              </a:ext>
            </a:extLst>
          </p:cNvPr>
          <p:cNvCxnSpPr>
            <a:cxnSpLocks/>
            <a:stCxn id="21" idx="4"/>
            <a:endCxn id="19" idx="0"/>
          </p:cNvCxnSpPr>
          <p:nvPr/>
        </p:nvCxnSpPr>
        <p:spPr>
          <a:xfrm flipH="1">
            <a:off x="6188626" y="2908750"/>
            <a:ext cx="878924" cy="610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442324C-2D8C-4186-AE9A-EE84221E91C8}"/>
              </a:ext>
            </a:extLst>
          </p:cNvPr>
          <p:cNvCxnSpPr>
            <a:cxnSpLocks/>
            <a:stCxn id="19" idx="2"/>
            <a:endCxn id="27" idx="0"/>
          </p:cNvCxnSpPr>
          <p:nvPr/>
        </p:nvCxnSpPr>
        <p:spPr>
          <a:xfrm>
            <a:off x="6188626" y="4800593"/>
            <a:ext cx="0" cy="7483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416356C-6B07-43FD-8CAE-A170663559D4}"/>
              </a:ext>
            </a:extLst>
          </p:cNvPr>
          <p:cNvSpPr/>
          <p:nvPr/>
        </p:nvSpPr>
        <p:spPr>
          <a:xfrm>
            <a:off x="5519494" y="5548927"/>
            <a:ext cx="1338263" cy="662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Specialized</a:t>
            </a:r>
          </a:p>
          <a:p>
            <a:pPr algn="ctr"/>
            <a:r>
              <a:rPr lang="en-US" dirty="0"/>
              <a:t>Program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237D4A-F22C-422C-9A45-A5A78FAA8D11}"/>
              </a:ext>
            </a:extLst>
          </p:cNvPr>
          <p:cNvCxnSpPr/>
          <p:nvPr/>
        </p:nvCxnSpPr>
        <p:spPr>
          <a:xfrm>
            <a:off x="1600200" y="5229225"/>
            <a:ext cx="924877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798025A-3D34-481C-9E79-4817F50F3887}"/>
              </a:ext>
            </a:extLst>
          </p:cNvPr>
          <p:cNvSpPr txBox="1"/>
          <p:nvPr/>
        </p:nvSpPr>
        <p:spPr>
          <a:xfrm>
            <a:off x="9453453" y="4503903"/>
            <a:ext cx="1429237" cy="557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/>
              <a:t>Heavyweight</a:t>
            </a:r>
          </a:p>
          <a:p>
            <a:pPr>
              <a:lnSpc>
                <a:spcPts val="1800"/>
              </a:lnSpc>
            </a:pPr>
            <a:r>
              <a:rPr lang="en-US" b="1" dirty="0"/>
              <a:t>offline phase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55ED6C-9153-4A88-8B03-63A8C703DF1B}"/>
              </a:ext>
            </a:extLst>
          </p:cNvPr>
          <p:cNvSpPr txBox="1"/>
          <p:nvPr/>
        </p:nvSpPr>
        <p:spPr>
          <a:xfrm>
            <a:off x="9449068" y="5409521"/>
            <a:ext cx="1402948" cy="557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/>
              <a:t>Lightweight</a:t>
            </a:r>
          </a:p>
          <a:p>
            <a:pPr>
              <a:lnSpc>
                <a:spcPts val="1800"/>
              </a:lnSpc>
            </a:pPr>
            <a:r>
              <a:rPr lang="en-US" b="1" dirty="0"/>
              <a:t>online phase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85F7D49-4FA1-415A-A86B-CB6BDF2EA6B8}"/>
              </a:ext>
            </a:extLst>
          </p:cNvPr>
          <p:cNvSpPr/>
          <p:nvPr/>
        </p:nvSpPr>
        <p:spPr>
          <a:xfrm>
            <a:off x="4005021" y="2659609"/>
            <a:ext cx="1638327" cy="352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Specializer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C4BD2E-4EAB-4740-81EA-88E06EC1CF27}"/>
              </a:ext>
            </a:extLst>
          </p:cNvPr>
          <p:cNvSpPr/>
          <p:nvPr/>
        </p:nvSpPr>
        <p:spPr>
          <a:xfrm>
            <a:off x="6195618" y="2709566"/>
            <a:ext cx="1771308" cy="35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Interpreter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527679-AA1E-4A55-9B35-1FC2A19C3C1D}"/>
              </a:ext>
            </a:extLst>
          </p:cNvPr>
          <p:cNvSpPr/>
          <p:nvPr/>
        </p:nvSpPr>
        <p:spPr>
          <a:xfrm>
            <a:off x="5160847" y="6175595"/>
            <a:ext cx="2057400" cy="4268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Compiler-Compiler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C9BDC5-D7C4-4DEF-A17E-8372802787DC}"/>
              </a:ext>
            </a:extLst>
          </p:cNvPr>
          <p:cNvSpPr txBox="1"/>
          <p:nvPr/>
        </p:nvSpPr>
        <p:spPr>
          <a:xfrm>
            <a:off x="3743325" y="1372724"/>
            <a:ext cx="474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Specialize the specializer on the interpreter code</a:t>
            </a:r>
          </a:p>
        </p:txBody>
      </p:sp>
      <p:pic>
        <p:nvPicPr>
          <p:cNvPr id="42" name="Picture 41" descr="Diagram&#10;&#10;Description automatically generated">
            <a:extLst>
              <a:ext uri="{FF2B5EF4-FFF2-40B4-BE49-F238E27FC236}">
                <a16:creationId xmlns:a16="http://schemas.microsoft.com/office/drawing/2014/main" id="{4C6E5787-80B6-4CA0-8468-94710566A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4" t="73732" b="206"/>
          <a:stretch/>
        </p:blipFill>
        <p:spPr>
          <a:xfrm>
            <a:off x="10258425" y="110172"/>
            <a:ext cx="1815846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8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845A0D62-E9AE-416D-B264-A428D6EC1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732" y="1699469"/>
            <a:ext cx="5083711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Partial Evaluation</a:t>
            </a:r>
          </a:p>
          <a:p>
            <a:r>
              <a:rPr lang="en-US" dirty="0"/>
              <a:t>What it is</a:t>
            </a:r>
          </a:p>
          <a:p>
            <a:r>
              <a:rPr lang="en-US" dirty="0"/>
              <a:t>How to do it</a:t>
            </a:r>
          </a:p>
          <a:p>
            <a:r>
              <a:rPr lang="en-US" dirty="0"/>
              <a:t>The </a:t>
            </a:r>
            <a:r>
              <a:rPr lang="en-US" dirty="0" err="1"/>
              <a:t>Futamura</a:t>
            </a:r>
            <a:r>
              <a:rPr lang="en-US" dirty="0"/>
              <a:t> projections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54798D-8616-45DC-889D-460409082E4B}"/>
              </a:ext>
            </a:extLst>
          </p:cNvPr>
          <p:cNvSpPr txBox="1"/>
          <p:nvPr/>
        </p:nvSpPr>
        <p:spPr>
          <a:xfrm>
            <a:off x="8448555" y="4828657"/>
            <a:ext cx="1762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Advanced Topics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2621AB-0F56-4E04-B1B1-44C9FF644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581" y="1722124"/>
            <a:ext cx="38766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00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BF56418-1D3F-43EB-9FBE-E8FD0709D173}"/>
              </a:ext>
            </a:extLst>
          </p:cNvPr>
          <p:cNvSpPr/>
          <p:nvPr/>
        </p:nvSpPr>
        <p:spPr>
          <a:xfrm>
            <a:off x="3333750" y="5100995"/>
            <a:ext cx="6067427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A651BE-08AD-494B-A1BA-FE9194F81F11}"/>
              </a:ext>
            </a:extLst>
          </p:cNvPr>
          <p:cNvSpPr/>
          <p:nvPr/>
        </p:nvSpPr>
        <p:spPr>
          <a:xfrm>
            <a:off x="3333750" y="2677239"/>
            <a:ext cx="6067426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35DD22-D352-4F2C-B7A6-1C90C9504670}"/>
              </a:ext>
            </a:extLst>
          </p:cNvPr>
          <p:cNvSpPr/>
          <p:nvPr/>
        </p:nvSpPr>
        <p:spPr>
          <a:xfrm>
            <a:off x="3333750" y="1351676"/>
            <a:ext cx="6067425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131EAB-CB91-4BF1-A78B-6155C5F14585}"/>
              </a:ext>
            </a:extLst>
          </p:cNvPr>
          <p:cNvSpPr/>
          <p:nvPr/>
        </p:nvSpPr>
        <p:spPr>
          <a:xfrm>
            <a:off x="3333750" y="3820239"/>
            <a:ext cx="6067426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Futamura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Projections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 –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Futamura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Projections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710A2006-67CD-44DE-A8C8-17F55BC630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4"/>
          <a:stretch/>
        </p:blipFill>
        <p:spPr>
          <a:xfrm>
            <a:off x="3333750" y="1352961"/>
            <a:ext cx="1815846" cy="508593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2123353-9372-4711-94FA-7EA61B539822}"/>
              </a:ext>
            </a:extLst>
          </p:cNvPr>
          <p:cNvSpPr txBox="1"/>
          <p:nvPr/>
        </p:nvSpPr>
        <p:spPr>
          <a:xfrm>
            <a:off x="5219700" y="1659173"/>
            <a:ext cx="2778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Baseline specialization</a:t>
            </a:r>
          </a:p>
          <a:p>
            <a:r>
              <a:rPr lang="en-US" dirty="0"/>
              <a:t>(not a </a:t>
            </a:r>
            <a:r>
              <a:rPr lang="en-US" dirty="0" err="1"/>
              <a:t>Futamura</a:t>
            </a:r>
            <a:r>
              <a:rPr lang="en-US" dirty="0"/>
              <a:t> Projection)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18E5F1-DCC8-46E9-B0D4-423C056BB771}"/>
              </a:ext>
            </a:extLst>
          </p:cNvPr>
          <p:cNvSpPr txBox="1"/>
          <p:nvPr/>
        </p:nvSpPr>
        <p:spPr>
          <a:xfrm>
            <a:off x="5219700" y="2684095"/>
            <a:ext cx="247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Futamura</a:t>
            </a:r>
            <a:r>
              <a:rPr lang="en-US" dirty="0"/>
              <a:t> Projection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0DB3CD-2C8B-4CAF-A01D-D60A315F315D}"/>
              </a:ext>
            </a:extLst>
          </p:cNvPr>
          <p:cNvSpPr txBox="1"/>
          <p:nvPr/>
        </p:nvSpPr>
        <p:spPr>
          <a:xfrm>
            <a:off x="5219700" y="3960445"/>
            <a:ext cx="2430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err="1"/>
              <a:t>Futamura</a:t>
            </a:r>
            <a:r>
              <a:rPr lang="en-US" dirty="0"/>
              <a:t> Projection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665921-BBBF-4880-9459-BD587A249740}"/>
              </a:ext>
            </a:extLst>
          </p:cNvPr>
          <p:cNvSpPr txBox="1"/>
          <p:nvPr/>
        </p:nvSpPr>
        <p:spPr>
          <a:xfrm>
            <a:off x="5219700" y="5186703"/>
            <a:ext cx="2481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</a:t>
            </a:r>
            <a:r>
              <a:rPr lang="en-US" dirty="0" err="1"/>
              <a:t>Futamura</a:t>
            </a:r>
            <a:r>
              <a:rPr lang="en-US" dirty="0"/>
              <a:t> Projection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19AC23-C9AA-4ACB-A8CC-50BCE45E6660}"/>
              </a:ext>
            </a:extLst>
          </p:cNvPr>
          <p:cNvSpPr txBox="1"/>
          <p:nvPr/>
        </p:nvSpPr>
        <p:spPr>
          <a:xfrm>
            <a:off x="5230536" y="2984736"/>
            <a:ext cx="34836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Specialize interpreter on a program</a:t>
            </a:r>
          </a:p>
          <a:p>
            <a:r>
              <a:rPr lang="en-US" i="1" dirty="0"/>
              <a:t>Use specializer as a (slow) compiler</a:t>
            </a:r>
          </a:p>
          <a:p>
            <a:endParaRPr lang="en-US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921613-9E5A-4D74-96D4-8401130376DC}"/>
              </a:ext>
            </a:extLst>
          </p:cNvPr>
          <p:cNvSpPr txBox="1"/>
          <p:nvPr/>
        </p:nvSpPr>
        <p:spPr>
          <a:xfrm>
            <a:off x="5190065" y="4257132"/>
            <a:ext cx="4123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Specialize specializer on interpreter</a:t>
            </a:r>
          </a:p>
          <a:p>
            <a:r>
              <a:rPr lang="en-US" i="1" dirty="0"/>
              <a:t>Use specializer to (slowly) build a compiler</a:t>
            </a:r>
          </a:p>
          <a:p>
            <a:endParaRPr lang="en-US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830DEE-A757-426B-93C0-FD24BCF22433}"/>
              </a:ext>
            </a:extLst>
          </p:cNvPr>
          <p:cNvSpPr txBox="1"/>
          <p:nvPr/>
        </p:nvSpPr>
        <p:spPr>
          <a:xfrm>
            <a:off x="5190065" y="5461844"/>
            <a:ext cx="4123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Specialize specializer on specializer</a:t>
            </a:r>
          </a:p>
          <a:p>
            <a:r>
              <a:rPr lang="en-US" i="1" dirty="0"/>
              <a:t>Use specializer to build a program that builds compilers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13118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BF56418-1D3F-43EB-9FBE-E8FD0709D173}"/>
              </a:ext>
            </a:extLst>
          </p:cNvPr>
          <p:cNvSpPr/>
          <p:nvPr/>
        </p:nvSpPr>
        <p:spPr>
          <a:xfrm>
            <a:off x="3333750" y="5100995"/>
            <a:ext cx="6067427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A651BE-08AD-494B-A1BA-FE9194F81F11}"/>
              </a:ext>
            </a:extLst>
          </p:cNvPr>
          <p:cNvSpPr/>
          <p:nvPr/>
        </p:nvSpPr>
        <p:spPr>
          <a:xfrm>
            <a:off x="3333750" y="2677239"/>
            <a:ext cx="6067426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35DD22-D352-4F2C-B7A6-1C90C9504670}"/>
              </a:ext>
            </a:extLst>
          </p:cNvPr>
          <p:cNvSpPr/>
          <p:nvPr/>
        </p:nvSpPr>
        <p:spPr>
          <a:xfrm>
            <a:off x="3333750" y="1351676"/>
            <a:ext cx="6067425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131EAB-CB91-4BF1-A78B-6155C5F14585}"/>
              </a:ext>
            </a:extLst>
          </p:cNvPr>
          <p:cNvSpPr/>
          <p:nvPr/>
        </p:nvSpPr>
        <p:spPr>
          <a:xfrm>
            <a:off x="3333750" y="3820239"/>
            <a:ext cx="6067426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Futamura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Projections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 –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Futamura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Projections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710A2006-67CD-44DE-A8C8-17F55BC630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4"/>
          <a:stretch/>
        </p:blipFill>
        <p:spPr>
          <a:xfrm>
            <a:off x="3333750" y="1352961"/>
            <a:ext cx="1815846" cy="508593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2123353-9372-4711-94FA-7EA61B539822}"/>
              </a:ext>
            </a:extLst>
          </p:cNvPr>
          <p:cNvSpPr txBox="1"/>
          <p:nvPr/>
        </p:nvSpPr>
        <p:spPr>
          <a:xfrm>
            <a:off x="5219700" y="1659173"/>
            <a:ext cx="2778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Baseline specialization</a:t>
            </a:r>
          </a:p>
          <a:p>
            <a:r>
              <a:rPr lang="en-US" dirty="0"/>
              <a:t>(not a </a:t>
            </a:r>
            <a:r>
              <a:rPr lang="en-US" dirty="0" err="1"/>
              <a:t>Futamura</a:t>
            </a:r>
            <a:r>
              <a:rPr lang="en-US" dirty="0"/>
              <a:t> Projection)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18E5F1-DCC8-46E9-B0D4-423C056BB771}"/>
              </a:ext>
            </a:extLst>
          </p:cNvPr>
          <p:cNvSpPr txBox="1"/>
          <p:nvPr/>
        </p:nvSpPr>
        <p:spPr>
          <a:xfrm>
            <a:off x="5219700" y="2684095"/>
            <a:ext cx="247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Futamura</a:t>
            </a:r>
            <a:r>
              <a:rPr lang="en-US" dirty="0"/>
              <a:t> Projection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0DB3CD-2C8B-4CAF-A01D-D60A315F315D}"/>
              </a:ext>
            </a:extLst>
          </p:cNvPr>
          <p:cNvSpPr txBox="1"/>
          <p:nvPr/>
        </p:nvSpPr>
        <p:spPr>
          <a:xfrm>
            <a:off x="5219700" y="3960445"/>
            <a:ext cx="2430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err="1"/>
              <a:t>Futamura</a:t>
            </a:r>
            <a:r>
              <a:rPr lang="en-US" dirty="0"/>
              <a:t> Projection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665921-BBBF-4880-9459-BD587A249740}"/>
              </a:ext>
            </a:extLst>
          </p:cNvPr>
          <p:cNvSpPr txBox="1"/>
          <p:nvPr/>
        </p:nvSpPr>
        <p:spPr>
          <a:xfrm>
            <a:off x="5219700" y="5186703"/>
            <a:ext cx="2481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</a:t>
            </a:r>
            <a:r>
              <a:rPr lang="en-US" dirty="0" err="1"/>
              <a:t>Futamura</a:t>
            </a:r>
            <a:r>
              <a:rPr lang="en-US" dirty="0"/>
              <a:t> Projection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19AC23-C9AA-4ACB-A8CC-50BCE45E6660}"/>
              </a:ext>
            </a:extLst>
          </p:cNvPr>
          <p:cNvSpPr txBox="1"/>
          <p:nvPr/>
        </p:nvSpPr>
        <p:spPr>
          <a:xfrm>
            <a:off x="5230536" y="2984736"/>
            <a:ext cx="34836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Specialize interpreter on a program</a:t>
            </a:r>
          </a:p>
          <a:p>
            <a:r>
              <a:rPr lang="en-US" i="1" dirty="0"/>
              <a:t>Use specializer as a (slow) compiler</a:t>
            </a:r>
          </a:p>
          <a:p>
            <a:endParaRPr lang="en-US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921613-9E5A-4D74-96D4-8401130376DC}"/>
              </a:ext>
            </a:extLst>
          </p:cNvPr>
          <p:cNvSpPr txBox="1"/>
          <p:nvPr/>
        </p:nvSpPr>
        <p:spPr>
          <a:xfrm>
            <a:off x="5190065" y="4257132"/>
            <a:ext cx="4123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Specialize specializer on interpreter</a:t>
            </a:r>
          </a:p>
          <a:p>
            <a:r>
              <a:rPr lang="en-US" i="1" dirty="0"/>
              <a:t>Use specializer to (slowly) build a compiler</a:t>
            </a:r>
          </a:p>
          <a:p>
            <a:endParaRPr lang="en-US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830DEE-A757-426B-93C0-FD24BCF22433}"/>
              </a:ext>
            </a:extLst>
          </p:cNvPr>
          <p:cNvSpPr txBox="1"/>
          <p:nvPr/>
        </p:nvSpPr>
        <p:spPr>
          <a:xfrm>
            <a:off x="5190065" y="5461844"/>
            <a:ext cx="4123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Specialize specializer on specializer</a:t>
            </a:r>
          </a:p>
          <a:p>
            <a:r>
              <a:rPr lang="en-US" i="1" dirty="0"/>
              <a:t>Use specializer to build a program that builds compilers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45335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Futamura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Projections: WTF?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 –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Futamura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Projections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667262A-7CE9-459A-B7DB-FD527A4EA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Why would you do this?</a:t>
            </a:r>
          </a:p>
          <a:p>
            <a:r>
              <a:rPr lang="en-US" dirty="0"/>
              <a:t>Reduces Effort</a:t>
            </a:r>
          </a:p>
          <a:p>
            <a:pPr lvl="1">
              <a:buFontTx/>
              <a:buChar char="-"/>
            </a:pPr>
            <a:r>
              <a:rPr lang="en-US" dirty="0"/>
              <a:t>Interpreters are nice! So are compilers!</a:t>
            </a:r>
          </a:p>
          <a:p>
            <a:pPr lvl="1">
              <a:buFontTx/>
              <a:buChar char="-"/>
            </a:pPr>
            <a:r>
              <a:rPr lang="en-US" dirty="0"/>
              <a:t>You want both, you can get both by just building interpreters</a:t>
            </a:r>
          </a:p>
          <a:p>
            <a:pPr marL="0" indent="0">
              <a:buNone/>
            </a:pPr>
            <a:r>
              <a:rPr lang="en-US" b="1" dirty="0"/>
              <a:t>Is this real?</a:t>
            </a:r>
          </a:p>
          <a:p>
            <a:r>
              <a:rPr lang="en-US" dirty="0"/>
              <a:t>Satisfying the definitions is easy</a:t>
            </a:r>
          </a:p>
          <a:p>
            <a:r>
              <a:rPr lang="en-US" dirty="0"/>
              <a:t>Making good specialized programs is not</a:t>
            </a:r>
          </a:p>
        </p:txBody>
      </p:sp>
    </p:spTree>
    <p:extLst>
      <p:ext uri="{BB962C8B-B14F-4D97-AF65-F5344CB8AC3E}">
        <p14:creationId xmlns:p14="http://schemas.microsoft.com/office/powerpoint/2010/main" val="1222700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425" y="26113"/>
            <a:ext cx="920115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Another Frontier in Computer Science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 –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Futamura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Projections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D3C0E0-18F8-4618-8E2B-0B403E816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138" y="1185565"/>
            <a:ext cx="9201150" cy="518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26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End of Lecture: Summary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 –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Futamura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Projections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667262A-7CE9-459A-B7DB-FD527A4EA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Summary</a:t>
            </a:r>
          </a:p>
          <a:p>
            <a:r>
              <a:rPr lang="en-US" dirty="0"/>
              <a:t>Specialize program to enable optimization</a:t>
            </a:r>
          </a:p>
          <a:p>
            <a:r>
              <a:rPr lang="en-US" dirty="0"/>
              <a:t>Treat some input as static, some as dynamic</a:t>
            </a:r>
          </a:p>
          <a:p>
            <a:r>
              <a:rPr lang="en-US" dirty="0"/>
              <a:t>Powerful technique with ability to repurpose compiler components</a:t>
            </a:r>
          </a:p>
        </p:txBody>
      </p:sp>
    </p:spTree>
    <p:extLst>
      <p:ext uri="{BB962C8B-B14F-4D97-AF65-F5344CB8AC3E}">
        <p14:creationId xmlns:p14="http://schemas.microsoft.com/office/powerpoint/2010/main" val="1107516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Next Time: Beyond Compilers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Preview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667262A-7CE9-459A-B7DB-FD527A4EA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Using the tools and techniques that build compilers for things other than building compilers</a:t>
            </a:r>
          </a:p>
        </p:txBody>
      </p:sp>
    </p:spTree>
    <p:extLst>
      <p:ext uri="{BB962C8B-B14F-4D97-AF65-F5344CB8AC3E}">
        <p14:creationId xmlns:p14="http://schemas.microsoft.com/office/powerpoint/2010/main" val="3967336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Partial Evaluation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 - Background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845A0D62-E9AE-416D-B264-A428D6EC1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012" y="1699469"/>
            <a:ext cx="9180220" cy="6657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Disclaimer: the fun-sized introduction to a complex topic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4CD3A8-2790-4A7E-9358-2439D896F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912" y="2464211"/>
            <a:ext cx="4448175" cy="2809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71A83D-B03C-48BB-B451-D654EC63EBF0}"/>
              </a:ext>
            </a:extLst>
          </p:cNvPr>
          <p:cNvSpPr txBox="1"/>
          <p:nvPr/>
        </p:nvSpPr>
        <p:spPr>
          <a:xfrm>
            <a:off x="3159197" y="5854162"/>
            <a:ext cx="6093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 </a:t>
            </a:r>
            <a:r>
              <a:rPr lang="en-US" dirty="0">
                <a:hlinkClick r:id="rId4"/>
              </a:rPr>
              <a:t>https://compilers.cool/materials/JonesPartialEvaluation.pdf</a:t>
            </a:r>
            <a:r>
              <a:rPr lang="en-US" dirty="0"/>
              <a:t> 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BBC30C-EC79-42AC-929F-94B6F63C1EC7}"/>
              </a:ext>
            </a:extLst>
          </p:cNvPr>
          <p:cNvSpPr txBox="1"/>
          <p:nvPr/>
        </p:nvSpPr>
        <p:spPr>
          <a:xfrm>
            <a:off x="3986447" y="5403842"/>
            <a:ext cx="4085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 are whole books on this technique!</a:t>
            </a:r>
          </a:p>
        </p:txBody>
      </p:sp>
    </p:spTree>
    <p:extLst>
      <p:ext uri="{BB962C8B-B14F-4D97-AF65-F5344CB8AC3E}">
        <p14:creationId xmlns:p14="http://schemas.microsoft.com/office/powerpoint/2010/main" val="406907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Philosophy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About Partial Evaluation - Background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19351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156" name="Content Placeholder 2">
            <a:extLst>
              <a:ext uri="{FF2B5EF4-FFF2-40B4-BE49-F238E27FC236}">
                <a16:creationId xmlns:a16="http://schemas.microsoft.com/office/drawing/2014/main" id="{E0B3C54B-416E-4244-910F-8F13A46E7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253" y="1466846"/>
            <a:ext cx="490302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More </a:t>
            </a:r>
            <a:r>
              <a:rPr lang="en-US" b="1" i="1" dirty="0"/>
              <a:t>static </a:t>
            </a:r>
            <a:r>
              <a:rPr lang="en-US" b="1" dirty="0"/>
              <a:t>work means less </a:t>
            </a:r>
            <a:r>
              <a:rPr lang="en-US" b="1" i="1" dirty="0"/>
              <a:t>dynamic</a:t>
            </a:r>
            <a:r>
              <a:rPr lang="en-US" b="1" dirty="0"/>
              <a:t> work</a:t>
            </a:r>
          </a:p>
          <a:p>
            <a:r>
              <a:rPr lang="en-US" dirty="0"/>
              <a:t>Optimize programs to run better</a:t>
            </a:r>
          </a:p>
          <a:p>
            <a:r>
              <a:rPr lang="en-US" dirty="0"/>
              <a:t>Flag (potential) bugs before they bite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5B2E28-3158-4A7E-9DD7-00DEDB2222E5}"/>
              </a:ext>
            </a:extLst>
          </p:cNvPr>
          <p:cNvSpPr txBox="1"/>
          <p:nvPr/>
        </p:nvSpPr>
        <p:spPr>
          <a:xfrm>
            <a:off x="7219351" y="5181600"/>
            <a:ext cx="3014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“Fortune favors the prepared”</a:t>
            </a:r>
          </a:p>
          <a:p>
            <a:pPr algn="r"/>
            <a:r>
              <a:rPr lang="en-US" i="1" dirty="0"/>
              <a:t>- Louis </a:t>
            </a:r>
            <a:r>
              <a:rPr lang="en-US" i="1" dirty="0" err="1"/>
              <a:t>Pastuer</a:t>
            </a:r>
            <a:endParaRPr lang="en-US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BC98ED-004A-40CB-83E4-B50EB2EBD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658" y="2190750"/>
            <a:ext cx="22098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557" y="26113"/>
            <a:ext cx="8612886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Philosophy - Consequence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About Partial Evaluation - Background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19351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sp>
        <p:nvSpPr>
          <p:cNvPr id="156" name="Content Placeholder 2">
            <a:extLst>
              <a:ext uri="{FF2B5EF4-FFF2-40B4-BE49-F238E27FC236}">
                <a16:creationId xmlns:a16="http://schemas.microsoft.com/office/drawing/2014/main" id="{E0B3C54B-416E-4244-910F-8F13A46E7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253" y="1466847"/>
            <a:ext cx="8610498" cy="4716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We can only optimize what we can prepare for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9BA771-3159-4988-9270-184D3B815D44}"/>
              </a:ext>
            </a:extLst>
          </p:cNvPr>
          <p:cNvSpPr txBox="1">
            <a:spLocks/>
          </p:cNvSpPr>
          <p:nvPr/>
        </p:nvSpPr>
        <p:spPr>
          <a:xfrm>
            <a:off x="666253" y="1972815"/>
            <a:ext cx="8610498" cy="4231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atoi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y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atoi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(y &lt;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x = (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 (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 (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 (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 a))));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x =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30" name="Picture 6" descr="Emoji Request - You Can Now Request Your Favorite New Emojis">
            <a:extLst>
              <a:ext uri="{FF2B5EF4-FFF2-40B4-BE49-F238E27FC236}">
                <a16:creationId xmlns:a16="http://schemas.microsoft.com/office/drawing/2014/main" id="{B8356C1B-BF79-420D-BC27-02F7B57D7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493" y="5080773"/>
            <a:ext cx="980986" cy="98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id="{323AAD5F-53FD-4213-B9C0-E5016589E17C}"/>
              </a:ext>
            </a:extLst>
          </p:cNvPr>
          <p:cNvSpPr/>
          <p:nvPr/>
        </p:nvSpPr>
        <p:spPr>
          <a:xfrm rot="5400000">
            <a:off x="3813513" y="2730002"/>
            <a:ext cx="176947" cy="3600624"/>
          </a:xfrm>
          <a:prstGeom prst="righ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834E9-D700-41B8-8E4A-E26B840F1543}"/>
              </a:ext>
            </a:extLst>
          </p:cNvPr>
          <p:cNvSpPr txBox="1"/>
          <p:nvPr/>
        </p:nvSpPr>
        <p:spPr>
          <a:xfrm>
            <a:off x="2976788" y="4570971"/>
            <a:ext cx="1829283" cy="557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i="1" dirty="0">
                <a:solidFill>
                  <a:schemeClr val="accent2"/>
                </a:solidFill>
              </a:rPr>
              <a:t>A tasty target for </a:t>
            </a:r>
          </a:p>
          <a:p>
            <a:pPr>
              <a:lnSpc>
                <a:spcPts val="1800"/>
              </a:lnSpc>
            </a:pPr>
            <a:r>
              <a:rPr lang="en-US" i="1" dirty="0">
                <a:solidFill>
                  <a:schemeClr val="accent2"/>
                </a:solidFill>
              </a:rPr>
              <a:t>optimization…</a:t>
            </a:r>
          </a:p>
        </p:txBody>
      </p:sp>
      <p:pic>
        <p:nvPicPr>
          <p:cNvPr id="1038" name="Picture 14" descr="449 Hands Up Emoji Illustrations &amp; Clip Art - iStock">
            <a:extLst>
              <a:ext uri="{FF2B5EF4-FFF2-40B4-BE49-F238E27FC236}">
                <a16:creationId xmlns:a16="http://schemas.microsoft.com/office/drawing/2014/main" id="{E6522F33-9494-4AB5-8306-DD8660BD6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08756" y="5021643"/>
            <a:ext cx="922294" cy="10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ight Brace 18">
            <a:extLst>
              <a:ext uri="{FF2B5EF4-FFF2-40B4-BE49-F238E27FC236}">
                <a16:creationId xmlns:a16="http://schemas.microsoft.com/office/drawing/2014/main" id="{00574087-A8E8-46C0-9B95-1E3C17D68026}"/>
              </a:ext>
            </a:extLst>
          </p:cNvPr>
          <p:cNvSpPr/>
          <p:nvPr/>
        </p:nvSpPr>
        <p:spPr>
          <a:xfrm rot="5400000">
            <a:off x="6263457" y="4384309"/>
            <a:ext cx="176947" cy="275544"/>
          </a:xfrm>
          <a:prstGeom prst="righ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78B1FD-4DF6-4EB2-BC43-6C508658465F}"/>
              </a:ext>
            </a:extLst>
          </p:cNvPr>
          <p:cNvSpPr txBox="1"/>
          <p:nvPr/>
        </p:nvSpPr>
        <p:spPr>
          <a:xfrm>
            <a:off x="5409961" y="4590849"/>
            <a:ext cx="1919885" cy="557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i="1" dirty="0">
                <a:solidFill>
                  <a:schemeClr val="accent2"/>
                </a:solidFill>
              </a:rPr>
              <a:t>blocked by a pesky</a:t>
            </a:r>
          </a:p>
          <a:p>
            <a:pPr>
              <a:lnSpc>
                <a:spcPts val="1800"/>
              </a:lnSpc>
            </a:pPr>
            <a:r>
              <a:rPr lang="en-US" i="1" dirty="0">
                <a:solidFill>
                  <a:schemeClr val="accent2"/>
                </a:solidFill>
              </a:rPr>
              <a:t>dynamic value!</a:t>
            </a:r>
          </a:p>
        </p:txBody>
      </p:sp>
    </p:spTree>
    <p:extLst>
      <p:ext uri="{BB962C8B-B14F-4D97-AF65-F5344CB8AC3E}">
        <p14:creationId xmlns:p14="http://schemas.microsoft.com/office/powerpoint/2010/main" val="251858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4" grpId="0"/>
      <p:bldP spid="19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Partial Evaluation: Concept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25562A1-9A66-49F7-9C67-EACB535E3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1" y="1308980"/>
            <a:ext cx="458343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 often use the </a:t>
            </a:r>
            <a:r>
              <a:rPr lang="en-US" b="1" u="sng" dirty="0"/>
              <a:t>same</a:t>
            </a:r>
            <a:r>
              <a:rPr lang="en-US" b="1" dirty="0"/>
              <a:t> value for </a:t>
            </a:r>
            <a:r>
              <a:rPr lang="en-US" b="1" i="1" u="sng" dirty="0"/>
              <a:t>some</a:t>
            </a:r>
            <a:r>
              <a:rPr lang="en-US" b="1" dirty="0"/>
              <a:t> of the arguments to the program</a:t>
            </a:r>
          </a:p>
          <a:p>
            <a:r>
              <a:rPr lang="en-US" dirty="0"/>
              <a:t>What if we could take those values for granted?</a:t>
            </a:r>
          </a:p>
          <a:p>
            <a:r>
              <a:rPr lang="en-US" i="1" dirty="0"/>
              <a:t>Specialize</a:t>
            </a:r>
            <a:r>
              <a:rPr lang="en-US" dirty="0"/>
              <a:t> programs for “guaranteed” inputs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EBCCEF-F566-499F-A5EF-3F165D3E7274}"/>
              </a:ext>
            </a:extLst>
          </p:cNvPr>
          <p:cNvSpPr txBox="1">
            <a:spLocks/>
          </p:cNvSpPr>
          <p:nvPr/>
        </p:nvSpPr>
        <p:spPr>
          <a:xfrm>
            <a:off x="5476979" y="1407625"/>
            <a:ext cx="6373645" cy="4231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cool(</a:t>
            </a:r>
            <a:r>
              <a:rPr lang="en-US" sz="24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age, </a:t>
            </a:r>
            <a:r>
              <a:rPr lang="en-US" sz="24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 name){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(name);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isPrime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)){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age &lt; 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FEEBBF-8807-4A5F-B7B2-E6A3ECDA3269}"/>
              </a:ext>
            </a:extLst>
          </p:cNvPr>
          <p:cNvSpPr txBox="1"/>
          <p:nvPr/>
        </p:nvSpPr>
        <p:spPr>
          <a:xfrm>
            <a:off x="6492240" y="4888992"/>
            <a:ext cx="2447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cool(27, “Drew”) -&gt; true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DA336E-D756-4276-821E-895F01AF4552}"/>
              </a:ext>
            </a:extLst>
          </p:cNvPr>
          <p:cNvSpPr txBox="1"/>
          <p:nvPr/>
        </p:nvSpPr>
        <p:spPr>
          <a:xfrm>
            <a:off x="6492240" y="5163312"/>
            <a:ext cx="2447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cool(28, “Drew”) -&gt; true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EFFCFE-1081-4EE7-BBAA-3EF406333361}"/>
              </a:ext>
            </a:extLst>
          </p:cNvPr>
          <p:cNvSpPr txBox="1"/>
          <p:nvPr/>
        </p:nvSpPr>
        <p:spPr>
          <a:xfrm>
            <a:off x="6492240" y="5437632"/>
            <a:ext cx="2447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cool(29, “Drew”) -&gt; true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71EBD2-7467-4B34-8A91-651543FC5A00}"/>
              </a:ext>
            </a:extLst>
          </p:cNvPr>
          <p:cNvSpPr txBox="1"/>
          <p:nvPr/>
        </p:nvSpPr>
        <p:spPr>
          <a:xfrm>
            <a:off x="6492240" y="5711952"/>
            <a:ext cx="2487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cool(30, “Drew”) -&gt; false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DAB5E3-DDF9-4129-96AC-F5EA0B9D2D42}"/>
              </a:ext>
            </a:extLst>
          </p:cNvPr>
          <p:cNvSpPr txBox="1"/>
          <p:nvPr/>
        </p:nvSpPr>
        <p:spPr>
          <a:xfrm>
            <a:off x="6492240" y="5986272"/>
            <a:ext cx="2487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cool(31, “Drew”) -&gt; false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063369-C4C3-44AB-9700-4BEE41479EB5}"/>
              </a:ext>
            </a:extLst>
          </p:cNvPr>
          <p:cNvSpPr txBox="1"/>
          <p:nvPr/>
        </p:nvSpPr>
        <p:spPr>
          <a:xfrm>
            <a:off x="6492240" y="6260592"/>
            <a:ext cx="2487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cool(32, “Drew”) -&gt; false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7B542C-6AB0-46DD-8B86-AB87276CB7C4}"/>
              </a:ext>
            </a:extLst>
          </p:cNvPr>
          <p:cNvSpPr txBox="1"/>
          <p:nvPr/>
        </p:nvSpPr>
        <p:spPr>
          <a:xfrm>
            <a:off x="6486144" y="4572000"/>
            <a:ext cx="245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How I run this program: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F09EFB-CBB9-4CA7-A1D7-4F21770ACEEC}"/>
              </a:ext>
            </a:extLst>
          </p:cNvPr>
          <p:cNvCxnSpPr/>
          <p:nvPr/>
        </p:nvCxnSpPr>
        <p:spPr>
          <a:xfrm>
            <a:off x="9174997" y="1627322"/>
            <a:ext cx="201477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58EFF52-EF16-4263-B832-068DFBAB72AA}"/>
              </a:ext>
            </a:extLst>
          </p:cNvPr>
          <p:cNvSpPr txBox="1"/>
          <p:nvPr/>
        </p:nvSpPr>
        <p:spPr>
          <a:xfrm>
            <a:off x="9825925" y="1005490"/>
            <a:ext cx="10390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2"/>
                </a:solidFill>
              </a:rPr>
              <a:t>“Drew”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684ECD-56A5-4E2D-B231-78ADE3E0203F}"/>
              </a:ext>
            </a:extLst>
          </p:cNvPr>
          <p:cNvCxnSpPr/>
          <p:nvPr/>
        </p:nvCxnSpPr>
        <p:spPr>
          <a:xfrm>
            <a:off x="8330679" y="2105186"/>
            <a:ext cx="201477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2C27E53-DDA3-4D07-BB25-EECC5CA2F1B6}"/>
              </a:ext>
            </a:extLst>
          </p:cNvPr>
          <p:cNvSpPr txBox="1"/>
          <p:nvPr/>
        </p:nvSpPr>
        <p:spPr>
          <a:xfrm>
            <a:off x="9948267" y="2200310"/>
            <a:ext cx="3273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63B469-DFE2-4377-BA0C-3B0901A02D4E}"/>
              </a:ext>
            </a:extLst>
          </p:cNvPr>
          <p:cNvCxnSpPr>
            <a:cxnSpLocks/>
          </p:cNvCxnSpPr>
          <p:nvPr/>
        </p:nvCxnSpPr>
        <p:spPr>
          <a:xfrm>
            <a:off x="5889356" y="2536555"/>
            <a:ext cx="336863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688BF66-EF2F-4CF9-88B4-688963F1C913}"/>
              </a:ext>
            </a:extLst>
          </p:cNvPr>
          <p:cNvCxnSpPr>
            <a:cxnSpLocks/>
          </p:cNvCxnSpPr>
          <p:nvPr/>
        </p:nvCxnSpPr>
        <p:spPr>
          <a:xfrm>
            <a:off x="5889356" y="3456379"/>
            <a:ext cx="154983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DD3EAA7-7C5C-4A62-86D3-3FF9F7502648}"/>
              </a:ext>
            </a:extLst>
          </p:cNvPr>
          <p:cNvCxnSpPr>
            <a:cxnSpLocks/>
          </p:cNvCxnSpPr>
          <p:nvPr/>
        </p:nvCxnSpPr>
        <p:spPr>
          <a:xfrm>
            <a:off x="5889356" y="4360576"/>
            <a:ext cx="20664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14758C3-EBA0-4ECB-82F3-26D9564024B0}"/>
              </a:ext>
            </a:extLst>
          </p:cNvPr>
          <p:cNvCxnSpPr>
            <a:cxnSpLocks/>
          </p:cNvCxnSpPr>
          <p:nvPr/>
        </p:nvCxnSpPr>
        <p:spPr>
          <a:xfrm>
            <a:off x="6049376" y="2983939"/>
            <a:ext cx="275934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37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5" grpId="0"/>
      <p:bldP spid="16" grpId="0"/>
      <p:bldP spid="18" grpId="0"/>
      <p:bldP spid="19" grpId="0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Partial Evaluation: “Specialization”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25562A1-9A66-49F7-9C67-EACB535E3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308980"/>
            <a:ext cx="1071352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Create special versions of a program</a:t>
            </a:r>
          </a:p>
          <a:p>
            <a:r>
              <a:rPr lang="en-US" dirty="0"/>
              <a:t>Less general than the original program</a:t>
            </a:r>
          </a:p>
          <a:p>
            <a:r>
              <a:rPr lang="en-US" dirty="0"/>
              <a:t>More efficient on what it does do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3C5998-0218-4964-92A1-6770B6D52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684" y="2947718"/>
            <a:ext cx="5658632" cy="35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36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Dividing Input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Evaluation: Concept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25562A1-9A66-49F7-9C67-EACB535E3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308980"/>
            <a:ext cx="1071352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Split input into two groups</a:t>
            </a:r>
          </a:p>
          <a:p>
            <a:pPr marL="0" indent="0">
              <a:buNone/>
            </a:pPr>
            <a:r>
              <a:rPr lang="en-US" dirty="0"/>
              <a:t>Some inputs constant, the rest dynamic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199A6F1-EF06-4FD7-B279-80B5CD33D3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7"/>
          <a:stretch/>
        </p:blipFill>
        <p:spPr>
          <a:xfrm>
            <a:off x="4699000" y="2476806"/>
            <a:ext cx="4678936" cy="36888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5D3933-3942-4ED1-AAD6-F540904E81AE}"/>
              </a:ext>
            </a:extLst>
          </p:cNvPr>
          <p:cNvSpPr/>
          <p:nvPr/>
        </p:nvSpPr>
        <p:spPr>
          <a:xfrm>
            <a:off x="6468251" y="4876176"/>
            <a:ext cx="1241966" cy="4800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Input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C501299-4CC9-4070-B21F-1F404A9EFF9D}"/>
              </a:ext>
            </a:extLst>
          </p:cNvPr>
          <p:cNvSpPr/>
          <p:nvPr/>
        </p:nvSpPr>
        <p:spPr>
          <a:xfrm>
            <a:off x="7089234" y="2812658"/>
            <a:ext cx="1241966" cy="780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Dynamic Input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09774F5-2AAD-4371-AD65-7A471EF10417}"/>
              </a:ext>
            </a:extLst>
          </p:cNvPr>
          <p:cNvSpPr/>
          <p:nvPr/>
        </p:nvSpPr>
        <p:spPr>
          <a:xfrm>
            <a:off x="5212029" y="2833738"/>
            <a:ext cx="1241966" cy="7806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Static Input</a:t>
            </a:r>
          </a:p>
        </p:txBody>
      </p:sp>
    </p:spTree>
    <p:extLst>
      <p:ext uri="{BB962C8B-B14F-4D97-AF65-F5344CB8AC3E}">
        <p14:creationId xmlns:p14="http://schemas.microsoft.com/office/powerpoint/2010/main" val="2495488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76107</TotalTime>
  <Words>1795</Words>
  <Application>Microsoft Office PowerPoint</Application>
  <PresentationFormat>Widescreen</PresentationFormat>
  <Paragraphs>423</Paragraphs>
  <Slides>35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Courier New</vt:lpstr>
      <vt:lpstr>Garamond</vt:lpstr>
      <vt:lpstr>Office Theme</vt:lpstr>
      <vt:lpstr>Announcements Administrivia</vt:lpstr>
      <vt:lpstr>Partial Evaluation</vt:lpstr>
      <vt:lpstr>Today’s Lecture Partial Evaluation</vt:lpstr>
      <vt:lpstr>Partial Evaluation Partial Evaluation - Background</vt:lpstr>
      <vt:lpstr>Compiler Philosophy About Partial Evaluation - Background</vt:lpstr>
      <vt:lpstr>Compiler Philosophy - Consequence About Partial Evaluation - Background</vt:lpstr>
      <vt:lpstr>Partial Evaluation: Concept Partial Evaluation</vt:lpstr>
      <vt:lpstr>Partial Evaluation: “Specialization” Partial Evaluation</vt:lpstr>
      <vt:lpstr>Dividing Input Partial Evaluation: Concept</vt:lpstr>
      <vt:lpstr>“This is Kinda Like Currying!” Partial Evaluation: Concept</vt:lpstr>
      <vt:lpstr>“This is Kinda Like Currying!” Partial Evaluation: Concept</vt:lpstr>
      <vt:lpstr>Today’s Lecture Partial Evaluation</vt:lpstr>
      <vt:lpstr>Simplistic Implementation Intuition Partial Evaluation - Technique</vt:lpstr>
      <vt:lpstr>Implementation – Dataflow Approach Partial Evaluation - Technique</vt:lpstr>
      <vt:lpstr>Partial Evaluation as Compiler Pass Partial Evaluation - Technique</vt:lpstr>
      <vt:lpstr>Partial Evaluation as Compiler Pass Partial Evaluation - Technique</vt:lpstr>
      <vt:lpstr>The Specializer Partial Evaluation - Technique</vt:lpstr>
      <vt:lpstr>The Specializer Partial Evaluation - Technique</vt:lpstr>
      <vt:lpstr>The Specializer: Example Partial Evaluation - Technique</vt:lpstr>
      <vt:lpstr>The Specializer: Example Partial Evaluation - Technique</vt:lpstr>
      <vt:lpstr>The Specializer: Example Partial Evaluation - Technique</vt:lpstr>
      <vt:lpstr>Specializer Optimization Targets Partial Evaluation</vt:lpstr>
      <vt:lpstr>Other Uses of Specialization Partial Evaluation – Futamura Projections</vt:lpstr>
      <vt:lpstr>Today’s Lecture Partial Evaluation</vt:lpstr>
      <vt:lpstr>The Futamura Projections Partial Evaluation – Futamura Projections</vt:lpstr>
      <vt:lpstr>Baseline Specialization Partial Evaluation – Futamura Projections</vt:lpstr>
      <vt:lpstr>1st Futamura Projection Partial Evaluation – Futamura Projections</vt:lpstr>
      <vt:lpstr>2nd Futamura Projection Partial Evaluation – Futamura Projections</vt:lpstr>
      <vt:lpstr>3rd Futamura Projection Partial Evaluation – Futamura Projections</vt:lpstr>
      <vt:lpstr>The Futamura Projections Partial Evaluation – Futamura Projections</vt:lpstr>
      <vt:lpstr>The Futamura Projections Partial Evaluation – Futamura Projections</vt:lpstr>
      <vt:lpstr>Futamura Projections: WTF? Partial Evaluation – Futamura Projections</vt:lpstr>
      <vt:lpstr>Another Frontier in Computer Science Partial Evaluation – Futamura Projections</vt:lpstr>
      <vt:lpstr>End of Lecture: Summary Partial Evaluation – Futamura Projections</vt:lpstr>
      <vt:lpstr>Next Time: Beyond Compilers Lecture Preview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1416</cp:revision>
  <cp:lastPrinted>2018-08-29T18:10:22Z</cp:lastPrinted>
  <dcterms:created xsi:type="dcterms:W3CDTF">2018-07-19T03:57:05Z</dcterms:created>
  <dcterms:modified xsi:type="dcterms:W3CDTF">2023-12-04T20:43:31Z</dcterms:modified>
</cp:coreProperties>
</file>