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710" r:id="rId2"/>
    <p:sldId id="1391" r:id="rId3"/>
    <p:sldId id="257" r:id="rId4"/>
    <p:sldId id="1387" r:id="rId5"/>
    <p:sldId id="1125" r:id="rId6"/>
    <p:sldId id="1379" r:id="rId7"/>
    <p:sldId id="1393" r:id="rId8"/>
    <p:sldId id="1127" r:id="rId9"/>
    <p:sldId id="1147" r:id="rId10"/>
    <p:sldId id="1388" r:id="rId11"/>
    <p:sldId id="1129" r:id="rId12"/>
    <p:sldId id="1128" r:id="rId13"/>
    <p:sldId id="1130" r:id="rId14"/>
    <p:sldId id="1133" r:id="rId15"/>
    <p:sldId id="1404" r:id="rId16"/>
    <p:sldId id="1406" r:id="rId17"/>
    <p:sldId id="1131" r:id="rId18"/>
    <p:sldId id="1134" r:id="rId19"/>
    <p:sldId id="1140" r:id="rId20"/>
    <p:sldId id="418" r:id="rId21"/>
    <p:sldId id="1143" r:id="rId22"/>
    <p:sldId id="1396" r:id="rId23"/>
    <p:sldId id="1418" r:id="rId24"/>
    <p:sldId id="1419" r:id="rId25"/>
    <p:sldId id="1410" r:id="rId26"/>
    <p:sldId id="1414" r:id="rId27"/>
    <p:sldId id="1412" r:id="rId28"/>
    <p:sldId id="1413" r:id="rId29"/>
    <p:sldId id="1415" r:id="rId30"/>
    <p:sldId id="1417" r:id="rId31"/>
    <p:sldId id="1411" r:id="rId32"/>
    <p:sldId id="1420" r:id="rId33"/>
    <p:sldId id="1398" r:id="rId34"/>
    <p:sldId id="1400" r:id="rId35"/>
    <p:sldId id="1401" r:id="rId36"/>
    <p:sldId id="140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0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4-24T20:50:52.8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14083 1403 2100 0,'0'-4'159'0,"2"3"591"0,3 2-291 16,-3 1-159-16,5 5-48 0,10 4-33 15,0 11-9-15,5 13-9 0,10 11-42 16,2 10-33-16,4 11-30 0,11 7-6 16,12 9-9-16,16 7-21 0,13 11-6 15,21 10-21-15,18 3 9 0,14 15 42 16,19 12 21-16,15 18-21 0,15 20-12 15,11 14-24-15,6 10-15 0,-11 4-15 0,-13-4-6 16,-13-20-9-16,-29-25 0 0,-17-38-3 16,-36-33-9-16,-15-35-6 0,-22-24-24 15,-19-18-108-15,-17-16-135 0,-15-20-102 16,-19-22-288-16,-19-27-1278 0</inkml:trace>
  <inkml:trace contextRef="#ctx0" brushRef="#br0" timeOffset="310.25">16613 1419 2485 0,'-10'-8'600'16,"3"5"-222"-16,-5-6-21 0,-7 3 6 15,-8 6-24-15,-14 10-168 0,-13 21-132 16,-21 27-27-16,-19 38 63 0,-23 52 27 0,-30 46-18 16,-26 48-9-16,-11 39 12 0,-12 33-9 15,-3 20-77-15,13 8-1 0,11-12-1 16,37-32-41-16,21-51-141 0,35-55-216 15,29-58-231-15,14-47-735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6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3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28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3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9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6AE233-AFCC-4064-A3DE-8C227D5F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Review: 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4A10-17FF-4D88-9116-D36826BC175A}"/>
              </a:ext>
            </a:extLst>
          </p:cNvPr>
          <p:cNvSpPr txBox="1"/>
          <p:nvPr/>
        </p:nvSpPr>
        <p:spPr>
          <a:xfrm>
            <a:off x="612352" y="1168748"/>
            <a:ext cx="106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Draw the CFG for the following 3AC procedure. Indicate the IN and OUT sets for each basic block on a, b, c for a constant propagation analysis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AA2C0-7346-BF61-FF52-1C3E13BB2551}"/>
              </a:ext>
            </a:extLst>
          </p:cNvPr>
          <p:cNvSpPr txBox="1"/>
          <p:nvPr/>
        </p:nvSpPr>
        <p:spPr>
          <a:xfrm>
            <a:off x="587529" y="2529012"/>
            <a:ext cx="383630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 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L1: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L2:   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L3:    [c]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L4:    [tmp0] := [a] LT64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L5:    IFZ [tmp0] GOTO L11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L6:    [tmp1] := [b] ADD64 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L7:    [b] := [tmp1]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L8:    call bar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L9:    [tmp3] := [c] ADD64 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L10:   [c] := [tmp3]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L11: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[b]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L12:    leave foo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DE917-6C17-E254-FE66-26030E8B5DE5}"/>
              </a:ext>
            </a:extLst>
          </p:cNvPr>
          <p:cNvSpPr txBox="1"/>
          <p:nvPr/>
        </p:nvSpPr>
        <p:spPr>
          <a:xfrm>
            <a:off x="653439" y="2150070"/>
            <a:ext cx="440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c is global and all other vars are local</a:t>
            </a:r>
          </a:p>
        </p:txBody>
      </p:sp>
    </p:spTree>
    <p:extLst>
      <p:ext uri="{BB962C8B-B14F-4D97-AF65-F5344CB8AC3E}">
        <p14:creationId xmlns:p14="http://schemas.microsoft.com/office/powerpoint/2010/main" val="328505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F4769-4CAA-4707-BFDD-11157E341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" r="4602"/>
          <a:stretch/>
        </p:blipFill>
        <p:spPr>
          <a:xfrm>
            <a:off x="6386807" y="1952060"/>
            <a:ext cx="3934047" cy="3370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 and UD chains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2" y="1825625"/>
            <a:ext cx="53323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SSA makes UD chains explicit</a:t>
            </a:r>
            <a:endParaRPr lang="en-US" dirty="0"/>
          </a:p>
          <a:p>
            <a:r>
              <a:rPr lang="en-US" dirty="0"/>
              <a:t>Can carry less information on dataflow analysis</a:t>
            </a:r>
          </a:p>
          <a:p>
            <a:r>
              <a:rPr lang="en-US" dirty="0"/>
              <a:t>Simplifies analyses that require UD info</a:t>
            </a:r>
          </a:p>
          <a:p>
            <a:pPr lvl="1"/>
            <a:r>
              <a:rPr lang="en-US" dirty="0"/>
              <a:t>Register allocation: </a:t>
            </a:r>
          </a:p>
          <a:p>
            <a:pPr lvl="2"/>
            <a:r>
              <a:rPr lang="en-US" dirty="0"/>
              <a:t>General algorithm: NP-Complete</a:t>
            </a:r>
          </a:p>
          <a:p>
            <a:pPr lvl="2"/>
            <a:r>
              <a:rPr lang="en-US" dirty="0"/>
              <a:t>Assuming SSA: Quadratic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C24FC-3B6E-422E-9CA6-A216A4A41CBF}"/>
              </a:ext>
            </a:extLst>
          </p:cNvPr>
          <p:cNvSpPr txBox="1"/>
          <p:nvPr/>
        </p:nvSpPr>
        <p:spPr>
          <a:xfrm>
            <a:off x="6279932" y="5355772"/>
            <a:ext cx="405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Hack et. al., Compiler Construction, 2006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80C5DD-78C3-F485-3F6C-D35838AC875D}"/>
              </a:ext>
            </a:extLst>
          </p:cNvPr>
          <p:cNvGrpSpPr/>
          <p:nvPr/>
        </p:nvGrpSpPr>
        <p:grpSpPr>
          <a:xfrm>
            <a:off x="878541" y="4970929"/>
            <a:ext cx="4991114" cy="1407421"/>
            <a:chOff x="878541" y="4970929"/>
            <a:chExt cx="4991114" cy="140742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F66932-83B9-B4FA-236E-A3EAEE04ABC5}"/>
                </a:ext>
              </a:extLst>
            </p:cNvPr>
            <p:cNvSpPr/>
            <p:nvPr/>
          </p:nvSpPr>
          <p:spPr>
            <a:xfrm>
              <a:off x="4208929" y="4970929"/>
              <a:ext cx="1660726" cy="972671"/>
            </a:xfrm>
            <a:custGeom>
              <a:avLst/>
              <a:gdLst>
                <a:gd name="connsiteX0" fmla="*/ 0 w 1660726"/>
                <a:gd name="connsiteY0" fmla="*/ 972671 h 972671"/>
                <a:gd name="connsiteX1" fmla="*/ 1640542 w 1660726"/>
                <a:gd name="connsiteY1" fmla="*/ 376518 h 972671"/>
                <a:gd name="connsiteX2" fmla="*/ 766483 w 1660726"/>
                <a:gd name="connsiteY2" fmla="*/ 0 h 9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0726" h="972671">
                  <a:moveTo>
                    <a:pt x="0" y="972671"/>
                  </a:moveTo>
                  <a:cubicBezTo>
                    <a:pt x="756397" y="755650"/>
                    <a:pt x="1512795" y="538630"/>
                    <a:pt x="1640542" y="376518"/>
                  </a:cubicBezTo>
                  <a:cubicBezTo>
                    <a:pt x="1768289" y="214406"/>
                    <a:pt x="1267386" y="107203"/>
                    <a:pt x="766483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EC1AC2-28A9-60E7-5A61-0558E4177406}"/>
                </a:ext>
              </a:extLst>
            </p:cNvPr>
            <p:cNvSpPr txBox="1"/>
            <p:nvPr/>
          </p:nvSpPr>
          <p:spPr>
            <a:xfrm>
              <a:off x="878541" y="5455020"/>
              <a:ext cx="34695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Note: this implies some cost to SSA</a:t>
              </a:r>
            </a:p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(either complexity to transform or </a:t>
              </a:r>
            </a:p>
            <a:p>
              <a:pPr algn="ctr"/>
              <a:r>
                <a:rPr lang="en-US" i="1" dirty="0">
                  <a:solidFill>
                    <a:schemeClr val="accent2"/>
                  </a:solidFill>
                </a:rPr>
                <a:t> information loss)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6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Transformation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65E403-B546-48C0-8483-347A050B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276" y="1619681"/>
            <a:ext cx="3844498" cy="49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Basic Idea</a:t>
            </a:r>
          </a:p>
          <a:p>
            <a:r>
              <a:rPr lang="en-US" dirty="0"/>
              <a:t>Break noncompliant variables into multiple “versions”</a:t>
            </a:r>
          </a:p>
          <a:p>
            <a:r>
              <a:rPr lang="en-US" dirty="0"/>
              <a:t>Preserve semantics!</a:t>
            </a:r>
          </a:p>
          <a:p>
            <a:pPr marL="0" indent="0">
              <a:buNone/>
            </a:pPr>
            <a:r>
              <a:rPr lang="en-US" b="1" dirty="0"/>
              <a:t>Obvious within a BBL</a:t>
            </a:r>
          </a:p>
          <a:p>
            <a:r>
              <a:rPr lang="en-US" sz="2600" dirty="0"/>
              <a:t>Each definition rewritten to a new variable version</a:t>
            </a:r>
          </a:p>
          <a:p>
            <a:r>
              <a:rPr lang="en-US" sz="2600" dirty="0"/>
              <a:t>Each use rewritten to the most recently defined variable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DEB98-D6C0-4650-9EE3-4748E0FF4E6C}"/>
              </a:ext>
            </a:extLst>
          </p:cNvPr>
          <p:cNvSpPr txBox="1"/>
          <p:nvPr/>
        </p:nvSpPr>
        <p:spPr>
          <a:xfrm>
            <a:off x="6149115" y="258008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E2A28-2C05-448F-8CB0-1F813A4619BC}"/>
              </a:ext>
            </a:extLst>
          </p:cNvPr>
          <p:cNvSpPr txBox="1"/>
          <p:nvPr/>
        </p:nvSpPr>
        <p:spPr>
          <a:xfrm>
            <a:off x="6149114" y="294941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B4A21-C544-4DCE-B610-CB6BCA40B41A}"/>
              </a:ext>
            </a:extLst>
          </p:cNvPr>
          <p:cNvSpPr txBox="1"/>
          <p:nvPr/>
        </p:nvSpPr>
        <p:spPr>
          <a:xfrm>
            <a:off x="6149115" y="3620433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c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+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DAE071-8E4B-47F2-B5FC-CAEA7024A63B}"/>
              </a:ext>
            </a:extLst>
          </p:cNvPr>
          <p:cNvSpPr txBox="1"/>
          <p:nvPr/>
        </p:nvSpPr>
        <p:spPr>
          <a:xfrm>
            <a:off x="6144305" y="328492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*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B8DC3-A3C2-41F2-A518-48EA22289008}"/>
              </a:ext>
            </a:extLst>
          </p:cNvPr>
          <p:cNvSpPr txBox="1"/>
          <p:nvPr/>
        </p:nvSpPr>
        <p:spPr>
          <a:xfrm>
            <a:off x="8747668" y="258500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5E752-7CB9-4BD4-A066-AF4F67C4CEC8}"/>
              </a:ext>
            </a:extLst>
          </p:cNvPr>
          <p:cNvSpPr txBox="1"/>
          <p:nvPr/>
        </p:nvSpPr>
        <p:spPr>
          <a:xfrm>
            <a:off x="8747667" y="295433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56D6B5-5B1D-4D35-ACF5-F346ED42ABC4}"/>
              </a:ext>
            </a:extLst>
          </p:cNvPr>
          <p:cNvSpPr txBox="1"/>
          <p:nvPr/>
        </p:nvSpPr>
        <p:spPr>
          <a:xfrm>
            <a:off x="8747668" y="3625352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c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+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C58FD-23DC-48EC-B2C3-5E11377403B3}"/>
              </a:ext>
            </a:extLst>
          </p:cNvPr>
          <p:cNvSpPr txBox="1"/>
          <p:nvPr/>
        </p:nvSpPr>
        <p:spPr>
          <a:xfrm>
            <a:off x="8747667" y="328984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a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:= [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b</a:t>
            </a:r>
            <a:r>
              <a:rPr lang="en-US" baseline="-25000" dirty="0">
                <a:solidFill>
                  <a:schemeClr val="bg1"/>
                </a:solidFill>
              </a:rPr>
              <a:t>_</a:t>
            </a:r>
            <a:r>
              <a:rPr lang="en-US" dirty="0"/>
              <a:t>] *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BE68E-F3F3-4891-A2CC-E98CDF1BBFD6}"/>
              </a:ext>
            </a:extLst>
          </p:cNvPr>
          <p:cNvSpPr txBox="1"/>
          <p:nvPr/>
        </p:nvSpPr>
        <p:spPr>
          <a:xfrm>
            <a:off x="6853879" y="4366046"/>
            <a:ext cx="2902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quick note on notation:</a:t>
            </a:r>
          </a:p>
          <a:p>
            <a:r>
              <a:rPr lang="en-US" i="1" dirty="0"/>
              <a:t>Ok to leave off the subscript</a:t>
            </a:r>
          </a:p>
          <a:p>
            <a:r>
              <a:rPr lang="en-US" i="1" dirty="0"/>
              <a:t>if there’s only one “version”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E8F78D-2C37-45D5-ACCC-E61797729901}"/>
              </a:ext>
            </a:extLst>
          </p:cNvPr>
          <p:cNvSpPr txBox="1"/>
          <p:nvPr/>
        </p:nvSpPr>
        <p:spPr>
          <a:xfrm>
            <a:off x="6149114" y="193969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76911-89C2-46D4-BB51-D019AAD5C578}"/>
              </a:ext>
            </a:extLst>
          </p:cNvPr>
          <p:cNvSpPr txBox="1"/>
          <p:nvPr/>
        </p:nvSpPr>
        <p:spPr>
          <a:xfrm>
            <a:off x="8764629" y="1923218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06FFFD8-105A-490B-8A10-9AE72E520D3B}"/>
              </a:ext>
            </a:extLst>
          </p:cNvPr>
          <p:cNvSpPr/>
          <p:nvPr/>
        </p:nvSpPr>
        <p:spPr>
          <a:xfrm>
            <a:off x="7918538" y="2918483"/>
            <a:ext cx="619843" cy="500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EDB169-ECB8-4DDA-9681-7FB6A326BA51}"/>
              </a:ext>
            </a:extLst>
          </p:cNvPr>
          <p:cNvSpPr txBox="1"/>
          <p:nvPr/>
        </p:nvSpPr>
        <p:spPr>
          <a:xfrm>
            <a:off x="6149115" y="2200217"/>
            <a:ext cx="1742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(not SSA form)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D549D-E259-4AFC-B8E2-B7ED99A26B79}"/>
              </a:ext>
            </a:extLst>
          </p:cNvPr>
          <p:cNvSpPr txBox="1"/>
          <p:nvPr/>
        </p:nvSpPr>
        <p:spPr>
          <a:xfrm>
            <a:off x="8764629" y="2200217"/>
            <a:ext cx="1406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(is SSA form)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9F595-B742-4054-A8DE-5CB20C6CF7F1}"/>
              </a:ext>
            </a:extLst>
          </p:cNvPr>
          <p:cNvSpPr txBox="1"/>
          <p:nvPr/>
        </p:nvSpPr>
        <p:spPr>
          <a:xfrm>
            <a:off x="8996806" y="2584165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6DF10-039D-4338-BAAE-22675230AAB3}"/>
              </a:ext>
            </a:extLst>
          </p:cNvPr>
          <p:cNvSpPr txBox="1"/>
          <p:nvPr/>
        </p:nvSpPr>
        <p:spPr>
          <a:xfrm>
            <a:off x="9005044" y="3289068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41954-E565-4D49-8BBE-0AFCE1D9EC24}"/>
              </a:ext>
            </a:extLst>
          </p:cNvPr>
          <p:cNvSpPr txBox="1"/>
          <p:nvPr/>
        </p:nvSpPr>
        <p:spPr>
          <a:xfrm>
            <a:off x="9692903" y="2950747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72941A-FD4F-4B6E-978E-D5B45B6C4E9C}"/>
              </a:ext>
            </a:extLst>
          </p:cNvPr>
          <p:cNvSpPr txBox="1"/>
          <p:nvPr/>
        </p:nvSpPr>
        <p:spPr>
          <a:xfrm>
            <a:off x="9668195" y="3630939"/>
            <a:ext cx="29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6" grpId="0"/>
      <p:bldP spid="19" grpId="0"/>
      <p:bldP spid="20" grpId="0"/>
      <p:bldP spid="7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Transformation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65E403-B546-48C0-8483-347A050B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535374"/>
            <a:ext cx="4599653" cy="189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Non-Obvious between BBLs</a:t>
            </a:r>
          </a:p>
          <a:p>
            <a:r>
              <a:rPr lang="en-US" dirty="0"/>
              <a:t>Don’t know (statically) the most recently defined variable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5E752-7CB9-4BD4-A066-AF4F67C4CEC8}"/>
              </a:ext>
            </a:extLst>
          </p:cNvPr>
          <p:cNvSpPr txBox="1"/>
          <p:nvPr/>
        </p:nvSpPr>
        <p:spPr>
          <a:xfrm>
            <a:off x="2048479" y="3679140"/>
            <a:ext cx="29418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[g]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[a] := [x] + [y]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 [a] := [b] + 2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[v] := [y] + 1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 [a] := [v] + [a]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43BB8-F596-4BD5-A014-F20ACE0AA88B}"/>
              </a:ext>
            </a:extLst>
          </p:cNvPr>
          <p:cNvSpPr txBox="1"/>
          <p:nvPr/>
        </p:nvSpPr>
        <p:spPr>
          <a:xfrm>
            <a:off x="6950833" y="2189428"/>
            <a:ext cx="2098651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24B62-0207-4524-9D38-C1488C0B6FAA}"/>
              </a:ext>
            </a:extLst>
          </p:cNvPr>
          <p:cNvSpPr txBox="1"/>
          <p:nvPr/>
        </p:nvSpPr>
        <p:spPr>
          <a:xfrm>
            <a:off x="5722180" y="3513228"/>
            <a:ext cx="2297424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5AD32C-1693-4489-97E2-1CAB6C7151D3}"/>
              </a:ext>
            </a:extLst>
          </p:cNvPr>
          <p:cNvSpPr txBox="1"/>
          <p:nvPr/>
        </p:nvSpPr>
        <p:spPr>
          <a:xfrm>
            <a:off x="7780813" y="4604730"/>
            <a:ext cx="2496196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0F9DF-EA81-4FC0-9FE3-5952E5C3F2EB}"/>
              </a:ext>
            </a:extLst>
          </p:cNvPr>
          <p:cNvSpPr/>
          <p:nvPr/>
        </p:nvSpPr>
        <p:spPr>
          <a:xfrm>
            <a:off x="6408967" y="5928529"/>
            <a:ext cx="3113974" cy="473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</a:t>
            </a:r>
            <a:r>
              <a:rPr lang="en-US" sz="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C03FC-B21E-488B-AC1D-BD6F566A5816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flipH="1">
            <a:off x="6870892" y="3078133"/>
            <a:ext cx="1129266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1A8BCD-A635-49DA-9E18-0B14DEEED651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>
            <a:off x="8000159" y="3078133"/>
            <a:ext cx="1028753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6BB9C1D-4388-4AF4-AD95-B8F9E2518942}"/>
              </a:ext>
            </a:extLst>
          </p:cNvPr>
          <p:cNvSpPr txBox="1"/>
          <p:nvPr/>
        </p:nvSpPr>
        <p:spPr>
          <a:xfrm>
            <a:off x="8824123" y="3609413"/>
            <a:ext cx="61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05980-2EE5-4017-A061-F9F3FB7FF233}"/>
              </a:ext>
            </a:extLst>
          </p:cNvPr>
          <p:cNvSpPr txBox="1"/>
          <p:nvPr/>
        </p:nvSpPr>
        <p:spPr>
          <a:xfrm>
            <a:off x="6680776" y="498286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6003DA-92BD-4085-AE60-50FAEA8C60ED}"/>
              </a:ext>
            </a:extLst>
          </p:cNvPr>
          <p:cNvCxnSpPr>
            <a:cxnSpLocks/>
            <a:stCxn id="28" idx="2"/>
            <a:endCxn id="6" idx="0"/>
          </p:cNvCxnSpPr>
          <p:nvPr/>
        </p:nvCxnSpPr>
        <p:spPr>
          <a:xfrm>
            <a:off x="6870892" y="4401933"/>
            <a:ext cx="1095062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C8BDAB-602C-45BC-A847-CF8E51D1386E}"/>
              </a:ext>
            </a:extLst>
          </p:cNvPr>
          <p:cNvCxnSpPr>
            <a:cxnSpLocks/>
            <a:stCxn id="29" idx="2"/>
            <a:endCxn id="6" idx="0"/>
          </p:cNvCxnSpPr>
          <p:nvPr/>
        </p:nvCxnSpPr>
        <p:spPr>
          <a:xfrm flipH="1">
            <a:off x="7965955" y="5493435"/>
            <a:ext cx="1062957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9CA7FBA-E3C1-4C57-93AB-B46D6392F505}"/>
              </a:ext>
            </a:extLst>
          </p:cNvPr>
          <p:cNvSpPr txBox="1"/>
          <p:nvPr/>
        </p:nvSpPr>
        <p:spPr>
          <a:xfrm>
            <a:off x="7212179" y="239228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460D16-8562-44E7-B56F-90319233DE81}"/>
              </a:ext>
            </a:extLst>
          </p:cNvPr>
          <p:cNvSpPr txBox="1"/>
          <p:nvPr/>
        </p:nvSpPr>
        <p:spPr>
          <a:xfrm>
            <a:off x="6023115" y="37327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E9B220-B73B-4F87-9A9A-2C84E50023B4}"/>
              </a:ext>
            </a:extLst>
          </p:cNvPr>
          <p:cNvSpPr txBox="1"/>
          <p:nvPr/>
        </p:nvSpPr>
        <p:spPr>
          <a:xfrm>
            <a:off x="8531255" y="483204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7CB9B9-4E9F-4719-8697-F456309107A3}"/>
              </a:ext>
            </a:extLst>
          </p:cNvPr>
          <p:cNvSpPr txBox="1"/>
          <p:nvPr/>
        </p:nvSpPr>
        <p:spPr>
          <a:xfrm>
            <a:off x="8539493" y="520182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B9EC0A-EB79-4A66-8420-C6871CAB63FE}"/>
              </a:ext>
            </a:extLst>
          </p:cNvPr>
          <p:cNvSpPr txBox="1"/>
          <p:nvPr/>
        </p:nvSpPr>
        <p:spPr>
          <a:xfrm>
            <a:off x="8913544" y="61047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849C13-89E2-4C0C-ABFE-B23DB8993061}"/>
              </a:ext>
            </a:extLst>
          </p:cNvPr>
          <p:cNvSpPr txBox="1"/>
          <p:nvPr/>
        </p:nvSpPr>
        <p:spPr>
          <a:xfrm>
            <a:off x="8108022" y="610579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2F34E5-5CB6-4A94-ADC2-3612512B0E14}"/>
              </a:ext>
            </a:extLst>
          </p:cNvPr>
          <p:cNvSpPr txBox="1"/>
          <p:nvPr/>
        </p:nvSpPr>
        <p:spPr>
          <a:xfrm>
            <a:off x="7158887" y="612760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026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Notational Placeholders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i="1" dirty="0">
                    <a:latin typeface="Garamond" panose="02020404030301010803" pitchFamily="18" charset="0"/>
                  </a:rPr>
                  <a:t> </a:t>
                </a:r>
                <a:r>
                  <a:rPr lang="en-US" sz="2000" dirty="0">
                    <a:latin typeface="Garamond" panose="02020404030301010803" pitchFamily="18" charset="0"/>
                  </a:rPr>
                  <a:t>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5E6B0493-D57A-448C-B38F-D62BB4D4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35374"/>
            <a:ext cx="8083088" cy="1431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Encapsulated the uncertainty of which version to use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379029B-0165-409F-B0CB-24B0D0FC8D9F}"/>
              </a:ext>
            </a:extLst>
          </p:cNvPr>
          <p:cNvSpPr/>
          <p:nvPr/>
        </p:nvSpPr>
        <p:spPr>
          <a:xfrm>
            <a:off x="4149260" y="2109816"/>
            <a:ext cx="3650358" cy="571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:= 𝜙(a , a , a  ) 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B077DD-F1A6-490C-84FC-B9B13F82D4B1}"/>
              </a:ext>
            </a:extLst>
          </p:cNvPr>
          <p:cNvSpPr txBox="1"/>
          <p:nvPr/>
        </p:nvSpPr>
        <p:spPr>
          <a:xfrm>
            <a:off x="4973322" y="2317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219151-29E2-453B-BFBB-DFFC3E749014}"/>
              </a:ext>
            </a:extLst>
          </p:cNvPr>
          <p:cNvSpPr txBox="1"/>
          <p:nvPr/>
        </p:nvSpPr>
        <p:spPr>
          <a:xfrm>
            <a:off x="5956993" y="2336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51775B-25E3-4D14-B907-49451D3C41F9}"/>
              </a:ext>
            </a:extLst>
          </p:cNvPr>
          <p:cNvSpPr txBox="1"/>
          <p:nvPr/>
        </p:nvSpPr>
        <p:spPr>
          <a:xfrm>
            <a:off x="6508408" y="2339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531B0E-6039-49DB-BDE7-C52E605B0603}"/>
              </a:ext>
            </a:extLst>
          </p:cNvPr>
          <p:cNvSpPr txBox="1"/>
          <p:nvPr/>
        </p:nvSpPr>
        <p:spPr>
          <a:xfrm>
            <a:off x="7059823" y="23420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6424892B-B8B9-4717-955E-597B6D1B65F3}"/>
              </a:ext>
            </a:extLst>
          </p:cNvPr>
          <p:cNvSpPr txBox="1">
            <a:spLocks/>
          </p:cNvSpPr>
          <p:nvPr/>
        </p:nvSpPr>
        <p:spPr>
          <a:xfrm>
            <a:off x="2357238" y="2782086"/>
            <a:ext cx="7501197" cy="1893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means that a</a:t>
            </a:r>
            <a:r>
              <a:rPr lang="en-US" baseline="-25000" dirty="0"/>
              <a:t>4</a:t>
            </a:r>
            <a:r>
              <a:rPr lang="en-US" dirty="0"/>
              <a:t> will hold whichever version of </a:t>
            </a:r>
            <a:r>
              <a:rPr lang="en-US" b="1" dirty="0"/>
              <a:t>a</a:t>
            </a:r>
            <a:r>
              <a:rPr lang="en-US" dirty="0"/>
              <a:t> was defined most recently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Resolving “Conflicts”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 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1F05C8-0CF4-4832-BBD7-2F8124FA52F2}"/>
              </a:ext>
            </a:extLst>
          </p:cNvPr>
          <p:cNvSpPr txBox="1"/>
          <p:nvPr/>
        </p:nvSpPr>
        <p:spPr>
          <a:xfrm>
            <a:off x="4167044" y="1184378"/>
            <a:ext cx="2252540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[g]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2917DD-913F-4755-8BE9-3518A7E9ABE5}"/>
              </a:ext>
            </a:extLst>
          </p:cNvPr>
          <p:cNvSpPr txBox="1"/>
          <p:nvPr/>
        </p:nvSpPr>
        <p:spPr>
          <a:xfrm>
            <a:off x="2938392" y="2508178"/>
            <a:ext cx="2390398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 ]:= [x] + [y]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E7A430-6585-4D58-B098-D7D3C1C510EC}"/>
              </a:ext>
            </a:extLst>
          </p:cNvPr>
          <p:cNvSpPr txBox="1"/>
          <p:nvPr/>
        </p:nvSpPr>
        <p:spPr>
          <a:xfrm>
            <a:off x="4997025" y="3599680"/>
            <a:ext cx="2650084" cy="888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L1: [a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[b]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[v 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 [y]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736737-0B35-45ED-8826-4CE0EE27B52C}"/>
              </a:ext>
            </a:extLst>
          </p:cNvPr>
          <p:cNvSpPr/>
          <p:nvPr/>
        </p:nvSpPr>
        <p:spPr>
          <a:xfrm>
            <a:off x="3625179" y="4923480"/>
            <a:ext cx="3495358" cy="1471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L2: </a:t>
            </a:r>
          </a:p>
          <a:p>
            <a:pPr>
              <a:lnSpc>
                <a:spcPct val="150000"/>
              </a:lnSpc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[a ] := [v ] + [a ]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FBF930-D6A6-4F55-B341-6F863E5A8431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 flipH="1">
            <a:off x="4133592" y="2073083"/>
            <a:ext cx="1159723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CD74C03-B54B-4E32-AE14-36AE6DF1D0FE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>
            <a:off x="5293315" y="2073083"/>
            <a:ext cx="1028753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94C262E-15C1-44C7-A86A-61BD2A6664DA}"/>
              </a:ext>
            </a:extLst>
          </p:cNvPr>
          <p:cNvSpPr txBox="1"/>
          <p:nvPr/>
        </p:nvSpPr>
        <p:spPr>
          <a:xfrm>
            <a:off x="6040335" y="2604363"/>
            <a:ext cx="61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52FB3E-76B7-438D-AC28-D6535C64B8D7}"/>
              </a:ext>
            </a:extLst>
          </p:cNvPr>
          <p:cNvSpPr txBox="1"/>
          <p:nvPr/>
        </p:nvSpPr>
        <p:spPr>
          <a:xfrm>
            <a:off x="3896988" y="397781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08ADDD1-757D-411B-8076-636E65C42E8B}"/>
              </a:ext>
            </a:extLst>
          </p:cNvPr>
          <p:cNvCxnSpPr>
            <a:cxnSpLocks/>
            <a:stCxn id="42" idx="2"/>
            <a:endCxn id="47" idx="0"/>
          </p:cNvCxnSpPr>
          <p:nvPr/>
        </p:nvCxnSpPr>
        <p:spPr>
          <a:xfrm>
            <a:off x="4133592" y="3396883"/>
            <a:ext cx="1239267" cy="1526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9404322-630F-4480-BA8C-6D23C74E6723}"/>
              </a:ext>
            </a:extLst>
          </p:cNvPr>
          <p:cNvCxnSpPr>
            <a:cxnSpLocks/>
            <a:stCxn id="43" idx="2"/>
            <a:endCxn id="47" idx="0"/>
          </p:cNvCxnSpPr>
          <p:nvPr/>
        </p:nvCxnSpPr>
        <p:spPr>
          <a:xfrm flipH="1">
            <a:off x="5372859" y="4488385"/>
            <a:ext cx="949209" cy="43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0FAF192-C141-4BF4-B24C-92B520A1A66A}"/>
              </a:ext>
            </a:extLst>
          </p:cNvPr>
          <p:cNvSpPr txBox="1"/>
          <p:nvPr/>
        </p:nvSpPr>
        <p:spPr>
          <a:xfrm>
            <a:off x="4428391" y="138723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BF01E9-0520-4D00-8892-A633735C0AEB}"/>
              </a:ext>
            </a:extLst>
          </p:cNvPr>
          <p:cNvSpPr txBox="1"/>
          <p:nvPr/>
        </p:nvSpPr>
        <p:spPr>
          <a:xfrm>
            <a:off x="3239327" y="27276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542AEF-884A-40A7-9807-1C1115965E8D}"/>
              </a:ext>
            </a:extLst>
          </p:cNvPr>
          <p:cNvSpPr txBox="1"/>
          <p:nvPr/>
        </p:nvSpPr>
        <p:spPr>
          <a:xfrm>
            <a:off x="5821609" y="382699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10173D-4D4E-4C27-AB04-7679162C8862}"/>
              </a:ext>
            </a:extLst>
          </p:cNvPr>
          <p:cNvSpPr txBox="1"/>
          <p:nvPr/>
        </p:nvSpPr>
        <p:spPr>
          <a:xfrm>
            <a:off x="5821609" y="419677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345FC1-F912-4F8F-8132-491B2EF3DBB8}"/>
              </a:ext>
            </a:extLst>
          </p:cNvPr>
          <p:cNvSpPr txBox="1"/>
          <p:nvPr/>
        </p:nvSpPr>
        <p:spPr>
          <a:xfrm>
            <a:off x="6637521" y="59418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250B1C-FD2F-4FA3-8F44-70D2163FB375}"/>
              </a:ext>
            </a:extLst>
          </p:cNvPr>
          <p:cNvSpPr txBox="1"/>
          <p:nvPr/>
        </p:nvSpPr>
        <p:spPr>
          <a:xfrm>
            <a:off x="5691952" y="59594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95FC4F-5D1C-41A1-82C2-B6800BA69E3E}"/>
              </a:ext>
            </a:extLst>
          </p:cNvPr>
          <p:cNvSpPr txBox="1"/>
          <p:nvPr/>
        </p:nvSpPr>
        <p:spPr>
          <a:xfrm>
            <a:off x="4589163" y="5972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E756C-3D65-4B18-99A7-1B83453B466F}"/>
              </a:ext>
            </a:extLst>
          </p:cNvPr>
          <p:cNvSpPr/>
          <p:nvPr/>
        </p:nvSpPr>
        <p:spPr>
          <a:xfrm>
            <a:off x="4473573" y="4879218"/>
            <a:ext cx="2271776" cy="472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:= 𝜙(a , a 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72A2F5-294F-48EB-AEE8-D70121D84A7A}"/>
              </a:ext>
            </a:extLst>
          </p:cNvPr>
          <p:cNvSpPr txBox="1"/>
          <p:nvPr/>
        </p:nvSpPr>
        <p:spPr>
          <a:xfrm>
            <a:off x="5706791" y="5091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C7F499-D30D-49AC-ADE5-01394AA84715}"/>
              </a:ext>
            </a:extLst>
          </p:cNvPr>
          <p:cNvSpPr txBox="1"/>
          <p:nvPr/>
        </p:nvSpPr>
        <p:spPr>
          <a:xfrm>
            <a:off x="6261803" y="506001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62D9D5-D6F2-42A7-ADD8-E9AC61552A26}"/>
              </a:ext>
            </a:extLst>
          </p:cNvPr>
          <p:cNvSpPr txBox="1"/>
          <p:nvPr/>
        </p:nvSpPr>
        <p:spPr>
          <a:xfrm>
            <a:off x="4674356" y="509910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EEB16-EE20-4443-945A-EDA309279BC2}"/>
              </a:ext>
            </a:extLst>
          </p:cNvPr>
          <p:cNvSpPr/>
          <p:nvPr/>
        </p:nvSpPr>
        <p:spPr>
          <a:xfrm>
            <a:off x="4325331" y="5414703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  := 𝜙(v , v 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6C864-21A9-45C0-A9E9-C4DA120B3968}"/>
              </a:ext>
            </a:extLst>
          </p:cNvPr>
          <p:cNvSpPr txBox="1"/>
          <p:nvPr/>
        </p:nvSpPr>
        <p:spPr>
          <a:xfrm>
            <a:off x="5696743" y="554235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6DE3A6-B517-47F8-92E4-459B192F9894}"/>
              </a:ext>
            </a:extLst>
          </p:cNvPr>
          <p:cNvSpPr txBox="1"/>
          <p:nvPr/>
        </p:nvSpPr>
        <p:spPr>
          <a:xfrm>
            <a:off x="6251755" y="555169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87A68C-B0D2-45B2-9973-3379EEFD066F}"/>
              </a:ext>
            </a:extLst>
          </p:cNvPr>
          <p:cNvSpPr txBox="1"/>
          <p:nvPr/>
        </p:nvSpPr>
        <p:spPr>
          <a:xfrm>
            <a:off x="4674356" y="551622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AF69566-300E-4870-8AF7-5003ACAFE1FF}"/>
              </a:ext>
            </a:extLst>
          </p:cNvPr>
          <p:cNvSpPr txBox="1"/>
          <p:nvPr/>
        </p:nvSpPr>
        <p:spPr>
          <a:xfrm>
            <a:off x="5564068" y="6089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86CB7D-F419-4EB8-AB04-EFA1809AB55C}"/>
              </a:ext>
            </a:extLst>
          </p:cNvPr>
          <p:cNvSpPr txBox="1"/>
          <p:nvPr/>
        </p:nvSpPr>
        <p:spPr>
          <a:xfrm>
            <a:off x="6499716" y="61134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5D423E-7FFC-42A5-8110-CC5FFFCB8680}"/>
              </a:ext>
            </a:extLst>
          </p:cNvPr>
          <p:cNvCxnSpPr>
            <a:cxnSpLocks/>
          </p:cNvCxnSpPr>
          <p:nvPr/>
        </p:nvCxnSpPr>
        <p:spPr>
          <a:xfrm flipH="1">
            <a:off x="6717057" y="6027660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4542B7-74C3-43B3-92AC-3B2D4525F10E}"/>
              </a:ext>
            </a:extLst>
          </p:cNvPr>
          <p:cNvCxnSpPr>
            <a:cxnSpLocks/>
          </p:cNvCxnSpPr>
          <p:nvPr/>
        </p:nvCxnSpPr>
        <p:spPr>
          <a:xfrm flipH="1">
            <a:off x="5761978" y="6039764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C8383DE-7E77-41FC-9E34-139CF1F1463D}"/>
              </a:ext>
            </a:extLst>
          </p:cNvPr>
          <p:cNvCxnSpPr>
            <a:cxnSpLocks/>
          </p:cNvCxnSpPr>
          <p:nvPr/>
        </p:nvCxnSpPr>
        <p:spPr>
          <a:xfrm flipH="1">
            <a:off x="4658811" y="6075757"/>
            <a:ext cx="132996" cy="1715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50DB293-694B-4DC2-8EE5-ED0B964A7867}"/>
              </a:ext>
            </a:extLst>
          </p:cNvPr>
          <p:cNvSpPr txBox="1"/>
          <p:nvPr/>
        </p:nvSpPr>
        <p:spPr>
          <a:xfrm>
            <a:off x="4773108" y="60760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75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" grpId="0"/>
      <p:bldP spid="64" grpId="0"/>
      <p:bldP spid="65" grpId="0"/>
      <p:bldP spid="7" grpId="0"/>
      <p:bldP spid="66" grpId="0"/>
      <p:bldP spid="67" grpId="0"/>
      <p:bldP spid="68" grpId="0"/>
      <p:bldP spid="69" grpId="0"/>
      <p:bldP spid="70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Transform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5F6F3-EAA1-3CD6-D9C8-C4B2FFCBC5B3}"/>
              </a:ext>
            </a:extLst>
          </p:cNvPr>
          <p:cNvSpPr txBox="1"/>
          <p:nvPr/>
        </p:nvSpPr>
        <p:spPr>
          <a:xfrm>
            <a:off x="158750" y="1371600"/>
            <a:ext cx="2900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while(b &lt;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 a * 2 ==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3629025" y="1371600"/>
            <a:ext cx="244009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3629025" y="2008922"/>
            <a:ext cx="43719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[b] LT64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3629025" y="251466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= [a]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[a] 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3629024" y="33762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[b]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3629023" y="36069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3629022" y="40745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3629022" y="47906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3629022" y="2557780"/>
            <a:ext cx="4371975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3629021" y="1381640"/>
            <a:ext cx="4371975" cy="6639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3629019" y="2041527"/>
            <a:ext cx="4371975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3629310" y="3408285"/>
            <a:ext cx="4371975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3629598" y="3664467"/>
            <a:ext cx="4371975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3629018" y="4127173"/>
            <a:ext cx="4371975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3628438" y="4796464"/>
            <a:ext cx="4371975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F038C-9772-ABE5-1CB7-09F637A997F6}"/>
              </a:ext>
            </a:extLst>
          </p:cNvPr>
          <p:cNvSpPr txBox="1"/>
          <p:nvPr/>
        </p:nvSpPr>
        <p:spPr>
          <a:xfrm>
            <a:off x="3321050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B7A14-09F3-4C58-5B8A-6F0AA97E31C7}"/>
              </a:ext>
            </a:extLst>
          </p:cNvPr>
          <p:cNvSpPr txBox="1"/>
          <p:nvPr/>
        </p:nvSpPr>
        <p:spPr>
          <a:xfrm>
            <a:off x="3346450" y="20008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DA1C0-45F7-CD74-20BA-1F5C049C4AF6}"/>
              </a:ext>
            </a:extLst>
          </p:cNvPr>
          <p:cNvSpPr txBox="1"/>
          <p:nvPr/>
        </p:nvSpPr>
        <p:spPr>
          <a:xfrm>
            <a:off x="3346450" y="2534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C1756-4BFE-034E-9008-6581C40F49AA}"/>
              </a:ext>
            </a:extLst>
          </p:cNvPr>
          <p:cNvSpPr txBox="1"/>
          <p:nvPr/>
        </p:nvSpPr>
        <p:spPr>
          <a:xfrm>
            <a:off x="3346450" y="3385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44B47-C23E-EC1A-3078-677A5FC3ADF0}"/>
              </a:ext>
            </a:extLst>
          </p:cNvPr>
          <p:cNvSpPr txBox="1"/>
          <p:nvPr/>
        </p:nvSpPr>
        <p:spPr>
          <a:xfrm>
            <a:off x="3346450" y="36328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A1101-FDAF-BF42-9C15-8A84C5946F7D}"/>
              </a:ext>
            </a:extLst>
          </p:cNvPr>
          <p:cNvSpPr txBox="1"/>
          <p:nvPr/>
        </p:nvSpPr>
        <p:spPr>
          <a:xfrm>
            <a:off x="3346450" y="41090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63DCEB-F9C5-8FE0-2479-61A6FE818EDF}"/>
              </a:ext>
            </a:extLst>
          </p:cNvPr>
          <p:cNvSpPr txBox="1"/>
          <p:nvPr/>
        </p:nvSpPr>
        <p:spPr>
          <a:xfrm>
            <a:off x="3346450" y="4801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</p:spTree>
    <p:extLst>
      <p:ext uri="{BB962C8B-B14F-4D97-AF65-F5344CB8AC3E}">
        <p14:creationId xmlns:p14="http://schemas.microsoft.com/office/powerpoint/2010/main" val="10049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7" grpId="0"/>
      <p:bldP spid="19" grpId="0"/>
      <p:bldP spid="21" grpId="0"/>
      <p:bldP spid="3" grpId="0" animBg="1"/>
      <p:bldP spid="5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Transform to SSA Form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4251325" y="1371600"/>
            <a:ext cx="244009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3629025" y="2231172"/>
            <a:ext cx="43719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[b] LT64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4543425" y="310521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= [a]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[a] 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6334124" y="43414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[b]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4397373" y="47118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3629022" y="54334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3629022" y="63654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5416549" y="3148330"/>
            <a:ext cx="2564123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4251321" y="1381640"/>
            <a:ext cx="2352679" cy="66398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3629019" y="2263777"/>
            <a:ext cx="3330581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7207249" y="4373485"/>
            <a:ext cx="1016002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4397949" y="4769367"/>
            <a:ext cx="2066352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3629019" y="5486073"/>
            <a:ext cx="2181232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3628438" y="6371264"/>
            <a:ext cx="2066353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CFCB5-EE19-63AA-CFE7-E508DEF3F9AA}"/>
              </a:ext>
            </a:extLst>
          </p:cNvPr>
          <p:cNvCxnSpPr>
            <a:stCxn id="5" idx="2"/>
          </p:cNvCxnSpPr>
          <p:nvPr/>
        </p:nvCxnSpPr>
        <p:spPr>
          <a:xfrm>
            <a:off x="5427661" y="2045625"/>
            <a:ext cx="1589" cy="227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77169C-85CA-F4A6-1184-97143BBE63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294310" y="2781189"/>
            <a:ext cx="121980" cy="392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750B52-A1C9-476F-C89E-8041CFB859FC}"/>
              </a:ext>
            </a:extLst>
          </p:cNvPr>
          <p:cNvSpPr/>
          <p:nvPr/>
        </p:nvSpPr>
        <p:spPr>
          <a:xfrm>
            <a:off x="2875265" y="2781300"/>
            <a:ext cx="2420635" cy="271780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635" h="2717800">
                <a:moveTo>
                  <a:pt x="2420635" y="0"/>
                </a:moveTo>
                <a:cubicBezTo>
                  <a:pt x="1391935" y="557741"/>
                  <a:pt x="363235" y="1115483"/>
                  <a:pt x="83835" y="1568450"/>
                </a:cubicBezTo>
                <a:cubicBezTo>
                  <a:pt x="-195565" y="2021417"/>
                  <a:pt x="274335" y="2369608"/>
                  <a:pt x="744235" y="2717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2668CF-F4A8-020D-94BC-AF78EE05FA18}"/>
              </a:ext>
            </a:extLst>
          </p:cNvPr>
          <p:cNvSpPr/>
          <p:nvPr/>
        </p:nvSpPr>
        <p:spPr>
          <a:xfrm>
            <a:off x="4432300" y="3994150"/>
            <a:ext cx="2413000" cy="78105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  <a:gd name="connsiteX0" fmla="*/ 3817635 w 3817635"/>
              <a:gd name="connsiteY0" fmla="*/ 0 h 1657350"/>
              <a:gd name="connsiteX1" fmla="*/ 83835 w 3817635"/>
              <a:gd name="connsiteY1" fmla="*/ 508000 h 1657350"/>
              <a:gd name="connsiteX2" fmla="*/ 744235 w 3817635"/>
              <a:gd name="connsiteY2" fmla="*/ 1657350 h 1657350"/>
              <a:gd name="connsiteX0" fmla="*/ 3833430 w 3833430"/>
              <a:gd name="connsiteY0" fmla="*/ 0 h 749300"/>
              <a:gd name="connsiteX1" fmla="*/ 99630 w 3833430"/>
              <a:gd name="connsiteY1" fmla="*/ 508000 h 749300"/>
              <a:gd name="connsiteX2" fmla="*/ 639380 w 3833430"/>
              <a:gd name="connsiteY2" fmla="*/ 749300 h 749300"/>
              <a:gd name="connsiteX0" fmla="*/ 3194050 w 3194050"/>
              <a:gd name="connsiteY0" fmla="*/ 0 h 749300"/>
              <a:gd name="connsiteX1" fmla="*/ 0 w 3194050"/>
              <a:gd name="connsiteY1" fmla="*/ 749300 h 749300"/>
              <a:gd name="connsiteX0" fmla="*/ 3225692 w 3225692"/>
              <a:gd name="connsiteY0" fmla="*/ 0 h 749300"/>
              <a:gd name="connsiteX1" fmla="*/ 31642 w 3225692"/>
              <a:gd name="connsiteY1" fmla="*/ 749300 h 749300"/>
              <a:gd name="connsiteX0" fmla="*/ 2457156 w 2457156"/>
              <a:gd name="connsiteY0" fmla="*/ 0 h 781050"/>
              <a:gd name="connsiteX1" fmla="*/ 44156 w 2457156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0" h="781050">
                <a:moveTo>
                  <a:pt x="2413000" y="0"/>
                </a:moveTo>
                <a:cubicBezTo>
                  <a:pt x="1348317" y="249767"/>
                  <a:pt x="264583" y="315383"/>
                  <a:pt x="0" y="78105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56ADBC-F6DE-6AF4-581E-B4D3966BE99F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6845300" y="3994150"/>
            <a:ext cx="361949" cy="379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6E0712-FFA1-A0D1-D40A-9B42FB06142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455566" y="4627959"/>
            <a:ext cx="1259684" cy="15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11EDAC-0551-36A0-5972-234D7D3FEC61}"/>
              </a:ext>
            </a:extLst>
          </p:cNvPr>
          <p:cNvSpPr/>
          <p:nvPr/>
        </p:nvSpPr>
        <p:spPr>
          <a:xfrm>
            <a:off x="4705351" y="2273300"/>
            <a:ext cx="4333154" cy="3074583"/>
          </a:xfrm>
          <a:custGeom>
            <a:avLst/>
            <a:gdLst>
              <a:gd name="connsiteX0" fmla="*/ 0 w 4778843"/>
              <a:gd name="connsiteY0" fmla="*/ 2965450 h 2965450"/>
              <a:gd name="connsiteX1" fmla="*/ 4718050 w 4778843"/>
              <a:gd name="connsiteY1" fmla="*/ 1352550 h 2965450"/>
              <a:gd name="connsiteX2" fmla="*/ 2247900 w 4778843"/>
              <a:gd name="connsiteY2" fmla="*/ 0 h 2965450"/>
              <a:gd name="connsiteX0" fmla="*/ 6 w 4778849"/>
              <a:gd name="connsiteY0" fmla="*/ 2965450 h 3056743"/>
              <a:gd name="connsiteX1" fmla="*/ 4718056 w 4778849"/>
              <a:gd name="connsiteY1" fmla="*/ 1352550 h 3056743"/>
              <a:gd name="connsiteX2" fmla="*/ 2247906 w 4778849"/>
              <a:gd name="connsiteY2" fmla="*/ 0 h 3056743"/>
              <a:gd name="connsiteX0" fmla="*/ 0 w 2247900"/>
              <a:gd name="connsiteY0" fmla="*/ 2965450 h 2965450"/>
              <a:gd name="connsiteX1" fmla="*/ 2247900 w 2247900"/>
              <a:gd name="connsiteY1" fmla="*/ 0 h 2965450"/>
              <a:gd name="connsiteX0" fmla="*/ 0 w 3253533"/>
              <a:gd name="connsiteY0" fmla="*/ 2965450 h 2965450"/>
              <a:gd name="connsiteX1" fmla="*/ 2247900 w 3253533"/>
              <a:gd name="connsiteY1" fmla="*/ 0 h 2965450"/>
              <a:gd name="connsiteX0" fmla="*/ 0 w 4333154"/>
              <a:gd name="connsiteY0" fmla="*/ 2965450 h 3074583"/>
              <a:gd name="connsiteX1" fmla="*/ 2247900 w 4333154"/>
              <a:gd name="connsiteY1" fmla="*/ 0 h 30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154" h="3074583">
                <a:moveTo>
                  <a:pt x="0" y="2965450"/>
                </a:moveTo>
                <a:cubicBezTo>
                  <a:pt x="5473700" y="3704167"/>
                  <a:pt x="5213350" y="467783"/>
                  <a:pt x="22479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BBCD8E-96DA-BE65-74E9-2F820D80A20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18050" y="6152378"/>
            <a:ext cx="1585" cy="210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150037-6F7C-A5A7-29C0-ABABE9DEB733}"/>
              </a:ext>
            </a:extLst>
          </p:cNvPr>
          <p:cNvSpPr txBox="1"/>
          <p:nvPr/>
        </p:nvSpPr>
        <p:spPr>
          <a:xfrm>
            <a:off x="8605114" y="27605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FD52DF-4D0B-4A42-BFA6-57452357F62B}"/>
              </a:ext>
            </a:extLst>
          </p:cNvPr>
          <p:cNvSpPr txBox="1"/>
          <p:nvPr/>
        </p:nvSpPr>
        <p:spPr>
          <a:xfrm>
            <a:off x="3433993" y="33059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801A2C-3D8A-7D44-5146-F12F7418EEBA}"/>
              </a:ext>
            </a:extLst>
          </p:cNvPr>
          <p:cNvSpPr txBox="1"/>
          <p:nvPr/>
        </p:nvSpPr>
        <p:spPr>
          <a:xfrm>
            <a:off x="4661614" y="412303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DF6FA0-F0CD-69EE-087D-0104AD0C828D}"/>
              </a:ext>
            </a:extLst>
          </p:cNvPr>
          <p:cNvSpPr txBox="1"/>
          <p:nvPr/>
        </p:nvSpPr>
        <p:spPr>
          <a:xfrm>
            <a:off x="158750" y="1371600"/>
            <a:ext cx="2900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while(b &lt;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a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 a * 2 == 4){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A277F-26B3-602D-E176-B0DA0A7502F3}"/>
              </a:ext>
            </a:extLst>
          </p:cNvPr>
          <p:cNvSpPr txBox="1"/>
          <p:nvPr/>
        </p:nvSpPr>
        <p:spPr>
          <a:xfrm>
            <a:off x="3968750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077018-4E18-2F2F-FFD5-DA58E411A037}"/>
              </a:ext>
            </a:extLst>
          </p:cNvPr>
          <p:cNvSpPr txBox="1"/>
          <p:nvPr/>
        </p:nvSpPr>
        <p:spPr>
          <a:xfrm>
            <a:off x="3321050" y="2242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97A3CB-0717-1CB4-60D6-C30E53BDFBC7}"/>
              </a:ext>
            </a:extLst>
          </p:cNvPr>
          <p:cNvSpPr txBox="1"/>
          <p:nvPr/>
        </p:nvSpPr>
        <p:spPr>
          <a:xfrm>
            <a:off x="5124450" y="31184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E1F9B6-511C-B810-57EA-5CE478A608AA}"/>
              </a:ext>
            </a:extLst>
          </p:cNvPr>
          <p:cNvSpPr txBox="1"/>
          <p:nvPr/>
        </p:nvSpPr>
        <p:spPr>
          <a:xfrm>
            <a:off x="6927850" y="43567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1E039-94B4-A367-A275-49E3ED614F0D}"/>
              </a:ext>
            </a:extLst>
          </p:cNvPr>
          <p:cNvSpPr txBox="1"/>
          <p:nvPr/>
        </p:nvSpPr>
        <p:spPr>
          <a:xfrm>
            <a:off x="4114800" y="47250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6A264-7440-0783-29B0-476C89EB4045}"/>
              </a:ext>
            </a:extLst>
          </p:cNvPr>
          <p:cNvSpPr txBox="1"/>
          <p:nvPr/>
        </p:nvSpPr>
        <p:spPr>
          <a:xfrm>
            <a:off x="3333750" y="5455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AB118-865D-F485-8060-090D79A2639C}"/>
              </a:ext>
            </a:extLst>
          </p:cNvPr>
          <p:cNvSpPr txBox="1"/>
          <p:nvPr/>
        </p:nvSpPr>
        <p:spPr>
          <a:xfrm>
            <a:off x="3340100" y="6325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CA5801-289A-CB10-FCB7-4E4FB260CBFB}"/>
              </a:ext>
            </a:extLst>
          </p:cNvPr>
          <p:cNvSpPr txBox="1"/>
          <p:nvPr/>
        </p:nvSpPr>
        <p:spPr>
          <a:xfrm>
            <a:off x="6426200" y="165675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492047-364E-5CC8-999F-57B50729182A}"/>
              </a:ext>
            </a:extLst>
          </p:cNvPr>
          <p:cNvSpPr txBox="1"/>
          <p:nvPr/>
        </p:nvSpPr>
        <p:spPr>
          <a:xfrm>
            <a:off x="6426200" y="1878481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92281E-0EDF-8EF6-A3B7-8D0B3D9F200F}"/>
              </a:ext>
            </a:extLst>
          </p:cNvPr>
          <p:cNvSpPr txBox="1"/>
          <p:nvPr/>
        </p:nvSpPr>
        <p:spPr>
          <a:xfrm>
            <a:off x="5810251" y="233087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14D6F-B84B-4C3E-54C8-E52157614220}"/>
              </a:ext>
            </a:extLst>
          </p:cNvPr>
          <p:cNvSpPr txBox="1"/>
          <p:nvPr/>
        </p:nvSpPr>
        <p:spPr>
          <a:xfrm>
            <a:off x="5648854" y="3184614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24BEE2-4CBA-6681-77D1-F9909F7D99A6}"/>
              </a:ext>
            </a:extLst>
          </p:cNvPr>
          <p:cNvSpPr txBox="1"/>
          <p:nvPr/>
        </p:nvSpPr>
        <p:spPr>
          <a:xfrm>
            <a:off x="7449031" y="4423258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F00C09-BAD4-44C6-9085-579456564A46}"/>
              </a:ext>
            </a:extLst>
          </p:cNvPr>
          <p:cNvSpPr txBox="1"/>
          <p:nvPr/>
        </p:nvSpPr>
        <p:spPr>
          <a:xfrm>
            <a:off x="6286788" y="31967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A60618B-926C-354E-B8BF-0B3322D21FD9}"/>
              </a:ext>
            </a:extLst>
          </p:cNvPr>
          <p:cNvSpPr/>
          <p:nvPr/>
        </p:nvSpPr>
        <p:spPr>
          <a:xfrm>
            <a:off x="5568950" y="1636302"/>
            <a:ext cx="2051050" cy="668748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50" h="668748">
                <a:moveTo>
                  <a:pt x="2051050" y="21048"/>
                </a:moveTo>
                <a:cubicBezTo>
                  <a:pt x="1866371" y="-1706"/>
                  <a:pt x="1681692" y="-24460"/>
                  <a:pt x="1549400" y="59148"/>
                </a:cubicBezTo>
                <a:cubicBezTo>
                  <a:pt x="1417108" y="142756"/>
                  <a:pt x="1447800" y="444381"/>
                  <a:pt x="1257300" y="522698"/>
                </a:cubicBezTo>
                <a:cubicBezTo>
                  <a:pt x="1066800" y="601015"/>
                  <a:pt x="615950" y="504706"/>
                  <a:pt x="406400" y="529048"/>
                </a:cubicBezTo>
                <a:cubicBezTo>
                  <a:pt x="196850" y="553390"/>
                  <a:pt x="98425" y="611069"/>
                  <a:pt x="0" y="668748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7FC0AA-741B-B262-E988-9A731722E146}"/>
              </a:ext>
            </a:extLst>
          </p:cNvPr>
          <p:cNvSpPr txBox="1"/>
          <p:nvPr/>
        </p:nvSpPr>
        <p:spPr>
          <a:xfrm>
            <a:off x="7620000" y="1481259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,b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19D795-7BE8-19DA-B1E9-BA36CD3768C9}"/>
              </a:ext>
            </a:extLst>
          </p:cNvPr>
          <p:cNvSpPr txBox="1"/>
          <p:nvPr/>
        </p:nvSpPr>
        <p:spPr>
          <a:xfrm>
            <a:off x="8636006" y="2157211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D5CD7D-1043-F3DE-F964-8A65C32D41DC}"/>
              </a:ext>
            </a:extLst>
          </p:cNvPr>
          <p:cNvSpPr txBox="1"/>
          <p:nvPr/>
        </p:nvSpPr>
        <p:spPr>
          <a:xfrm>
            <a:off x="6712238" y="33999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FA204-D837-14EC-2481-1A3040171E81}"/>
              </a:ext>
            </a:extLst>
          </p:cNvPr>
          <p:cNvSpPr txBox="1"/>
          <p:nvPr/>
        </p:nvSpPr>
        <p:spPr>
          <a:xfrm>
            <a:off x="6626898" y="5525791"/>
            <a:ext cx="13436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Insert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ϕ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,a</a:t>
            </a:r>
            <a:r>
              <a:rPr lang="en-US" sz="1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B14FB2E-071A-107F-F7A2-1610F3FEE128}"/>
              </a:ext>
            </a:extLst>
          </p:cNvPr>
          <p:cNvSpPr/>
          <p:nvPr/>
        </p:nvSpPr>
        <p:spPr>
          <a:xfrm>
            <a:off x="6506680" y="2354823"/>
            <a:ext cx="2165350" cy="846548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  <a:gd name="connsiteX0" fmla="*/ 2095500 w 2095500"/>
              <a:gd name="connsiteY0" fmla="*/ 21048 h 783048"/>
              <a:gd name="connsiteX1" fmla="*/ 1593850 w 2095500"/>
              <a:gd name="connsiteY1" fmla="*/ 59148 h 783048"/>
              <a:gd name="connsiteX2" fmla="*/ 1301750 w 2095500"/>
              <a:gd name="connsiteY2" fmla="*/ 522698 h 783048"/>
              <a:gd name="connsiteX3" fmla="*/ 450850 w 2095500"/>
              <a:gd name="connsiteY3" fmla="*/ 529048 h 783048"/>
              <a:gd name="connsiteX4" fmla="*/ 0 w 2095500"/>
              <a:gd name="connsiteY4" fmla="*/ 783048 h 783048"/>
              <a:gd name="connsiteX0" fmla="*/ 2165350 w 2165350"/>
              <a:gd name="connsiteY0" fmla="*/ 21048 h 846548"/>
              <a:gd name="connsiteX1" fmla="*/ 1663700 w 2165350"/>
              <a:gd name="connsiteY1" fmla="*/ 59148 h 846548"/>
              <a:gd name="connsiteX2" fmla="*/ 1371600 w 2165350"/>
              <a:gd name="connsiteY2" fmla="*/ 522698 h 846548"/>
              <a:gd name="connsiteX3" fmla="*/ 520700 w 2165350"/>
              <a:gd name="connsiteY3" fmla="*/ 529048 h 846548"/>
              <a:gd name="connsiteX4" fmla="*/ 0 w 2165350"/>
              <a:gd name="connsiteY4" fmla="*/ 846548 h 84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350" h="846548">
                <a:moveTo>
                  <a:pt x="2165350" y="21048"/>
                </a:moveTo>
                <a:cubicBezTo>
                  <a:pt x="1980671" y="-1706"/>
                  <a:pt x="1795992" y="-24460"/>
                  <a:pt x="1663700" y="59148"/>
                </a:cubicBezTo>
                <a:cubicBezTo>
                  <a:pt x="1531408" y="142756"/>
                  <a:pt x="1562100" y="444381"/>
                  <a:pt x="1371600" y="522698"/>
                </a:cubicBezTo>
                <a:cubicBezTo>
                  <a:pt x="1181100" y="601015"/>
                  <a:pt x="730250" y="504706"/>
                  <a:pt x="520700" y="529048"/>
                </a:cubicBezTo>
                <a:cubicBezTo>
                  <a:pt x="311150" y="553390"/>
                  <a:pt x="98425" y="788869"/>
                  <a:pt x="0" y="846548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B1CE07E-97CF-1E17-7088-005D89CF1A7C}"/>
              </a:ext>
            </a:extLst>
          </p:cNvPr>
          <p:cNvSpPr/>
          <p:nvPr/>
        </p:nvSpPr>
        <p:spPr>
          <a:xfrm>
            <a:off x="4981816" y="5389961"/>
            <a:ext cx="1701800" cy="279400"/>
          </a:xfrm>
          <a:custGeom>
            <a:avLst/>
            <a:gdLst>
              <a:gd name="connsiteX0" fmla="*/ 2051050 w 2051050"/>
              <a:gd name="connsiteY0" fmla="*/ 21048 h 668748"/>
              <a:gd name="connsiteX1" fmla="*/ 1549400 w 2051050"/>
              <a:gd name="connsiteY1" fmla="*/ 59148 h 668748"/>
              <a:gd name="connsiteX2" fmla="*/ 1257300 w 2051050"/>
              <a:gd name="connsiteY2" fmla="*/ 522698 h 668748"/>
              <a:gd name="connsiteX3" fmla="*/ 406400 w 2051050"/>
              <a:gd name="connsiteY3" fmla="*/ 529048 h 668748"/>
              <a:gd name="connsiteX4" fmla="*/ 0 w 2051050"/>
              <a:gd name="connsiteY4" fmla="*/ 668748 h 668748"/>
              <a:gd name="connsiteX0" fmla="*/ 2095500 w 2095500"/>
              <a:gd name="connsiteY0" fmla="*/ 21048 h 783048"/>
              <a:gd name="connsiteX1" fmla="*/ 1593850 w 2095500"/>
              <a:gd name="connsiteY1" fmla="*/ 59148 h 783048"/>
              <a:gd name="connsiteX2" fmla="*/ 1301750 w 2095500"/>
              <a:gd name="connsiteY2" fmla="*/ 522698 h 783048"/>
              <a:gd name="connsiteX3" fmla="*/ 450850 w 2095500"/>
              <a:gd name="connsiteY3" fmla="*/ 529048 h 783048"/>
              <a:gd name="connsiteX4" fmla="*/ 0 w 2095500"/>
              <a:gd name="connsiteY4" fmla="*/ 783048 h 783048"/>
              <a:gd name="connsiteX0" fmla="*/ 2165350 w 2165350"/>
              <a:gd name="connsiteY0" fmla="*/ 21048 h 846548"/>
              <a:gd name="connsiteX1" fmla="*/ 1663700 w 2165350"/>
              <a:gd name="connsiteY1" fmla="*/ 59148 h 846548"/>
              <a:gd name="connsiteX2" fmla="*/ 1371600 w 2165350"/>
              <a:gd name="connsiteY2" fmla="*/ 522698 h 846548"/>
              <a:gd name="connsiteX3" fmla="*/ 520700 w 2165350"/>
              <a:gd name="connsiteY3" fmla="*/ 529048 h 846548"/>
              <a:gd name="connsiteX4" fmla="*/ 0 w 2165350"/>
              <a:gd name="connsiteY4" fmla="*/ 846548 h 846548"/>
              <a:gd name="connsiteX0" fmla="*/ 1701800 w 1701800"/>
              <a:gd name="connsiteY0" fmla="*/ 929212 h 929212"/>
              <a:gd name="connsiteX1" fmla="*/ 1663700 w 1701800"/>
              <a:gd name="connsiteY1" fmla="*/ 8462 h 929212"/>
              <a:gd name="connsiteX2" fmla="*/ 1371600 w 1701800"/>
              <a:gd name="connsiteY2" fmla="*/ 472012 h 929212"/>
              <a:gd name="connsiteX3" fmla="*/ 520700 w 1701800"/>
              <a:gd name="connsiteY3" fmla="*/ 478362 h 929212"/>
              <a:gd name="connsiteX4" fmla="*/ 0 w 1701800"/>
              <a:gd name="connsiteY4" fmla="*/ 795862 h 929212"/>
              <a:gd name="connsiteX0" fmla="*/ 1701800 w 1701800"/>
              <a:gd name="connsiteY0" fmla="*/ 457200 h 457200"/>
              <a:gd name="connsiteX1" fmla="*/ 1371600 w 1701800"/>
              <a:gd name="connsiteY1" fmla="*/ 0 h 457200"/>
              <a:gd name="connsiteX2" fmla="*/ 520700 w 1701800"/>
              <a:gd name="connsiteY2" fmla="*/ 6350 h 457200"/>
              <a:gd name="connsiteX3" fmla="*/ 0 w 1701800"/>
              <a:gd name="connsiteY3" fmla="*/ 323850 h 457200"/>
              <a:gd name="connsiteX0" fmla="*/ 1701800 w 1701800"/>
              <a:gd name="connsiteY0" fmla="*/ 450850 h 450850"/>
              <a:gd name="connsiteX1" fmla="*/ 520700 w 1701800"/>
              <a:gd name="connsiteY1" fmla="*/ 0 h 450850"/>
              <a:gd name="connsiteX2" fmla="*/ 0 w 1701800"/>
              <a:gd name="connsiteY2" fmla="*/ 317500 h 450850"/>
              <a:gd name="connsiteX0" fmla="*/ 1701800 w 1701800"/>
              <a:gd name="connsiteY0" fmla="*/ 279400 h 279400"/>
              <a:gd name="connsiteX1" fmla="*/ 863600 w 1701800"/>
              <a:gd name="connsiteY1" fmla="*/ 0 h 279400"/>
              <a:gd name="connsiteX2" fmla="*/ 0 w 1701800"/>
              <a:gd name="connsiteY2" fmla="*/ 1460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800" h="279400">
                <a:moveTo>
                  <a:pt x="1701800" y="279400"/>
                </a:moveTo>
                <a:cubicBezTo>
                  <a:pt x="1455738" y="185473"/>
                  <a:pt x="1147233" y="22225"/>
                  <a:pt x="863600" y="0"/>
                </a:cubicBezTo>
                <a:cubicBezTo>
                  <a:pt x="654050" y="24342"/>
                  <a:pt x="98425" y="88371"/>
                  <a:pt x="0" y="146050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40" grpId="0" animBg="1"/>
      <p:bldP spid="46" grpId="0"/>
      <p:bldP spid="47" grpId="0"/>
      <p:bldP spid="48" grpId="0"/>
      <p:bldP spid="66" grpId="0" animBg="1"/>
      <p:bldP spid="67" grpId="0"/>
      <p:bldP spid="68" grpId="0"/>
      <p:bldP spid="70" grpId="0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– A “Magical” Placeholder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 Functions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86C70715-AC86-4F94-8317-F77F9157E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98058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rely on a function we cannot compute?</a:t>
            </a:r>
          </a:p>
          <a:p>
            <a:pPr marL="0" indent="0">
              <a:buNone/>
            </a:pPr>
            <a:r>
              <a:rPr lang="en-US" dirty="0"/>
              <a:t>We can remove the 𝜙s later</a:t>
            </a:r>
          </a:p>
          <a:p>
            <a:r>
              <a:rPr lang="en-US" dirty="0"/>
              <a:t>Easy solution: make sure that all arguments to the 𝜙 share a common memory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Image result for wizard">
            <a:extLst>
              <a:ext uri="{FF2B5EF4-FFF2-40B4-BE49-F238E27FC236}">
                <a16:creationId xmlns:a16="http://schemas.microsoft.com/office/drawing/2014/main" id="{B9EC5873-3019-4A0C-8692-04DFB288B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6"/>
          <a:stretch/>
        </p:blipFill>
        <p:spPr bwMode="auto">
          <a:xfrm>
            <a:off x="7191647" y="2005304"/>
            <a:ext cx="2653664" cy="313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B1BF7C-5D13-494A-82C0-94058DC9B241}"/>
              </a:ext>
            </a:extLst>
          </p:cNvPr>
          <p:cNvSpPr txBox="1"/>
          <p:nvPr/>
        </p:nvSpPr>
        <p:spPr>
          <a:xfrm>
            <a:off x="6757602" y="5139300"/>
            <a:ext cx="349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Credit:  </a:t>
            </a:r>
            <a:r>
              <a:rPr lang="en-US" i="1" dirty="0" err="1"/>
              <a:t>Avyst</a:t>
            </a:r>
            <a:r>
              <a:rPr lang="en-US" i="1" dirty="0"/>
              <a:t> e-forms wizard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BB3D3-8883-46CA-96AC-79D9711DA63B}"/>
                  </a:ext>
                </a:extLst>
              </p:cNvPr>
              <p:cNvSpPr txBox="1"/>
              <p:nvPr/>
            </p:nvSpPr>
            <p:spPr>
              <a:xfrm>
                <a:off x="3383794" y="5044697"/>
                <a:ext cx="1500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3</a:t>
                </a:r>
                <a:r>
                  <a:rPr lang="en-US" dirty="0"/>
                  <a:t> 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BB3D3-8883-46CA-96AC-79D9711D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94" y="5044697"/>
                <a:ext cx="1500860" cy="369332"/>
              </a:xfrm>
              <a:prstGeom prst="rect">
                <a:avLst/>
              </a:prstGeom>
              <a:blipFill>
                <a:blip r:embed="rId4"/>
                <a:stretch>
                  <a:fillRect l="-3252" t="-10000" r="-8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9AA7347-6C1A-459E-B550-82B5F23A61E9}"/>
              </a:ext>
            </a:extLst>
          </p:cNvPr>
          <p:cNvSpPr txBox="1"/>
          <p:nvPr/>
        </p:nvSpPr>
        <p:spPr>
          <a:xfrm>
            <a:off x="3218923" y="567834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-24(%</a:t>
            </a:r>
            <a:r>
              <a:rPr lang="en-US" i="1" dirty="0" err="1">
                <a:solidFill>
                  <a:schemeClr val="accent2"/>
                </a:solidFill>
              </a:rPr>
              <a:t>rbp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DA1EE-03E8-46B5-BB73-19911CBA6829}"/>
              </a:ext>
            </a:extLst>
          </p:cNvPr>
          <p:cNvSpPr txBox="1"/>
          <p:nvPr/>
        </p:nvSpPr>
        <p:spPr>
          <a:xfrm>
            <a:off x="4586933" y="598074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-24(%</a:t>
            </a:r>
            <a:r>
              <a:rPr lang="en-US" i="1" dirty="0" err="1">
                <a:solidFill>
                  <a:schemeClr val="accent2"/>
                </a:solidFill>
              </a:rPr>
              <a:t>rbp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6933C0-A9BE-4A6C-BBA6-EBF767A68BD6}"/>
              </a:ext>
            </a:extLst>
          </p:cNvPr>
          <p:cNvCxnSpPr/>
          <p:nvPr/>
        </p:nvCxnSpPr>
        <p:spPr>
          <a:xfrm flipV="1">
            <a:off x="3908156" y="5400670"/>
            <a:ext cx="340963" cy="29446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4BBAF-A49D-4CE0-A639-EE64F35510F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586933" y="5425384"/>
            <a:ext cx="559608" cy="5553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 algn="ctr"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450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Functions are Costly!</a:t>
                </a:r>
                <a:b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atin typeface="Garamond" panose="02020404030301010803" pitchFamily="18" charset="0"/>
                  </a:rPr>
                  <a:t>SSA – Placing </a:t>
                </a:r>
                <a:r>
                  <a:rPr lang="el-GR" sz="2000" i="1" dirty="0">
                    <a:latin typeface="Garamond" panose="02020404030301010803" pitchFamily="18" charset="0"/>
                  </a:rPr>
                  <a:t>ϕ</a:t>
                </a:r>
                <a:r>
                  <a:rPr lang="en-US" sz="2000" dirty="0">
                    <a:latin typeface="Garamond" panose="02020404030301010803" pitchFamily="18" charset="0"/>
                  </a:rPr>
                  <a:t>s</a:t>
                </a:r>
                <a:endParaRPr lang="en-US" sz="5000" dirty="0">
                  <a:ln w="12700"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C0809DA2-DE91-42EE-BD7F-B0FC4E6AF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4930"/>
                <a:ext cx="9144000" cy="1325563"/>
              </a:xfr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4">
            <a:extLst>
              <a:ext uri="{FF2B5EF4-FFF2-40B4-BE49-F238E27FC236}">
                <a16:creationId xmlns:a16="http://schemas.microsoft.com/office/drawing/2014/main" id="{0E98EFCE-9B7C-4263-892C-BD39393D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10591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Rolls back our sub-variable resource goals</a:t>
            </a:r>
          </a:p>
          <a:p>
            <a:r>
              <a:rPr lang="en-US" dirty="0"/>
              <a:t>Consider a naïve algorithm to place 𝜙s:</a:t>
            </a:r>
          </a:p>
          <a:p>
            <a:pPr lvl="1"/>
            <a:r>
              <a:rPr lang="en-US" dirty="0"/>
              <a:t>Place 𝜙 for every defined version of the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Points Actually Require 𝜙?  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4">
            <a:extLst>
              <a:ext uri="{FF2B5EF4-FFF2-40B4-BE49-F238E27FC236}">
                <a16:creationId xmlns:a16="http://schemas.microsoft.com/office/drawing/2014/main" id="{09F6FF6B-8DD7-43C6-9B3C-B76E753C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81925"/>
            <a:ext cx="8105917" cy="20705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One sufficient condition for Avoiding 𝜙 nodes: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en-US" i="1" dirty="0" err="1"/>
              <a:t>wlog</a:t>
            </a:r>
            <a:r>
              <a:rPr lang="en-US" i="1" dirty="0"/>
              <a:t>, assume Block A defines x and Block B uses x)</a:t>
            </a:r>
          </a:p>
          <a:p>
            <a:r>
              <a:rPr lang="en-US" sz="2600" dirty="0"/>
              <a:t>Block B has an </a:t>
            </a:r>
            <a:r>
              <a:rPr lang="en-US" sz="2600" i="1" dirty="0"/>
              <a:t>unambiguous variable definition</a:t>
            </a:r>
            <a:r>
              <a:rPr lang="en-US" sz="2600" dirty="0"/>
              <a:t> if you’re </a:t>
            </a:r>
            <a:r>
              <a:rPr lang="en-US" sz="2600" u="sng" dirty="0"/>
              <a:t>guaranteed</a:t>
            </a:r>
            <a:r>
              <a:rPr lang="en-US" sz="2600" dirty="0"/>
              <a:t> to go through block A on any path to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35C6F-1C2A-4A69-9783-6CA18643A5D5}"/>
              </a:ext>
            </a:extLst>
          </p:cNvPr>
          <p:cNvSpPr/>
          <p:nvPr/>
        </p:nvSpPr>
        <p:spPr>
          <a:xfrm>
            <a:off x="3929168" y="6109112"/>
            <a:ext cx="1591543" cy="612364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L5: ???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[b] := [a</a:t>
            </a:r>
            <a:r>
              <a:rPr lang="en-US" baseline="-25000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D5BB21-737F-4D24-AC4E-C1DDC4992AC7}"/>
              </a:ext>
            </a:extLst>
          </p:cNvPr>
          <p:cNvSpPr/>
          <p:nvPr/>
        </p:nvSpPr>
        <p:spPr>
          <a:xfrm>
            <a:off x="3929165" y="4289537"/>
            <a:ext cx="1591542" cy="61236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L1: [a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] := 7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9CB2B8-D587-4EE7-9690-F2B9D9ED5D3A}"/>
              </a:ext>
            </a:extLst>
          </p:cNvPr>
          <p:cNvSpPr/>
          <p:nvPr/>
        </p:nvSpPr>
        <p:spPr>
          <a:xfrm>
            <a:off x="3929167" y="5201843"/>
            <a:ext cx="1591542" cy="612364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L3: [a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] := 9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9303C-4727-4517-A5C6-DEC6DD6A2EE7}"/>
              </a:ext>
            </a:extLst>
          </p:cNvPr>
          <p:cNvSpPr/>
          <p:nvPr/>
        </p:nvSpPr>
        <p:spPr>
          <a:xfrm>
            <a:off x="6709793" y="6163582"/>
            <a:ext cx="1852843" cy="55789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L5: ???</a:t>
            </a:r>
          </a:p>
          <a:p>
            <a:r>
              <a:rPr lang="en-US" dirty="0">
                <a:solidFill>
                  <a:schemeClr val="tx1"/>
                </a:solidFill>
              </a:rPr>
              <a:t>      [b] := [a</a:t>
            </a:r>
            <a:r>
              <a:rPr lang="en-US" baseline="-25000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C9BAE9-388D-4B05-AC86-6104EBFDB193}"/>
              </a:ext>
            </a:extLst>
          </p:cNvPr>
          <p:cNvSpPr/>
          <p:nvPr/>
        </p:nvSpPr>
        <p:spPr>
          <a:xfrm>
            <a:off x="6756644" y="4289537"/>
            <a:ext cx="1805992" cy="61236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L1: [a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] := 7</a:t>
            </a:r>
          </a:p>
          <a:p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dirty="0" err="1">
                <a:solidFill>
                  <a:schemeClr val="tx1"/>
                </a:solidFill>
              </a:rPr>
              <a:t>ifz</a:t>
            </a:r>
            <a:r>
              <a:rPr lang="en-US" dirty="0">
                <a:solidFill>
                  <a:schemeClr val="tx1"/>
                </a:solidFill>
              </a:rPr>
              <a:t> [g]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02FAE3-8D50-4D66-A155-319EBFC54E5B}"/>
              </a:ext>
            </a:extLst>
          </p:cNvPr>
          <p:cNvSpPr/>
          <p:nvPr/>
        </p:nvSpPr>
        <p:spPr>
          <a:xfrm>
            <a:off x="6719613" y="5209463"/>
            <a:ext cx="1843022" cy="61236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L3: [a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] := 9</a:t>
            </a:r>
          </a:p>
          <a:p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41AFDE4-2C18-451D-9886-0F2C8511E976}"/>
              </a:ext>
            </a:extLst>
          </p:cNvPr>
          <p:cNvCxnSpPr>
            <a:cxnSpLocks/>
          </p:cNvCxnSpPr>
          <p:nvPr/>
        </p:nvCxnSpPr>
        <p:spPr>
          <a:xfrm>
            <a:off x="4718716" y="4008752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6EF69E-139D-4E5C-8831-24D2C83AEB0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4724936" y="4901901"/>
            <a:ext cx="2" cy="299942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E394BF-44F8-4904-95E8-AB1B1135D0DF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4724939" y="5814208"/>
            <a:ext cx="1" cy="29490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95CEAE2-B0CF-425B-AE75-58B9AE5A1C04}"/>
              </a:ext>
            </a:extLst>
          </p:cNvPr>
          <p:cNvSpPr txBox="1"/>
          <p:nvPr/>
        </p:nvSpPr>
        <p:spPr>
          <a:xfrm>
            <a:off x="3573739" y="3633742"/>
            <a:ext cx="23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Possible </a:t>
            </a:r>
            <a:r>
              <a:rPr lang="en-US" b="1" u="sng"/>
              <a:t>CFG Snippet </a:t>
            </a:r>
            <a:r>
              <a:rPr lang="en-US" b="1" u="sng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0A69AC-4C68-411F-BA36-31E185CE0068}"/>
              </a:ext>
            </a:extLst>
          </p:cNvPr>
          <p:cNvSpPr txBox="1"/>
          <p:nvPr/>
        </p:nvSpPr>
        <p:spPr>
          <a:xfrm>
            <a:off x="6343136" y="3627646"/>
            <a:ext cx="23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Possible CFG Snippet 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8D67C4-65DF-4CED-9D62-07E5BF49513B}"/>
              </a:ext>
            </a:extLst>
          </p:cNvPr>
          <p:cNvCxnSpPr>
            <a:cxnSpLocks/>
          </p:cNvCxnSpPr>
          <p:nvPr/>
        </p:nvCxnSpPr>
        <p:spPr>
          <a:xfrm>
            <a:off x="7523989" y="3996979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983B6C55-8868-48BB-A207-673D677A2AA9}"/>
              </a:ext>
            </a:extLst>
          </p:cNvPr>
          <p:cNvSpPr/>
          <p:nvPr/>
        </p:nvSpPr>
        <p:spPr>
          <a:xfrm>
            <a:off x="8794243" y="3538221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306D7F-ADBF-482D-BB7D-58C5888DF359}"/>
              </a:ext>
            </a:extLst>
          </p:cNvPr>
          <p:cNvCxnSpPr>
            <a:cxnSpLocks/>
          </p:cNvCxnSpPr>
          <p:nvPr/>
        </p:nvCxnSpPr>
        <p:spPr>
          <a:xfrm>
            <a:off x="7285484" y="4903091"/>
            <a:ext cx="0" cy="1049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A05FB35A-2507-447E-A5CB-86E8584C32E7}"/>
              </a:ext>
            </a:extLst>
          </p:cNvPr>
          <p:cNvSpPr/>
          <p:nvPr/>
        </p:nvSpPr>
        <p:spPr>
          <a:xfrm>
            <a:off x="8794243" y="3721292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363D092C-5BBD-438B-B6BB-4549EF8CFAD9}"/>
              </a:ext>
            </a:extLst>
          </p:cNvPr>
          <p:cNvSpPr/>
          <p:nvPr/>
        </p:nvSpPr>
        <p:spPr>
          <a:xfrm>
            <a:off x="8009383" y="3721292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E5E0B1-1FD6-44D8-A79D-EAC3AE4B7B74}"/>
              </a:ext>
            </a:extLst>
          </p:cNvPr>
          <p:cNvCxnSpPr>
            <a:cxnSpLocks/>
          </p:cNvCxnSpPr>
          <p:nvPr/>
        </p:nvCxnSpPr>
        <p:spPr>
          <a:xfrm flipH="1">
            <a:off x="6500624" y="5008073"/>
            <a:ext cx="784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00DB0521-AC63-4313-AE1B-24BC7B9CB036}"/>
              </a:ext>
            </a:extLst>
          </p:cNvPr>
          <p:cNvSpPr/>
          <p:nvPr/>
        </p:nvSpPr>
        <p:spPr>
          <a:xfrm>
            <a:off x="8009383" y="4695026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A18010-4C3A-4992-8773-91A17E90A8E3}"/>
              </a:ext>
            </a:extLst>
          </p:cNvPr>
          <p:cNvCxnSpPr>
            <a:cxnSpLocks/>
          </p:cNvCxnSpPr>
          <p:nvPr/>
        </p:nvCxnSpPr>
        <p:spPr>
          <a:xfrm>
            <a:off x="6500624" y="5008073"/>
            <a:ext cx="0" cy="973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1726D312-3535-4FA5-B33A-9FF8CA9D256D}"/>
              </a:ext>
            </a:extLst>
          </p:cNvPr>
          <p:cNvSpPr/>
          <p:nvPr/>
        </p:nvSpPr>
        <p:spPr>
          <a:xfrm>
            <a:off x="8794243" y="4695026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63ADA4-34B1-4686-BE4D-FB0439B0F102}"/>
              </a:ext>
            </a:extLst>
          </p:cNvPr>
          <p:cNvCxnSpPr>
            <a:cxnSpLocks/>
          </p:cNvCxnSpPr>
          <p:nvPr/>
        </p:nvCxnSpPr>
        <p:spPr>
          <a:xfrm>
            <a:off x="6500624" y="5981807"/>
            <a:ext cx="784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81FC496E-2555-4629-A8CB-9A573CB77773}"/>
              </a:ext>
            </a:extLst>
          </p:cNvPr>
          <p:cNvSpPr/>
          <p:nvPr/>
        </p:nvSpPr>
        <p:spPr>
          <a:xfrm>
            <a:off x="8794243" y="4876801"/>
            <a:ext cx="56388" cy="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584AF7-E881-4BE0-8CC7-FA4F3A927D6B}"/>
              </a:ext>
            </a:extLst>
          </p:cNvPr>
          <p:cNvCxnSpPr>
            <a:cxnSpLocks/>
          </p:cNvCxnSpPr>
          <p:nvPr/>
        </p:nvCxnSpPr>
        <p:spPr>
          <a:xfrm flipV="1">
            <a:off x="7285484" y="5981808"/>
            <a:ext cx="0" cy="181775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AA705A-0BA8-4134-83E7-0B032E43BF09}"/>
              </a:ext>
            </a:extLst>
          </p:cNvPr>
          <p:cNvCxnSpPr>
            <a:cxnSpLocks/>
          </p:cNvCxnSpPr>
          <p:nvPr/>
        </p:nvCxnSpPr>
        <p:spPr>
          <a:xfrm>
            <a:off x="7514293" y="4901902"/>
            <a:ext cx="0" cy="28125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E81A8F3-19DF-4954-A8B5-E37D895423FB}"/>
              </a:ext>
            </a:extLst>
          </p:cNvPr>
          <p:cNvCxnSpPr>
            <a:cxnSpLocks/>
          </p:cNvCxnSpPr>
          <p:nvPr/>
        </p:nvCxnSpPr>
        <p:spPr>
          <a:xfrm>
            <a:off x="7523227" y="5828302"/>
            <a:ext cx="3258" cy="33528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E530915-D8DB-4240-8246-AADBDA3B0B3E}"/>
              </a:ext>
            </a:extLst>
          </p:cNvPr>
          <p:cNvSpPr/>
          <p:nvPr/>
        </p:nvSpPr>
        <p:spPr>
          <a:xfrm>
            <a:off x="4286451" y="6174287"/>
            <a:ext cx="1219200" cy="199250"/>
          </a:xfrm>
          <a:prstGeom prst="rect">
            <a:avLst/>
          </a:prstGeom>
          <a:solidFill>
            <a:srgbClr val="FF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nop</a:t>
            </a:r>
            <a:r>
              <a:rPr lang="en-US" dirty="0">
                <a:solidFill>
                  <a:schemeClr val="tx1"/>
                </a:solidFill>
              </a:rPr>
              <a:t> (no </a:t>
            </a:r>
            <a:r>
              <a:rPr lang="en-US" i="1" dirty="0">
                <a:solidFill>
                  <a:schemeClr val="tx1"/>
                </a:solidFill>
              </a:rPr>
              <a:t>𝜙)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38B548-7604-4284-9004-1B9A8C1017C4}"/>
              </a:ext>
            </a:extLst>
          </p:cNvPr>
          <p:cNvSpPr/>
          <p:nvPr/>
        </p:nvSpPr>
        <p:spPr>
          <a:xfrm>
            <a:off x="7105851" y="6205884"/>
            <a:ext cx="1390030" cy="199250"/>
          </a:xfrm>
          <a:prstGeom prst="rect">
            <a:avLst/>
          </a:prstGeom>
          <a:solidFill>
            <a:srgbClr val="FF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𝜙 (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30C1BA66-DE5E-4BC6-9AF9-F2B8EBF6AC43}"/>
              </a:ext>
            </a:extLst>
          </p:cNvPr>
          <p:cNvSpPr/>
          <p:nvPr/>
        </p:nvSpPr>
        <p:spPr>
          <a:xfrm>
            <a:off x="2395728" y="2662796"/>
            <a:ext cx="6986016" cy="42149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108F1D-F4FA-42EB-AD9D-A7BB9516C201}"/>
              </a:ext>
            </a:extLst>
          </p:cNvPr>
          <p:cNvSpPr txBox="1"/>
          <p:nvPr/>
        </p:nvSpPr>
        <p:spPr>
          <a:xfrm>
            <a:off x="7096937" y="3105773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There’s a name for </a:t>
            </a:r>
            <a:r>
              <a:rPr lang="en-US" b="1" i="1">
                <a:solidFill>
                  <a:schemeClr val="accent2"/>
                </a:solidFill>
              </a:rPr>
              <a:t>this constraint…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1F411F8-4829-41B2-B782-2EDA58546F6C}"/>
              </a:ext>
            </a:extLst>
          </p:cNvPr>
          <p:cNvSpPr txBox="1"/>
          <p:nvPr/>
        </p:nvSpPr>
        <p:spPr>
          <a:xfrm>
            <a:off x="6098297" y="5415608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096E82-3F60-4D8F-840E-6A3AA32180F5}"/>
              </a:ext>
            </a:extLst>
          </p:cNvPr>
          <p:cNvSpPr txBox="1"/>
          <p:nvPr/>
        </p:nvSpPr>
        <p:spPr>
          <a:xfrm>
            <a:off x="5155261" y="64629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DC18225-3379-4E96-B647-DD21BD7806C4}"/>
              </a:ext>
            </a:extLst>
          </p:cNvPr>
          <p:cNvSpPr txBox="1"/>
          <p:nvPr/>
        </p:nvSpPr>
        <p:spPr>
          <a:xfrm>
            <a:off x="7943756" y="64753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B6ABE42-564B-41C4-8E11-01C1F40F3FDC}"/>
              </a:ext>
            </a:extLst>
          </p:cNvPr>
          <p:cNvCxnSpPr/>
          <p:nvPr/>
        </p:nvCxnSpPr>
        <p:spPr>
          <a:xfrm flipV="1">
            <a:off x="5041557" y="6483559"/>
            <a:ext cx="113704" cy="2871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3C227B8-C108-4B0F-8211-1B7A69B11CB2}"/>
              </a:ext>
            </a:extLst>
          </p:cNvPr>
          <p:cNvCxnSpPr/>
          <p:nvPr/>
        </p:nvCxnSpPr>
        <p:spPr>
          <a:xfrm flipV="1">
            <a:off x="7832478" y="6437155"/>
            <a:ext cx="113704" cy="28718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47" grpId="0"/>
      <p:bldP spid="48" grpId="0"/>
      <p:bldP spid="89" grpId="0" animBg="1"/>
      <p:bldP spid="90" grpId="0" animBg="1"/>
      <p:bldP spid="97" grpId="0" animBg="1"/>
      <p:bldP spid="98" grpId="0"/>
      <p:bldP spid="100" grpId="0"/>
      <p:bldP spid="101" grpId="0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F989-E3B7-745B-3FB9-17FBC54D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4 Friday</a:t>
            </a:r>
          </a:p>
          <a:p>
            <a:r>
              <a:rPr lang="en-US" dirty="0"/>
              <a:t>Review Session Wednesday, 7:15 – 9:15 (I’ll try to show up at 7:00)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052" r="3275" b="4924"/>
          <a:stretch/>
        </p:blipFill>
        <p:spPr bwMode="auto">
          <a:xfrm>
            <a:off x="0" y="0"/>
            <a:ext cx="12192000" cy="68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4600-A827-4B55-A62A-0A2DA75D7B7E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1" y="509884"/>
            <a:ext cx="8439149" cy="55099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Slant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Domination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2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61AE0-4C4B-4047-848C-8C07D23DE218}"/>
              </a:ext>
            </a:extLst>
          </p:cNvPr>
          <p:cNvSpPr/>
          <p:nvPr/>
        </p:nvSpPr>
        <p:spPr>
          <a:xfrm>
            <a:off x="3359556" y="4019104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19B14-5B36-4E0F-BFAB-F58ACAE92F16}"/>
              </a:ext>
            </a:extLst>
          </p:cNvPr>
          <p:cNvSpPr/>
          <p:nvPr/>
        </p:nvSpPr>
        <p:spPr>
          <a:xfrm>
            <a:off x="3359555" y="5895679"/>
            <a:ext cx="1171291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E4CD3-229D-4F3D-B446-6E497EC39E03}"/>
              </a:ext>
            </a:extLst>
          </p:cNvPr>
          <p:cNvSpPr/>
          <p:nvPr/>
        </p:nvSpPr>
        <p:spPr>
          <a:xfrm>
            <a:off x="2460265" y="4939017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93B29E-12E6-4C44-8486-DD66BE5CFBDB}"/>
              </a:ext>
            </a:extLst>
          </p:cNvPr>
          <p:cNvSpPr/>
          <p:nvPr/>
        </p:nvSpPr>
        <p:spPr>
          <a:xfrm>
            <a:off x="4455092" y="4953760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DDCD9-1DE2-4B80-AE69-B1BA57BED101}"/>
              </a:ext>
            </a:extLst>
          </p:cNvPr>
          <p:cNvSpPr/>
          <p:nvPr/>
        </p:nvSpPr>
        <p:spPr>
          <a:xfrm>
            <a:off x="3350512" y="3075506"/>
            <a:ext cx="1171300" cy="58112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C7D7E-B773-4593-9855-C12A56F2EDEC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>
            <a:off x="3936163" y="3656634"/>
            <a:ext cx="9039" cy="36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06B7E8-AD1D-48B7-B09E-E402FF59A44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3045911" y="4432757"/>
            <a:ext cx="899291" cy="50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8F96E-825B-4084-9E81-CEC6D14B8E30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3945201" y="4432756"/>
            <a:ext cx="1095536" cy="52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23E86B-EB7E-4E17-BFE0-7A9ECF2CCC7E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3045910" y="5352669"/>
            <a:ext cx="899290" cy="54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4ED6CA-A16D-4D88-911C-10BBFD4A4C9D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3945201" y="5367413"/>
            <a:ext cx="1095537" cy="52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C4B3544-1E08-4154-907A-650CC435BEB9}"/>
              </a:ext>
            </a:extLst>
          </p:cNvPr>
          <p:cNvCxnSpPr>
            <a:cxnSpLocks/>
            <a:stCxn id="56" idx="3"/>
            <a:endCxn id="55" idx="0"/>
          </p:cNvCxnSpPr>
          <p:nvPr/>
        </p:nvCxnSpPr>
        <p:spPr>
          <a:xfrm>
            <a:off x="8645939" y="3383280"/>
            <a:ext cx="509883" cy="16078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FA0075-F425-4AED-B8B1-6A8D3565EC85}"/>
              </a:ext>
            </a:extLst>
          </p:cNvPr>
          <p:cNvSpPr txBox="1"/>
          <p:nvPr/>
        </p:nvSpPr>
        <p:spPr>
          <a:xfrm>
            <a:off x="2926010" y="2298768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dominates</a:t>
            </a:r>
            <a:r>
              <a:rPr lang="en-US" dirty="0"/>
              <a:t> A, D, C, 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655AD6-E0EE-42E6-A9EE-1DAA961CBDB0}"/>
              </a:ext>
            </a:extLst>
          </p:cNvPr>
          <p:cNvSpPr txBox="1"/>
          <p:nvPr/>
        </p:nvSpPr>
        <p:spPr>
          <a:xfrm>
            <a:off x="7173663" y="2321440"/>
            <a:ext cx="260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dominates</a:t>
            </a:r>
            <a:r>
              <a:rPr lang="en-US" dirty="0"/>
              <a:t> A and C only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2B918-59B7-42B4-BF5E-7D25EB702469}"/>
              </a:ext>
            </a:extLst>
          </p:cNvPr>
          <p:cNvSpPr/>
          <p:nvPr/>
        </p:nvSpPr>
        <p:spPr>
          <a:xfrm>
            <a:off x="3095906" y="1425885"/>
            <a:ext cx="6657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X </a:t>
            </a:r>
            <a:r>
              <a:rPr lang="en-US" b="1" dirty="0"/>
              <a:t>dominates</a:t>
            </a:r>
            <a:r>
              <a:rPr lang="en-US" dirty="0"/>
              <a:t> block Y if all paths to Y must pass through X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E4CE4A-18F6-47D7-A6AF-159CC0D5BAC1}"/>
              </a:ext>
            </a:extLst>
          </p:cNvPr>
          <p:cNvSpPr/>
          <p:nvPr/>
        </p:nvSpPr>
        <p:spPr>
          <a:xfrm>
            <a:off x="7474640" y="4056498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EF087C9-F4D3-41FA-80B5-E8F9AEB83B8B}"/>
              </a:ext>
            </a:extLst>
          </p:cNvPr>
          <p:cNvSpPr/>
          <p:nvPr/>
        </p:nvSpPr>
        <p:spPr>
          <a:xfrm>
            <a:off x="7474639" y="5933073"/>
            <a:ext cx="1171291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E648A0-786F-4878-AF41-EEEACED40D1E}"/>
              </a:ext>
            </a:extLst>
          </p:cNvPr>
          <p:cNvSpPr/>
          <p:nvPr/>
        </p:nvSpPr>
        <p:spPr>
          <a:xfrm>
            <a:off x="6575349" y="4976411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C83FD6-7B41-45F5-A596-C5DCE5155A88}"/>
              </a:ext>
            </a:extLst>
          </p:cNvPr>
          <p:cNvSpPr/>
          <p:nvPr/>
        </p:nvSpPr>
        <p:spPr>
          <a:xfrm>
            <a:off x="8570176" y="4991154"/>
            <a:ext cx="1171291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016270-D379-4A56-BC78-86E49F79B5E1}"/>
              </a:ext>
            </a:extLst>
          </p:cNvPr>
          <p:cNvSpPr/>
          <p:nvPr/>
        </p:nvSpPr>
        <p:spPr>
          <a:xfrm>
            <a:off x="7474638" y="3075507"/>
            <a:ext cx="1171300" cy="615547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A9BF96-A1C6-4A7C-B55A-0AC69C87AF0E}"/>
              </a:ext>
            </a:extLst>
          </p:cNvPr>
          <p:cNvCxnSpPr>
            <a:cxnSpLocks/>
            <a:stCxn id="56" idx="2"/>
            <a:endCxn id="52" idx="0"/>
          </p:cNvCxnSpPr>
          <p:nvPr/>
        </p:nvCxnSpPr>
        <p:spPr>
          <a:xfrm flipH="1">
            <a:off x="8060286" y="3691054"/>
            <a:ext cx="3" cy="36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F626A3-CDC9-4444-B961-5709D8C24723}"/>
              </a:ext>
            </a:extLst>
          </p:cNvPr>
          <p:cNvCxnSpPr>
            <a:cxnSpLocks/>
            <a:stCxn id="52" idx="2"/>
            <a:endCxn id="54" idx="0"/>
          </p:cNvCxnSpPr>
          <p:nvPr/>
        </p:nvCxnSpPr>
        <p:spPr>
          <a:xfrm flipH="1">
            <a:off x="7160995" y="4470151"/>
            <a:ext cx="899291" cy="50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B193BD8-0912-45BC-BE5C-E770C1E879BB}"/>
              </a:ext>
            </a:extLst>
          </p:cNvPr>
          <p:cNvCxnSpPr>
            <a:cxnSpLocks/>
            <a:stCxn id="52" idx="2"/>
            <a:endCxn id="55" idx="0"/>
          </p:cNvCxnSpPr>
          <p:nvPr/>
        </p:nvCxnSpPr>
        <p:spPr>
          <a:xfrm>
            <a:off x="8060285" y="4470150"/>
            <a:ext cx="1095536" cy="52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884C842-8A19-49AE-BE30-F1743EDACA60}"/>
              </a:ext>
            </a:extLst>
          </p:cNvPr>
          <p:cNvCxnSpPr>
            <a:cxnSpLocks/>
            <a:stCxn id="54" idx="2"/>
            <a:endCxn id="53" idx="0"/>
          </p:cNvCxnSpPr>
          <p:nvPr/>
        </p:nvCxnSpPr>
        <p:spPr>
          <a:xfrm>
            <a:off x="7160994" y="5390063"/>
            <a:ext cx="899290" cy="54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683329-AE60-4DA9-A957-19FC24BC5B80}"/>
              </a:ext>
            </a:extLst>
          </p:cNvPr>
          <p:cNvCxnSpPr>
            <a:cxnSpLocks/>
            <a:stCxn id="55" idx="2"/>
            <a:endCxn id="53" idx="0"/>
          </p:cNvCxnSpPr>
          <p:nvPr/>
        </p:nvCxnSpPr>
        <p:spPr>
          <a:xfrm flipH="1">
            <a:off x="8060285" y="5404807"/>
            <a:ext cx="1095537" cy="528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25DE9E1-27AF-4276-AC92-4D1AA9261468}"/>
              </a:ext>
            </a:extLst>
          </p:cNvPr>
          <p:cNvSpPr txBox="1"/>
          <p:nvPr/>
        </p:nvSpPr>
        <p:spPr>
          <a:xfrm>
            <a:off x="9150013" y="383342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814BC3-504F-41E5-9941-65E1EE37ACEB}"/>
              </a:ext>
            </a:extLst>
          </p:cNvPr>
          <p:cNvSpPr txBox="1"/>
          <p:nvPr/>
        </p:nvSpPr>
        <p:spPr>
          <a:xfrm>
            <a:off x="4350009" y="1851496"/>
            <a:ext cx="349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Examples</a:t>
            </a:r>
            <a:r>
              <a:rPr lang="en-US" b="1" dirty="0"/>
              <a:t> </a:t>
            </a:r>
            <a:r>
              <a:rPr lang="en-US" i="1" dirty="0"/>
              <a:t>(what does A dominate?)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08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30" grpId="0"/>
      <p:bldP spid="31" grpId="0"/>
      <p:bldP spid="52" grpId="0" animBg="1"/>
      <p:bldP spid="53" grpId="0" animBg="1"/>
      <p:bldP spid="54" grpId="0" animBg="1"/>
      <p:bldP spid="55" grpId="0" animBg="1"/>
      <p:bldP spid="56" grpId="0" animBg="1"/>
      <p:bldP spid="7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Vocabulary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4">
                <a:extLst>
                  <a:ext uri="{FF2B5EF4-FFF2-40B4-BE49-F238E27FC236}">
                    <a16:creationId xmlns:a16="http://schemas.microsoft.com/office/drawing/2014/main" id="{806F7FF6-7598-4890-9F70-D988DF8E2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994" y="1641850"/>
                <a:ext cx="6253623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X DOM Y – </a:t>
                </a:r>
                <a:r>
                  <a:rPr lang="en-US" i="1" dirty="0"/>
                  <a:t>X dominates Y</a:t>
                </a:r>
              </a:p>
              <a:p>
                <a:r>
                  <a:rPr lang="en-US" dirty="0"/>
                  <a:t>All paths to Y go through X</a:t>
                </a:r>
              </a:p>
              <a:p>
                <a:r>
                  <a:rPr lang="en-US" dirty="0"/>
                  <a:t>(Reflexive - X DOM X)</a:t>
                </a:r>
              </a:p>
              <a:p>
                <a:pPr marL="0" indent="0">
                  <a:buNone/>
                </a:pPr>
                <a:r>
                  <a:rPr lang="en-US" b="1" dirty="0"/>
                  <a:t>X SDOM Y – </a:t>
                </a:r>
                <a:r>
                  <a:rPr lang="en-US" i="1" dirty="0"/>
                  <a:t>X strictly dominates Y</a:t>
                </a:r>
              </a:p>
              <a:p>
                <a:r>
                  <a:rPr lang="en-US" dirty="0"/>
                  <a:t>Non-reflexive domination</a:t>
                </a:r>
              </a:p>
              <a:p>
                <a:r>
                  <a:rPr lang="en-US" dirty="0"/>
                  <a:t>Formally: X DOM Y and X != Y</a:t>
                </a:r>
              </a:p>
              <a:p>
                <a:pPr marL="0" indent="0">
                  <a:buNone/>
                </a:pPr>
                <a:r>
                  <a:rPr lang="en-US" b="1" dirty="0"/>
                  <a:t>X IDOM Y –  </a:t>
                </a:r>
                <a:r>
                  <a:rPr lang="en-US" i="1" dirty="0"/>
                  <a:t>X immediately dominates Y</a:t>
                </a:r>
              </a:p>
              <a:p>
                <a:r>
                  <a:rPr lang="en-US" dirty="0"/>
                  <a:t>“Closest” strict dominator</a:t>
                </a:r>
              </a:p>
              <a:p>
                <a:r>
                  <a:rPr lang="en-US" dirty="0"/>
                  <a:t>Formally: X SDOM Y and Z SDOM 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Z = X</a:t>
                </a:r>
              </a:p>
            </p:txBody>
          </p:sp>
        </mc:Choice>
        <mc:Fallback>
          <p:sp>
            <p:nvSpPr>
              <p:cNvPr id="28" name="Content Placeholder 4">
                <a:extLst>
                  <a:ext uri="{FF2B5EF4-FFF2-40B4-BE49-F238E27FC236}">
                    <a16:creationId xmlns:a16="http://schemas.microsoft.com/office/drawing/2014/main" id="{806F7FF6-7598-4890-9F70-D988DF8E2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994" y="1641850"/>
                <a:ext cx="6253623" cy="4351338"/>
              </a:xfrm>
              <a:blipFill>
                <a:blip r:embed="rId2"/>
                <a:stretch>
                  <a:fillRect l="-1754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938BA-56D4-4E2A-95D3-46B8189E34DF}"/>
              </a:ext>
            </a:extLst>
          </p:cNvPr>
          <p:cNvSpPr/>
          <p:nvPr/>
        </p:nvSpPr>
        <p:spPr>
          <a:xfrm>
            <a:off x="7710002" y="346620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77D29-A2C0-42E4-BA3C-AD4B4B85D6D9}"/>
              </a:ext>
            </a:extLst>
          </p:cNvPr>
          <p:cNvSpPr/>
          <p:nvPr/>
        </p:nvSpPr>
        <p:spPr>
          <a:xfrm>
            <a:off x="6863406" y="4937401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A06D7-BF2E-4788-BDA5-65363AA9051D}"/>
              </a:ext>
            </a:extLst>
          </p:cNvPr>
          <p:cNvSpPr/>
          <p:nvPr/>
        </p:nvSpPr>
        <p:spPr>
          <a:xfrm>
            <a:off x="6901933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2C935-FCC7-49E8-B25E-293C53E9FF8F}"/>
              </a:ext>
            </a:extLst>
          </p:cNvPr>
          <p:cNvSpPr/>
          <p:nvPr/>
        </p:nvSpPr>
        <p:spPr>
          <a:xfrm>
            <a:off x="8592221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ED69E-CAB1-4064-BC70-FC2BC84113FB}"/>
              </a:ext>
            </a:extLst>
          </p:cNvPr>
          <p:cNvSpPr/>
          <p:nvPr/>
        </p:nvSpPr>
        <p:spPr>
          <a:xfrm>
            <a:off x="7710002" y="2721934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37474-7C06-49AA-857B-9CE55C267B9E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>
            <a:off x="8036683" y="3135587"/>
            <a:ext cx="0" cy="33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18E7DA-9A0F-4178-8976-A1438DD6480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7192065" y="3879861"/>
            <a:ext cx="84461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8487AE-9BD6-4C57-B16F-7A708D95FFF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8036684" y="3879861"/>
            <a:ext cx="84566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D762A7-821B-40E1-8A61-A5B4C6D38390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7190088" y="4624479"/>
            <a:ext cx="1977" cy="3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F22A-D91A-469A-8F60-23D0A81B069E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 flipH="1">
            <a:off x="8036682" y="4624480"/>
            <a:ext cx="845670" cy="9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0FFF6B-8B00-45F9-9674-FB35C4D5AAEF}"/>
              </a:ext>
            </a:extLst>
          </p:cNvPr>
          <p:cNvSpPr/>
          <p:nvPr/>
        </p:nvSpPr>
        <p:spPr>
          <a:xfrm>
            <a:off x="7713544" y="190676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D07132-5D42-4A13-92CF-5375C4B0CE85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flipH="1">
            <a:off x="8036683" y="2320420"/>
            <a:ext cx="3542" cy="40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C04BB-553B-45A2-81E5-B3D9DFE47B4C}"/>
              </a:ext>
            </a:extLst>
          </p:cNvPr>
          <p:cNvSpPr/>
          <p:nvPr/>
        </p:nvSpPr>
        <p:spPr>
          <a:xfrm>
            <a:off x="7710001" y="5623884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A1F130-317A-42A7-AB83-C4A4EF23FCB9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>
            <a:off x="7190088" y="5306614"/>
            <a:ext cx="846595" cy="31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D53A4C6-EE46-4BD6-AD30-747EBF1CE136}"/>
              </a:ext>
            </a:extLst>
          </p:cNvPr>
          <p:cNvCxnSpPr>
            <a:stCxn id="19" idx="1"/>
            <a:endCxn id="20" idx="1"/>
          </p:cNvCxnSpPr>
          <p:nvPr/>
        </p:nvCxnSpPr>
        <p:spPr>
          <a:xfrm rot="10800000" flipH="1">
            <a:off x="6863405" y="4417653"/>
            <a:ext cx="38528" cy="704354"/>
          </a:xfrm>
          <a:prstGeom prst="bentConnector3">
            <a:avLst>
              <a:gd name="adj1" fmla="val -5933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141D0E3-3034-1027-CD41-6B88A80C07B0}"/>
              </a:ext>
            </a:extLst>
          </p:cNvPr>
          <p:cNvSpPr/>
          <p:nvPr/>
        </p:nvSpPr>
        <p:spPr>
          <a:xfrm>
            <a:off x="10584211" y="179045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46DB8-90E9-7336-EA66-A9EFCB4D689E}"/>
              </a:ext>
            </a:extLst>
          </p:cNvPr>
          <p:cNvSpPr/>
          <p:nvPr/>
        </p:nvSpPr>
        <p:spPr>
          <a:xfrm>
            <a:off x="10584211" y="2507852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D4A5D-9D9F-3970-5E60-846A6A5BDABA}"/>
              </a:ext>
            </a:extLst>
          </p:cNvPr>
          <p:cNvSpPr/>
          <p:nvPr/>
        </p:nvSpPr>
        <p:spPr>
          <a:xfrm>
            <a:off x="10584210" y="316399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FCE5E-2989-E8EB-209D-29DA9752B1BB}"/>
              </a:ext>
            </a:extLst>
          </p:cNvPr>
          <p:cNvSpPr/>
          <p:nvPr/>
        </p:nvSpPr>
        <p:spPr>
          <a:xfrm>
            <a:off x="9754198" y="4029295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52A97-3BFD-249A-42E7-CD47CF858B58}"/>
              </a:ext>
            </a:extLst>
          </p:cNvPr>
          <p:cNvSpPr/>
          <p:nvPr/>
        </p:nvSpPr>
        <p:spPr>
          <a:xfrm>
            <a:off x="9754198" y="4727164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D06A6-8169-1391-E9EB-95E88FEDCD9E}"/>
              </a:ext>
            </a:extLst>
          </p:cNvPr>
          <p:cNvSpPr/>
          <p:nvPr/>
        </p:nvSpPr>
        <p:spPr>
          <a:xfrm>
            <a:off x="10602261" y="4024776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717B5-7ED5-C36B-2795-B9A999468476}"/>
              </a:ext>
            </a:extLst>
          </p:cNvPr>
          <p:cNvSpPr/>
          <p:nvPr/>
        </p:nvSpPr>
        <p:spPr>
          <a:xfrm>
            <a:off x="11450324" y="4020257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657395-DC79-C130-7BBA-19EDCD42C9FB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10910892" y="2204110"/>
            <a:ext cx="0" cy="303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198B9C-44FE-49F3-B098-74B88898BC4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0910892" y="2921504"/>
            <a:ext cx="0" cy="242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3BD4ED-6F00-CDA6-57D2-06A32AA8D0E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080880" y="3577651"/>
            <a:ext cx="830012" cy="45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59F213-B967-8D2F-941E-2EA46801C681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0910892" y="3577651"/>
            <a:ext cx="18051" cy="44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485E1D-EBBD-8F7D-176E-D2C2901E93C1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10910892" y="3577651"/>
            <a:ext cx="866114" cy="442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7B22F0-BF60-AE96-1298-C236B13001E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080880" y="4442947"/>
            <a:ext cx="0" cy="284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36E7BC5-FF86-0418-F884-711CA46766BF}"/>
              </a:ext>
            </a:extLst>
          </p:cNvPr>
          <p:cNvSpPr txBox="1"/>
          <p:nvPr/>
        </p:nvSpPr>
        <p:spPr>
          <a:xfrm>
            <a:off x="6580096" y="1259543"/>
            <a:ext cx="20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Control-Flow Graph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C88CBD-43C2-D594-13BE-523EE27F2678}"/>
              </a:ext>
            </a:extLst>
          </p:cNvPr>
          <p:cNvSpPr txBox="1"/>
          <p:nvPr/>
        </p:nvSpPr>
        <p:spPr>
          <a:xfrm>
            <a:off x="10121167" y="1241615"/>
            <a:ext cx="168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Dominator Tree</a:t>
            </a:r>
          </a:p>
        </p:txBody>
      </p:sp>
    </p:spTree>
    <p:extLst>
      <p:ext uri="{BB962C8B-B14F-4D97-AF65-F5344CB8AC3E}">
        <p14:creationId xmlns:p14="http://schemas.microsoft.com/office/powerpoint/2010/main" val="802306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Good is Domination?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D86C2B-8C8E-4EF3-7D29-BAD560C4E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Provides guarantees about execution (</a:t>
            </a:r>
            <a:r>
              <a:rPr lang="en-US" b="1" dirty="0" err="1"/>
              <a:t>sorta-kinda</a:t>
            </a:r>
            <a:r>
              <a:rPr lang="en-US" b="1" dirty="0"/>
              <a:t> like a looser version of statements being in the same basic block)</a:t>
            </a:r>
          </a:p>
          <a:p>
            <a:r>
              <a:rPr lang="en-US" dirty="0"/>
              <a:t>A given block can rely on statements in a dominator to always have happened before the block is executed</a:t>
            </a:r>
          </a:p>
          <a:p>
            <a:r>
              <a:rPr lang="en-US" dirty="0"/>
              <a:t>Similarly, a given block cannot rely on statements in non-dominators to always have happened before the block is executed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B528026-8DC4-F595-88D9-375E85F8BF2D}"/>
              </a:ext>
            </a:extLst>
          </p:cNvPr>
          <p:cNvSpPr/>
          <p:nvPr/>
        </p:nvSpPr>
        <p:spPr>
          <a:xfrm>
            <a:off x="578222" y="2729754"/>
            <a:ext cx="403412" cy="1716741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49F04-E167-E5AD-E881-E48C17E63DB4}"/>
              </a:ext>
            </a:extLst>
          </p:cNvPr>
          <p:cNvSpPr txBox="1"/>
          <p:nvPr/>
        </p:nvSpPr>
        <p:spPr>
          <a:xfrm>
            <a:off x="1035426" y="5023876"/>
            <a:ext cx="47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The boundary has interesting properties for SSA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B4BA4FD-452B-4BBD-4C11-83FF8620E5A0}"/>
              </a:ext>
            </a:extLst>
          </p:cNvPr>
          <p:cNvSpPr/>
          <p:nvPr/>
        </p:nvSpPr>
        <p:spPr>
          <a:xfrm>
            <a:off x="302853" y="3588798"/>
            <a:ext cx="633959" cy="1619698"/>
          </a:xfrm>
          <a:custGeom>
            <a:avLst/>
            <a:gdLst>
              <a:gd name="connsiteX0" fmla="*/ 635726 w 635726"/>
              <a:gd name="connsiteY0" fmla="*/ 1640541 h 1640541"/>
              <a:gd name="connsiteX1" fmla="*/ 12679 w 635726"/>
              <a:gd name="connsiteY1" fmla="*/ 860612 h 1640541"/>
              <a:gd name="connsiteX2" fmla="*/ 277138 w 635726"/>
              <a:gd name="connsiteY2" fmla="*/ 0 h 1640541"/>
              <a:gd name="connsiteX0" fmla="*/ 635726 w 635726"/>
              <a:gd name="connsiteY0" fmla="*/ 1631016 h 1631016"/>
              <a:gd name="connsiteX1" fmla="*/ 12679 w 635726"/>
              <a:gd name="connsiteY1" fmla="*/ 851087 h 1631016"/>
              <a:gd name="connsiteX2" fmla="*/ 277138 w 635726"/>
              <a:gd name="connsiteY2" fmla="*/ 0 h 1631016"/>
              <a:gd name="connsiteX0" fmla="*/ 635460 w 635460"/>
              <a:gd name="connsiteY0" fmla="*/ 1625301 h 1625301"/>
              <a:gd name="connsiteX1" fmla="*/ 12413 w 635460"/>
              <a:gd name="connsiteY1" fmla="*/ 845372 h 1625301"/>
              <a:gd name="connsiteX2" fmla="*/ 281634 w 635460"/>
              <a:gd name="connsiteY2" fmla="*/ 0 h 1625301"/>
              <a:gd name="connsiteX0" fmla="*/ 633959 w 633959"/>
              <a:gd name="connsiteY0" fmla="*/ 1625411 h 1625411"/>
              <a:gd name="connsiteX1" fmla="*/ 10912 w 633959"/>
              <a:gd name="connsiteY1" fmla="*/ 845482 h 1625411"/>
              <a:gd name="connsiteX2" fmla="*/ 280133 w 633959"/>
              <a:gd name="connsiteY2" fmla="*/ 110 h 1625411"/>
              <a:gd name="connsiteX0" fmla="*/ 633959 w 633959"/>
              <a:gd name="connsiteY0" fmla="*/ 1619698 h 1619698"/>
              <a:gd name="connsiteX1" fmla="*/ 10912 w 633959"/>
              <a:gd name="connsiteY1" fmla="*/ 839769 h 1619698"/>
              <a:gd name="connsiteX2" fmla="*/ 280133 w 633959"/>
              <a:gd name="connsiteY2" fmla="*/ 112 h 161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959" h="1619698">
                <a:moveTo>
                  <a:pt x="633959" y="1619698"/>
                </a:moveTo>
                <a:cubicBezTo>
                  <a:pt x="352318" y="1366445"/>
                  <a:pt x="70677" y="1113192"/>
                  <a:pt x="10912" y="839769"/>
                </a:cubicBezTo>
                <a:cubicBezTo>
                  <a:pt x="-48853" y="566346"/>
                  <a:pt x="150406" y="-9189"/>
                  <a:pt x="280133" y="112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Wdetour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: Using Dominators for </a:t>
            </a:r>
            <a:r>
              <a:rPr lang="el-GR" sz="4800" i="1" dirty="0">
                <a:latin typeface="Garamond" panose="02020404030301010803" pitchFamily="18" charset="0"/>
              </a:rPr>
              <a:t>ϕ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FBF1017C-D9C7-5BEE-4C7D-049ADA2B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84" y="1330493"/>
            <a:ext cx="2400300" cy="1905000"/>
          </a:xfrm>
          <a:prstGeom prst="rect">
            <a:avLst/>
          </a:prstGeom>
        </p:spPr>
      </p:pic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D9F02DCA-6138-8A32-B167-86A1BB32D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30" y="1350746"/>
            <a:ext cx="5507254" cy="550725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8423067-8A90-CD7D-422A-C37EE021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5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Domination Vocabulary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806F7FF6-7598-4890-9F70-D988DF8E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60313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that X does not strictly dominate, </a:t>
            </a:r>
          </a:p>
          <a:p>
            <a:pPr marL="0" indent="0">
              <a:buNone/>
            </a:pPr>
            <a:r>
              <a:rPr lang="en-US" dirty="0"/>
              <a:t>   but X dominates an immediate predecessor of k</a:t>
            </a:r>
            <a:r>
              <a:rPr lang="en-US" baseline="-25000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938BA-56D4-4E2A-95D3-46B8189E34DF}"/>
              </a:ext>
            </a:extLst>
          </p:cNvPr>
          <p:cNvSpPr/>
          <p:nvPr/>
        </p:nvSpPr>
        <p:spPr>
          <a:xfrm>
            <a:off x="8781282" y="3466209"/>
            <a:ext cx="653363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77D29-A2C0-42E4-BA3C-AD4B4B85D6D9}"/>
              </a:ext>
            </a:extLst>
          </p:cNvPr>
          <p:cNvSpPr/>
          <p:nvPr/>
        </p:nvSpPr>
        <p:spPr>
          <a:xfrm>
            <a:off x="7934686" y="4937401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A06D7-BF2E-4788-BDA5-65363AA9051D}"/>
              </a:ext>
            </a:extLst>
          </p:cNvPr>
          <p:cNvSpPr/>
          <p:nvPr/>
        </p:nvSpPr>
        <p:spPr>
          <a:xfrm>
            <a:off x="7973213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2C935-FCC7-49E8-B25E-293C53E9FF8F}"/>
              </a:ext>
            </a:extLst>
          </p:cNvPr>
          <p:cNvSpPr/>
          <p:nvPr/>
        </p:nvSpPr>
        <p:spPr>
          <a:xfrm>
            <a:off x="9663501" y="4210827"/>
            <a:ext cx="5802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ED69E-CAB1-4064-BC70-FC2BC84113FB}"/>
              </a:ext>
            </a:extLst>
          </p:cNvPr>
          <p:cNvSpPr/>
          <p:nvPr/>
        </p:nvSpPr>
        <p:spPr>
          <a:xfrm>
            <a:off x="8781282" y="2721934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37474-7C06-49AA-857B-9CE55C267B9E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>
            <a:off x="9107963" y="3135587"/>
            <a:ext cx="0" cy="330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18E7DA-9A0F-4178-8976-A1438DD6480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8263345" y="3879861"/>
            <a:ext cx="84461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8487AE-9BD6-4C57-B16F-7A708D95FFFA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9107964" y="3879861"/>
            <a:ext cx="845669" cy="33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D762A7-821B-40E1-8A61-A5B4C6D38390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 flipH="1">
            <a:off x="8261368" y="4624479"/>
            <a:ext cx="1977" cy="31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EFF22A-D91A-469A-8F60-23D0A81B069E}"/>
              </a:ext>
            </a:extLst>
          </p:cNvPr>
          <p:cNvCxnSpPr>
            <a:cxnSpLocks/>
            <a:stCxn id="21" idx="2"/>
            <a:endCxn id="33" idx="0"/>
          </p:cNvCxnSpPr>
          <p:nvPr/>
        </p:nvCxnSpPr>
        <p:spPr>
          <a:xfrm flipH="1">
            <a:off x="9107962" y="4624480"/>
            <a:ext cx="845670" cy="99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0FFF6B-8B00-45F9-9674-FB35C4D5AAEF}"/>
              </a:ext>
            </a:extLst>
          </p:cNvPr>
          <p:cNvSpPr/>
          <p:nvPr/>
        </p:nvSpPr>
        <p:spPr>
          <a:xfrm>
            <a:off x="8784824" y="1906768"/>
            <a:ext cx="653362" cy="41365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D07132-5D42-4A13-92CF-5375C4B0CE85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flipH="1">
            <a:off x="9107963" y="2320420"/>
            <a:ext cx="3542" cy="40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5AC04BB-553B-45A2-81E5-B3D9DFE47B4C}"/>
              </a:ext>
            </a:extLst>
          </p:cNvPr>
          <p:cNvSpPr/>
          <p:nvPr/>
        </p:nvSpPr>
        <p:spPr>
          <a:xfrm>
            <a:off x="8781281" y="5623884"/>
            <a:ext cx="653363" cy="36921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A1F130-317A-42A7-AB83-C4A4EF23FCB9}"/>
              </a:ext>
            </a:extLst>
          </p:cNvPr>
          <p:cNvCxnSpPr>
            <a:cxnSpLocks/>
            <a:stCxn id="19" idx="2"/>
            <a:endCxn id="33" idx="0"/>
          </p:cNvCxnSpPr>
          <p:nvPr/>
        </p:nvCxnSpPr>
        <p:spPr>
          <a:xfrm>
            <a:off x="8261368" y="5306614"/>
            <a:ext cx="846595" cy="31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D53A4C6-EE46-4BD6-AD30-747EBF1CE136}"/>
              </a:ext>
            </a:extLst>
          </p:cNvPr>
          <p:cNvCxnSpPr>
            <a:stCxn id="19" idx="1"/>
            <a:endCxn id="20" idx="1"/>
          </p:cNvCxnSpPr>
          <p:nvPr/>
        </p:nvCxnSpPr>
        <p:spPr>
          <a:xfrm rot="10800000" flipH="1">
            <a:off x="7934685" y="4417653"/>
            <a:ext cx="38528" cy="704354"/>
          </a:xfrm>
          <a:prstGeom prst="bentConnector3">
            <a:avLst>
              <a:gd name="adj1" fmla="val -5933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A3E49928-2FAA-0B53-254D-C2F6B4D4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8" name="Table 29">
            <a:extLst>
              <a:ext uri="{FF2B5EF4-FFF2-40B4-BE49-F238E27FC236}">
                <a16:creationId xmlns:a16="http://schemas.microsoft.com/office/drawing/2014/main" id="{F01FFA56-E36E-38B0-14F7-548FA7CC4380}"/>
              </a:ext>
            </a:extLst>
          </p:cNvPr>
          <p:cNvGraphicFramePr>
            <a:graphicFrameLocks noGrp="1"/>
          </p:cNvGraphicFramePr>
          <p:nvPr/>
        </p:nvGraphicFramePr>
        <p:xfrm>
          <a:off x="330395" y="3980546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0E695050-5092-A545-D572-A048438D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28" name="Table 29">
            <a:extLst>
              <a:ext uri="{FF2B5EF4-FFF2-40B4-BE49-F238E27FC236}">
                <a16:creationId xmlns:a16="http://schemas.microsoft.com/office/drawing/2014/main" id="{F01FFA56-E36E-38B0-14F7-548FA7CC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57208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8484FB77-BC23-D239-2EAE-40976727D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1" grpId="0"/>
      <p:bldP spid="33" grpId="0"/>
      <p:bldP spid="61" grpId="0"/>
      <p:bldP spid="62" grpId="0"/>
      <p:bldP spid="63" grpId="0"/>
      <p:bldP spid="64" grpId="0"/>
      <p:bldP spid="67" grpId="0"/>
      <p:bldP spid="70" grpId="0"/>
      <p:bldP spid="72" grpId="0"/>
      <p:bldP spid="75" grpId="0"/>
      <p:bldP spid="78" grpId="0"/>
      <p:bldP spid="80" grpId="0"/>
      <p:bldP spid="83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29">
            <a:extLst>
              <a:ext uri="{FF2B5EF4-FFF2-40B4-BE49-F238E27FC236}">
                <a16:creationId xmlns:a16="http://schemas.microsoft.com/office/drawing/2014/main" id="{8FEF6EBF-8CBF-033B-06A1-80BD75970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29018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24C2F815-1445-205A-CDAB-357EB826F644}"/>
              </a:ext>
            </a:extLst>
          </p:cNvPr>
          <p:cNvSpPr txBox="1"/>
          <p:nvPr/>
        </p:nvSpPr>
        <p:spPr>
          <a:xfrm>
            <a:off x="5570163" y="49004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D439B3C-2425-A9C8-29FA-E6A8512AFA06}"/>
              </a:ext>
            </a:extLst>
          </p:cNvPr>
          <p:cNvSpPr txBox="1"/>
          <p:nvPr/>
        </p:nvSpPr>
        <p:spPr>
          <a:xfrm>
            <a:off x="5960087" y="4922098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B5 dominate?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83DED88-0FFD-43A8-8728-E98380FF54AF}"/>
              </a:ext>
            </a:extLst>
          </p:cNvPr>
          <p:cNvSpPr txBox="1"/>
          <p:nvPr/>
        </p:nvSpPr>
        <p:spPr>
          <a:xfrm>
            <a:off x="8402591" y="49179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2AA300-183A-1221-2E8B-7B251C5AD87F}"/>
              </a:ext>
            </a:extLst>
          </p:cNvPr>
          <p:cNvSpPr txBox="1"/>
          <p:nvPr/>
        </p:nvSpPr>
        <p:spPr>
          <a:xfrm>
            <a:off x="5960087" y="518753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995EDE-3046-DCA8-5280-6F9EA6D9AC9B}"/>
              </a:ext>
            </a:extLst>
          </p:cNvPr>
          <p:cNvSpPr txBox="1"/>
          <p:nvPr/>
        </p:nvSpPr>
        <p:spPr>
          <a:xfrm>
            <a:off x="8402591" y="522872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20E38DA-A421-36D0-1CB6-0FDFF3F83763}"/>
              </a:ext>
            </a:extLst>
          </p:cNvPr>
          <p:cNvSpPr txBox="1"/>
          <p:nvPr/>
        </p:nvSpPr>
        <p:spPr>
          <a:xfrm>
            <a:off x="5960087" y="546350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B5 SDOMs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D8AE6E-ABCA-056D-2A54-C26B166846C4}"/>
              </a:ext>
            </a:extLst>
          </p:cNvPr>
          <p:cNvSpPr txBox="1"/>
          <p:nvPr/>
        </p:nvSpPr>
        <p:spPr>
          <a:xfrm>
            <a:off x="5570163" y="394466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4BCE09F-5308-C9C3-2031-1BCA8064B404}"/>
              </a:ext>
            </a:extLst>
          </p:cNvPr>
          <p:cNvSpPr txBox="1"/>
          <p:nvPr/>
        </p:nvSpPr>
        <p:spPr>
          <a:xfrm>
            <a:off x="5960087" y="3929310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B4 dominate?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17A0E42-9381-C6D8-CE57-1AA1EA4E3FF1}"/>
              </a:ext>
            </a:extLst>
          </p:cNvPr>
          <p:cNvSpPr txBox="1"/>
          <p:nvPr/>
        </p:nvSpPr>
        <p:spPr>
          <a:xfrm>
            <a:off x="8402591" y="394708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5412B13-911F-5A95-83FD-57169787D0A8}"/>
              </a:ext>
            </a:extLst>
          </p:cNvPr>
          <p:cNvSpPr txBox="1"/>
          <p:nvPr/>
        </p:nvSpPr>
        <p:spPr>
          <a:xfrm>
            <a:off x="5960087" y="4248716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1D1356-DB93-C3CD-7C10-D6EE6EE289AB}"/>
              </a:ext>
            </a:extLst>
          </p:cNvPr>
          <p:cNvSpPr txBox="1"/>
          <p:nvPr/>
        </p:nvSpPr>
        <p:spPr>
          <a:xfrm>
            <a:off x="8402591" y="42986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65341F7-916E-E4C2-F079-04911445F9F5}"/>
              </a:ext>
            </a:extLst>
          </p:cNvPr>
          <p:cNvSpPr txBox="1"/>
          <p:nvPr/>
        </p:nvSpPr>
        <p:spPr>
          <a:xfrm>
            <a:off x="5960087" y="456812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B4 SDOMs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EAB42-DFBC-39D9-721B-D02A3D6A1BD4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87CD-50DE-77E5-B3F8-D68D0737FE0D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pic>
        <p:nvPicPr>
          <p:cNvPr id="20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62FD0B89-AD1C-BDC9-51F5-5AD39D74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9">
            <a:extLst>
              <a:ext uri="{FF2B5EF4-FFF2-40B4-BE49-F238E27FC236}">
                <a16:creationId xmlns:a16="http://schemas.microsoft.com/office/drawing/2014/main" id="{AE5826B6-D631-D1AC-BC55-5703BEB01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077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DD5F-1352-B04D-EB82-9C20CD82FA00}"/>
              </a:ext>
            </a:extLst>
          </p:cNvPr>
          <p:cNvSpPr txBox="1"/>
          <p:nvPr/>
        </p:nvSpPr>
        <p:spPr>
          <a:xfrm>
            <a:off x="5570163" y="212535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E8E6C-B9E8-B798-0367-812B00F07728}"/>
              </a:ext>
            </a:extLst>
          </p:cNvPr>
          <p:cNvSpPr txBox="1"/>
          <p:nvPr/>
        </p:nvSpPr>
        <p:spPr>
          <a:xfrm>
            <a:off x="5960087" y="213771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B2 dominate?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5A4AD-F17C-A50C-0D74-277D63606BDD}"/>
              </a:ext>
            </a:extLst>
          </p:cNvPr>
          <p:cNvSpPr txBox="1"/>
          <p:nvPr/>
        </p:nvSpPr>
        <p:spPr>
          <a:xfrm>
            <a:off x="8394353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DB5FF-F530-5B12-6B49-67B65257903B}"/>
              </a:ext>
            </a:extLst>
          </p:cNvPr>
          <p:cNvSpPr txBox="1"/>
          <p:nvPr/>
        </p:nvSpPr>
        <p:spPr>
          <a:xfrm>
            <a:off x="8688449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E6A64-0D33-ABC1-3A70-AD37A00EE670}"/>
              </a:ext>
            </a:extLst>
          </p:cNvPr>
          <p:cNvSpPr txBox="1"/>
          <p:nvPr/>
        </p:nvSpPr>
        <p:spPr>
          <a:xfrm>
            <a:off x="8982545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AF9C5-BAB2-7A85-0CC4-8E9185B0CDA1}"/>
              </a:ext>
            </a:extLst>
          </p:cNvPr>
          <p:cNvSpPr txBox="1"/>
          <p:nvPr/>
        </p:nvSpPr>
        <p:spPr>
          <a:xfrm>
            <a:off x="927664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D59-3011-E6F5-C293-22169DF420A5}"/>
              </a:ext>
            </a:extLst>
          </p:cNvPr>
          <p:cNvSpPr txBox="1"/>
          <p:nvPr/>
        </p:nvSpPr>
        <p:spPr>
          <a:xfrm>
            <a:off x="9570737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282A-F1BF-67B3-B951-0F384270C08F}"/>
              </a:ext>
            </a:extLst>
          </p:cNvPr>
          <p:cNvSpPr txBox="1"/>
          <p:nvPr/>
        </p:nvSpPr>
        <p:spPr>
          <a:xfrm>
            <a:off x="9864831" y="214182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27A01A-FE16-39B2-2C96-77399A63DACD}"/>
              </a:ext>
            </a:extLst>
          </p:cNvPr>
          <p:cNvSpPr txBox="1"/>
          <p:nvPr/>
        </p:nvSpPr>
        <p:spPr>
          <a:xfrm>
            <a:off x="5960087" y="2411392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990FF-3251-D295-64D3-8554D14EB4DA}"/>
              </a:ext>
            </a:extLst>
          </p:cNvPr>
          <p:cNvSpPr txBox="1"/>
          <p:nvPr/>
        </p:nvSpPr>
        <p:spPr>
          <a:xfrm>
            <a:off x="8349047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8DD1-4D83-AA93-6395-AE5EA91D10ED}"/>
              </a:ext>
            </a:extLst>
          </p:cNvPr>
          <p:cNvSpPr txBox="1"/>
          <p:nvPr/>
        </p:nvSpPr>
        <p:spPr>
          <a:xfrm>
            <a:off x="8971006" y="24113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65411-A37B-D4AF-5E64-08595BF8E5E1}"/>
              </a:ext>
            </a:extLst>
          </p:cNvPr>
          <p:cNvSpPr txBox="1"/>
          <p:nvPr/>
        </p:nvSpPr>
        <p:spPr>
          <a:xfrm>
            <a:off x="9865644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9EAE0-769B-D5D5-2531-91A81C72E553}"/>
              </a:ext>
            </a:extLst>
          </p:cNvPr>
          <p:cNvSpPr txBox="1"/>
          <p:nvPr/>
        </p:nvSpPr>
        <p:spPr>
          <a:xfrm>
            <a:off x="10174558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5ABD97-FE65-F6FB-6B58-76E043AA20E5}"/>
              </a:ext>
            </a:extLst>
          </p:cNvPr>
          <p:cNvSpPr txBox="1"/>
          <p:nvPr/>
        </p:nvSpPr>
        <p:spPr>
          <a:xfrm>
            <a:off x="5960087" y="270383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B2 SDOMs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B3C708-9720-F483-DDEC-6F72CF8AD5BB}"/>
              </a:ext>
            </a:extLst>
          </p:cNvPr>
          <p:cNvSpPr txBox="1"/>
          <p:nvPr/>
        </p:nvSpPr>
        <p:spPr>
          <a:xfrm>
            <a:off x="9552575" y="24113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87A31-F8B1-D3BF-B307-3F57AD6F5E81}"/>
              </a:ext>
            </a:extLst>
          </p:cNvPr>
          <p:cNvSpPr txBox="1"/>
          <p:nvPr/>
        </p:nvSpPr>
        <p:spPr>
          <a:xfrm>
            <a:off x="5570163" y="12097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588A2D-E89D-AB0B-CBF2-3450E6FA7A62}"/>
              </a:ext>
            </a:extLst>
          </p:cNvPr>
          <p:cNvSpPr txBox="1"/>
          <p:nvPr/>
        </p:nvSpPr>
        <p:spPr>
          <a:xfrm>
            <a:off x="5960087" y="1210826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B1 dominate?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9E19D5-6A40-DB94-FE7D-57B822C6A921}"/>
              </a:ext>
            </a:extLst>
          </p:cNvPr>
          <p:cNvSpPr txBox="1"/>
          <p:nvPr/>
        </p:nvSpPr>
        <p:spPr>
          <a:xfrm>
            <a:off x="8825223" y="12203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1DEE4D-57E8-4C6F-3EB4-BE9C909B11DA}"/>
              </a:ext>
            </a:extLst>
          </p:cNvPr>
          <p:cNvSpPr txBox="1"/>
          <p:nvPr/>
        </p:nvSpPr>
        <p:spPr>
          <a:xfrm>
            <a:off x="913414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FB9F83-3FD3-086A-BA70-6245ACBD2938}"/>
              </a:ext>
            </a:extLst>
          </p:cNvPr>
          <p:cNvSpPr txBox="1"/>
          <p:nvPr/>
        </p:nvSpPr>
        <p:spPr>
          <a:xfrm>
            <a:off x="9443067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A112F4-C0A9-9D7E-7D8F-523EFE266712}"/>
              </a:ext>
            </a:extLst>
          </p:cNvPr>
          <p:cNvSpPr txBox="1"/>
          <p:nvPr/>
        </p:nvSpPr>
        <p:spPr>
          <a:xfrm>
            <a:off x="9751989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409F4C-AD3C-C6B5-7955-BE95AD24D38D}"/>
              </a:ext>
            </a:extLst>
          </p:cNvPr>
          <p:cNvSpPr txBox="1"/>
          <p:nvPr/>
        </p:nvSpPr>
        <p:spPr>
          <a:xfrm>
            <a:off x="10060911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7098A-5C27-A920-5651-CCB032141DC4}"/>
              </a:ext>
            </a:extLst>
          </p:cNvPr>
          <p:cNvSpPr txBox="1"/>
          <p:nvPr/>
        </p:nvSpPr>
        <p:spPr>
          <a:xfrm>
            <a:off x="10369835" y="122860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6AB98A-CF1B-47AC-9330-0F3D14ED13EB}"/>
              </a:ext>
            </a:extLst>
          </p:cNvPr>
          <p:cNvSpPr txBox="1"/>
          <p:nvPr/>
        </p:nvSpPr>
        <p:spPr>
          <a:xfrm>
            <a:off x="8516301" y="12244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ED7519-3352-21C7-1840-2667CE3901B2}"/>
              </a:ext>
            </a:extLst>
          </p:cNvPr>
          <p:cNvSpPr txBox="1"/>
          <p:nvPr/>
        </p:nvSpPr>
        <p:spPr>
          <a:xfrm>
            <a:off x="5960087" y="1495034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D86D1A-EDE2-EF0C-58FE-86AFEEFB0720}"/>
              </a:ext>
            </a:extLst>
          </p:cNvPr>
          <p:cNvSpPr txBox="1"/>
          <p:nvPr/>
        </p:nvSpPr>
        <p:spPr>
          <a:xfrm>
            <a:off x="8794797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 B6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3EA4AF-3F47-0D83-97A4-0DA6A1C4ABE8}"/>
              </a:ext>
            </a:extLst>
          </p:cNvPr>
          <p:cNvSpPr txBox="1"/>
          <p:nvPr/>
        </p:nvSpPr>
        <p:spPr>
          <a:xfrm>
            <a:off x="9452908" y="14812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43D9-35B5-C5C5-0637-F59DF82A23FA}"/>
              </a:ext>
            </a:extLst>
          </p:cNvPr>
          <p:cNvSpPr txBox="1"/>
          <p:nvPr/>
        </p:nvSpPr>
        <p:spPr>
          <a:xfrm>
            <a:off x="10075693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54CB97-22B9-E963-9D45-F0000FB153D7}"/>
              </a:ext>
            </a:extLst>
          </p:cNvPr>
          <p:cNvSpPr txBox="1"/>
          <p:nvPr/>
        </p:nvSpPr>
        <p:spPr>
          <a:xfrm>
            <a:off x="10401091" y="148129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E1C7D4-5EC1-303A-7EA5-7E41CA0068D8}"/>
              </a:ext>
            </a:extLst>
          </p:cNvPr>
          <p:cNvSpPr txBox="1"/>
          <p:nvPr/>
        </p:nvSpPr>
        <p:spPr>
          <a:xfrm>
            <a:off x="8490353" y="14763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A325B-8E1E-986D-FB55-F96B4652F4DA}"/>
              </a:ext>
            </a:extLst>
          </p:cNvPr>
          <p:cNvSpPr txBox="1"/>
          <p:nvPr/>
        </p:nvSpPr>
        <p:spPr>
          <a:xfrm>
            <a:off x="5960087" y="178373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B1 SDOMs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F5F2EC-8D77-8935-1C00-457A4EA67622}"/>
              </a:ext>
            </a:extLst>
          </p:cNvPr>
          <p:cNvSpPr txBox="1"/>
          <p:nvPr/>
        </p:nvSpPr>
        <p:spPr>
          <a:xfrm>
            <a:off x="5570163" y="30237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B52BE0-B363-E670-0192-765958FAB384}"/>
              </a:ext>
            </a:extLst>
          </p:cNvPr>
          <p:cNvSpPr txBox="1"/>
          <p:nvPr/>
        </p:nvSpPr>
        <p:spPr>
          <a:xfrm>
            <a:off x="5960087" y="3035467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B3 dominate?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C6FE35-C351-B8DE-7699-EBFEC1BFDB99}"/>
              </a:ext>
            </a:extLst>
          </p:cNvPr>
          <p:cNvSpPr txBox="1"/>
          <p:nvPr/>
        </p:nvSpPr>
        <p:spPr>
          <a:xfrm>
            <a:off x="8419078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328FFF-52B3-6461-47F5-D3FF53FA9358}"/>
              </a:ext>
            </a:extLst>
          </p:cNvPr>
          <p:cNvSpPr txBox="1"/>
          <p:nvPr/>
        </p:nvSpPr>
        <p:spPr>
          <a:xfrm>
            <a:off x="868845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63A58F-B6D1-4335-4C6D-54B778C9356C}"/>
              </a:ext>
            </a:extLst>
          </p:cNvPr>
          <p:cNvSpPr txBox="1"/>
          <p:nvPr/>
        </p:nvSpPr>
        <p:spPr>
          <a:xfrm>
            <a:off x="8971849" y="30642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44596D-6599-323B-AB61-80924634659D}"/>
              </a:ext>
            </a:extLst>
          </p:cNvPr>
          <p:cNvSpPr txBox="1"/>
          <p:nvPr/>
        </p:nvSpPr>
        <p:spPr>
          <a:xfrm>
            <a:off x="5960087" y="331738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844063-C364-251E-494E-C40014FC4830}"/>
              </a:ext>
            </a:extLst>
          </p:cNvPr>
          <p:cNvSpPr txBox="1"/>
          <p:nvPr/>
        </p:nvSpPr>
        <p:spPr>
          <a:xfrm>
            <a:off x="8414962" y="331738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 B5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2CC19B-1D0C-7AF8-035E-AD66A853DB59}"/>
              </a:ext>
            </a:extLst>
          </p:cNvPr>
          <p:cNvSpPr txBox="1"/>
          <p:nvPr/>
        </p:nvSpPr>
        <p:spPr>
          <a:xfrm>
            <a:off x="9305481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F8AD88-B96C-06C9-301B-2D7C084E62A4}"/>
              </a:ext>
            </a:extLst>
          </p:cNvPr>
          <p:cNvSpPr txBox="1"/>
          <p:nvPr/>
        </p:nvSpPr>
        <p:spPr>
          <a:xfrm>
            <a:off x="5960087" y="360159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B3 SDOMs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F1C07B-BF31-A22D-E87D-DC4E2560B94E}"/>
              </a:ext>
            </a:extLst>
          </p:cNvPr>
          <p:cNvSpPr txBox="1"/>
          <p:nvPr/>
        </p:nvSpPr>
        <p:spPr>
          <a:xfrm>
            <a:off x="8992412" y="331738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3A1A1C-0D2F-7705-051A-6DDAC21BBB85}"/>
              </a:ext>
            </a:extLst>
          </p:cNvPr>
          <p:cNvCxnSpPr>
            <a:cxnSpLocks/>
          </p:cNvCxnSpPr>
          <p:nvPr/>
        </p:nvCxnSpPr>
        <p:spPr>
          <a:xfrm flipV="1">
            <a:off x="8565834" y="1565181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AA13057-2792-3C0E-35AF-4A7B11AF7B7F}"/>
              </a:ext>
            </a:extLst>
          </p:cNvPr>
          <p:cNvCxnSpPr>
            <a:cxnSpLocks/>
          </p:cNvCxnSpPr>
          <p:nvPr/>
        </p:nvCxnSpPr>
        <p:spPr>
          <a:xfrm flipV="1">
            <a:off x="8878878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B16BF01-F8E0-BCDA-CD6D-DFB4F1550692}"/>
              </a:ext>
            </a:extLst>
          </p:cNvPr>
          <p:cNvCxnSpPr>
            <a:cxnSpLocks/>
          </p:cNvCxnSpPr>
          <p:nvPr/>
        </p:nvCxnSpPr>
        <p:spPr>
          <a:xfrm flipV="1">
            <a:off x="9183676" y="1573419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1854BF-5B66-7883-3C9E-32DA2894FBB6}"/>
              </a:ext>
            </a:extLst>
          </p:cNvPr>
          <p:cNvCxnSpPr>
            <a:cxnSpLocks/>
          </p:cNvCxnSpPr>
          <p:nvPr/>
        </p:nvCxnSpPr>
        <p:spPr>
          <a:xfrm flipV="1">
            <a:off x="9529665" y="155694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BD83186-B3D6-7851-4883-BEE528A61CAE}"/>
              </a:ext>
            </a:extLst>
          </p:cNvPr>
          <p:cNvCxnSpPr>
            <a:cxnSpLocks/>
          </p:cNvCxnSpPr>
          <p:nvPr/>
        </p:nvCxnSpPr>
        <p:spPr>
          <a:xfrm flipV="1">
            <a:off x="9809754" y="157341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99582A-37D8-75BF-F809-389BE48318DF}"/>
              </a:ext>
            </a:extLst>
          </p:cNvPr>
          <p:cNvCxnSpPr>
            <a:cxnSpLocks/>
          </p:cNvCxnSpPr>
          <p:nvPr/>
        </p:nvCxnSpPr>
        <p:spPr>
          <a:xfrm flipV="1">
            <a:off x="10122786" y="1573415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F256D96-B1D4-AEED-73F2-9F6EB9DEE653}"/>
              </a:ext>
            </a:extLst>
          </p:cNvPr>
          <p:cNvCxnSpPr>
            <a:cxnSpLocks/>
          </p:cNvCxnSpPr>
          <p:nvPr/>
        </p:nvCxnSpPr>
        <p:spPr>
          <a:xfrm flipV="1">
            <a:off x="10477014" y="1548707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35FFF1-B7C5-A8C5-6C51-AAFA19B10BED}"/>
              </a:ext>
            </a:extLst>
          </p:cNvPr>
          <p:cNvCxnSpPr>
            <a:cxnSpLocks/>
          </p:cNvCxnSpPr>
          <p:nvPr/>
        </p:nvCxnSpPr>
        <p:spPr>
          <a:xfrm flipV="1">
            <a:off x="8396954" y="251664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FC567B-1F63-4EAC-1BEC-59A707469635}"/>
              </a:ext>
            </a:extLst>
          </p:cNvPr>
          <p:cNvCxnSpPr>
            <a:cxnSpLocks/>
          </p:cNvCxnSpPr>
          <p:nvPr/>
        </p:nvCxnSpPr>
        <p:spPr>
          <a:xfrm flipV="1">
            <a:off x="8714108" y="250429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29E515-BA76-8F7E-F45F-1C3313BD7802}"/>
              </a:ext>
            </a:extLst>
          </p:cNvPr>
          <p:cNvCxnSpPr>
            <a:cxnSpLocks/>
          </p:cNvCxnSpPr>
          <p:nvPr/>
        </p:nvCxnSpPr>
        <p:spPr>
          <a:xfrm flipV="1">
            <a:off x="9031262" y="249193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D9BDE5E-4FA8-59EE-D7E7-6EBE756FC419}"/>
              </a:ext>
            </a:extLst>
          </p:cNvPr>
          <p:cNvCxnSpPr>
            <a:cxnSpLocks/>
          </p:cNvCxnSpPr>
          <p:nvPr/>
        </p:nvCxnSpPr>
        <p:spPr>
          <a:xfrm flipV="1">
            <a:off x="9348416" y="2479580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7EE6C88-18EA-70FD-FBB6-C83E0F116686}"/>
              </a:ext>
            </a:extLst>
          </p:cNvPr>
          <p:cNvCxnSpPr>
            <a:cxnSpLocks/>
          </p:cNvCxnSpPr>
          <p:nvPr/>
        </p:nvCxnSpPr>
        <p:spPr>
          <a:xfrm flipV="1">
            <a:off x="9649094" y="24672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D9EECA-A22A-BCC4-9382-34B380CCF373}"/>
              </a:ext>
            </a:extLst>
          </p:cNvPr>
          <p:cNvCxnSpPr>
            <a:cxnSpLocks/>
          </p:cNvCxnSpPr>
          <p:nvPr/>
        </p:nvCxnSpPr>
        <p:spPr>
          <a:xfrm flipV="1">
            <a:off x="10254574" y="245486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D95E85-772B-CE20-EBEB-60C5B19A9ADB}"/>
              </a:ext>
            </a:extLst>
          </p:cNvPr>
          <p:cNvCxnSpPr>
            <a:cxnSpLocks/>
          </p:cNvCxnSpPr>
          <p:nvPr/>
        </p:nvCxnSpPr>
        <p:spPr>
          <a:xfrm flipV="1">
            <a:off x="8466974" y="3402216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44D3F67-A462-544B-8028-864A0D8F1EB7}"/>
              </a:ext>
            </a:extLst>
          </p:cNvPr>
          <p:cNvCxnSpPr>
            <a:cxnSpLocks/>
          </p:cNvCxnSpPr>
          <p:nvPr/>
        </p:nvCxnSpPr>
        <p:spPr>
          <a:xfrm flipV="1">
            <a:off x="8751182" y="3414572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92695A-9C4B-C7A4-F9EB-5E40CF092580}"/>
              </a:ext>
            </a:extLst>
          </p:cNvPr>
          <p:cNvCxnSpPr>
            <a:cxnSpLocks/>
          </p:cNvCxnSpPr>
          <p:nvPr/>
        </p:nvCxnSpPr>
        <p:spPr>
          <a:xfrm flipV="1">
            <a:off x="9051866" y="3426928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24C2F815-1445-205A-CDAB-357EB826F644}"/>
              </a:ext>
            </a:extLst>
          </p:cNvPr>
          <p:cNvSpPr txBox="1"/>
          <p:nvPr/>
        </p:nvSpPr>
        <p:spPr>
          <a:xfrm>
            <a:off x="5570163" y="49004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D439B3C-2425-A9C8-29FA-E6A8512AFA06}"/>
              </a:ext>
            </a:extLst>
          </p:cNvPr>
          <p:cNvSpPr txBox="1"/>
          <p:nvPr/>
        </p:nvSpPr>
        <p:spPr>
          <a:xfrm>
            <a:off x="5960087" y="4922098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B5 dominate?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83DED88-0FFD-43A8-8728-E98380FF54AF}"/>
              </a:ext>
            </a:extLst>
          </p:cNvPr>
          <p:cNvSpPr txBox="1"/>
          <p:nvPr/>
        </p:nvSpPr>
        <p:spPr>
          <a:xfrm>
            <a:off x="8402591" y="49179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2AA300-183A-1221-2E8B-7B251C5AD87F}"/>
              </a:ext>
            </a:extLst>
          </p:cNvPr>
          <p:cNvSpPr txBox="1"/>
          <p:nvPr/>
        </p:nvSpPr>
        <p:spPr>
          <a:xfrm>
            <a:off x="5960087" y="5187539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0995EDE-3046-DCA8-5280-6F9EA6D9AC9B}"/>
              </a:ext>
            </a:extLst>
          </p:cNvPr>
          <p:cNvSpPr txBox="1"/>
          <p:nvPr/>
        </p:nvSpPr>
        <p:spPr>
          <a:xfrm>
            <a:off x="8402591" y="522872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20E38DA-A421-36D0-1CB6-0FDFF3F83763}"/>
              </a:ext>
            </a:extLst>
          </p:cNvPr>
          <p:cNvSpPr txBox="1"/>
          <p:nvPr/>
        </p:nvSpPr>
        <p:spPr>
          <a:xfrm>
            <a:off x="5960087" y="546350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B5 SDOMs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D8AE6E-ABCA-056D-2A54-C26B166846C4}"/>
              </a:ext>
            </a:extLst>
          </p:cNvPr>
          <p:cNvSpPr txBox="1"/>
          <p:nvPr/>
        </p:nvSpPr>
        <p:spPr>
          <a:xfrm>
            <a:off x="5570163" y="394466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4BCE09F-5308-C9C3-2031-1BCA8064B404}"/>
              </a:ext>
            </a:extLst>
          </p:cNvPr>
          <p:cNvSpPr txBox="1"/>
          <p:nvPr/>
        </p:nvSpPr>
        <p:spPr>
          <a:xfrm>
            <a:off x="5960087" y="3929310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B4 dominate?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17A0E42-9381-C6D8-CE57-1AA1EA4E3FF1}"/>
              </a:ext>
            </a:extLst>
          </p:cNvPr>
          <p:cNvSpPr txBox="1"/>
          <p:nvPr/>
        </p:nvSpPr>
        <p:spPr>
          <a:xfrm>
            <a:off x="8402591" y="394708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5412B13-911F-5A95-83FD-57169787D0A8}"/>
              </a:ext>
            </a:extLst>
          </p:cNvPr>
          <p:cNvSpPr txBox="1"/>
          <p:nvPr/>
        </p:nvSpPr>
        <p:spPr>
          <a:xfrm>
            <a:off x="5960087" y="4248716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51D1356-DB93-C3CD-7C10-D6EE6EE289AB}"/>
              </a:ext>
            </a:extLst>
          </p:cNvPr>
          <p:cNvSpPr txBox="1"/>
          <p:nvPr/>
        </p:nvSpPr>
        <p:spPr>
          <a:xfrm>
            <a:off x="8402591" y="4298639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E65341F7-916E-E4C2-F079-04911445F9F5}"/>
              </a:ext>
            </a:extLst>
          </p:cNvPr>
          <p:cNvSpPr txBox="1"/>
          <p:nvPr/>
        </p:nvSpPr>
        <p:spPr>
          <a:xfrm>
            <a:off x="5960087" y="4568122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B4 SDOMs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1D31158-AC18-1C56-A58B-8DD060D0E68E}"/>
              </a:ext>
            </a:extLst>
          </p:cNvPr>
          <p:cNvSpPr txBox="1"/>
          <p:nvPr/>
        </p:nvSpPr>
        <p:spPr>
          <a:xfrm>
            <a:off x="5570163" y="58328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958DB9B-9EC8-6FFA-94AB-68534EA87D01}"/>
              </a:ext>
            </a:extLst>
          </p:cNvPr>
          <p:cNvSpPr txBox="1"/>
          <p:nvPr/>
        </p:nvSpPr>
        <p:spPr>
          <a:xfrm>
            <a:off x="5960087" y="5819855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B6 dominate?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5CA4808-1A07-3990-1674-C95226A0ACB5}"/>
              </a:ext>
            </a:extLst>
          </p:cNvPr>
          <p:cNvSpPr txBox="1"/>
          <p:nvPr/>
        </p:nvSpPr>
        <p:spPr>
          <a:xfrm>
            <a:off x="8402591" y="580748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B6 B7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615AD9D-D952-4D81-F05C-180AC8723EC0}"/>
              </a:ext>
            </a:extLst>
          </p:cNvPr>
          <p:cNvSpPr txBox="1"/>
          <p:nvPr/>
        </p:nvSpPr>
        <p:spPr>
          <a:xfrm>
            <a:off x="5960087" y="6074085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4528BFA-29C8-20D4-A6E2-47AFCEAB72C5}"/>
              </a:ext>
            </a:extLst>
          </p:cNvPr>
          <p:cNvSpPr txBox="1"/>
          <p:nvPr/>
        </p:nvSpPr>
        <p:spPr>
          <a:xfrm>
            <a:off x="8402591" y="61017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FDE267B-A958-D2AD-413D-64EB1105F54A}"/>
              </a:ext>
            </a:extLst>
          </p:cNvPr>
          <p:cNvSpPr txBox="1"/>
          <p:nvPr/>
        </p:nvSpPr>
        <p:spPr>
          <a:xfrm>
            <a:off x="5960087" y="6328315"/>
            <a:ext cx="231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Disqualify if B6 SDOMs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C64813C-29E3-F069-BE5D-2576057050E3}"/>
              </a:ext>
            </a:extLst>
          </p:cNvPr>
          <p:cNvSpPr txBox="1"/>
          <p:nvPr/>
        </p:nvSpPr>
        <p:spPr>
          <a:xfrm>
            <a:off x="8969488" y="426284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09CE04C-E2D5-53DB-4688-BF279979E770}"/>
              </a:ext>
            </a:extLst>
          </p:cNvPr>
          <p:cNvSpPr txBox="1"/>
          <p:nvPr/>
        </p:nvSpPr>
        <p:spPr>
          <a:xfrm>
            <a:off x="9339698" y="4258093"/>
            <a:ext cx="255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B7 dominate?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CF5B3E5-4BAD-2580-11B9-C4CE87840289}"/>
              </a:ext>
            </a:extLst>
          </p:cNvPr>
          <p:cNvSpPr txBox="1"/>
          <p:nvPr/>
        </p:nvSpPr>
        <p:spPr>
          <a:xfrm>
            <a:off x="11739267" y="424327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B7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EE1915B-5EF7-C16D-A789-B162BC956055}"/>
              </a:ext>
            </a:extLst>
          </p:cNvPr>
          <p:cNvSpPr txBox="1"/>
          <p:nvPr/>
        </p:nvSpPr>
        <p:spPr>
          <a:xfrm>
            <a:off x="9339698" y="4552960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these precede?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68A63DA-1D28-4695-942E-F7DFBD565D9E}"/>
              </a:ext>
            </a:extLst>
          </p:cNvPr>
          <p:cNvSpPr txBox="1"/>
          <p:nvPr/>
        </p:nvSpPr>
        <p:spPr>
          <a:xfrm>
            <a:off x="11752498" y="454412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{}</a:t>
            </a:r>
            <a:endParaRPr lang="en-US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812671F-7625-21B4-CEBC-29F3701292A3}"/>
              </a:ext>
            </a:extLst>
          </p:cNvPr>
          <p:cNvCxnSpPr>
            <a:cxnSpLocks/>
          </p:cNvCxnSpPr>
          <p:nvPr/>
        </p:nvCxnSpPr>
        <p:spPr>
          <a:xfrm flipV="1">
            <a:off x="8475216" y="6170124"/>
            <a:ext cx="273363" cy="211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571C4A-8343-3D9B-0011-549027C2E62F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E994C-743E-C81B-9B3C-33A03BC830B0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E155B-7FDD-F3F8-4F6B-8811E5FE8A29}"/>
              </a:ext>
            </a:extLst>
          </p:cNvPr>
          <p:cNvSpPr txBox="1"/>
          <p:nvPr/>
        </p:nvSpPr>
        <p:spPr>
          <a:xfrm>
            <a:off x="4418577" y="57897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03FC-1406-B5FE-6C07-E36A66C0F21D}"/>
              </a:ext>
            </a:extLst>
          </p:cNvPr>
          <p:cNvSpPr txBox="1"/>
          <p:nvPr/>
        </p:nvSpPr>
        <p:spPr>
          <a:xfrm>
            <a:off x="4419975" y="610995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pic>
        <p:nvPicPr>
          <p:cNvPr id="22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F53CCFAA-0CCF-24DD-FB09-33D05389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9">
            <a:extLst>
              <a:ext uri="{FF2B5EF4-FFF2-40B4-BE49-F238E27FC236}">
                <a16:creationId xmlns:a16="http://schemas.microsoft.com/office/drawing/2014/main" id="{62808D20-15E4-849A-9FFD-9916786E0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077"/>
              </p:ext>
            </p:extLst>
          </p:nvPr>
        </p:nvGraphicFramePr>
        <p:xfrm>
          <a:off x="330395" y="3971582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594686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84635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4DF501-1053-AECE-8A90-2F7F745B35F3}"/>
              </a:ext>
            </a:extLst>
          </p:cNvPr>
          <p:cNvSpPr/>
          <p:nvPr/>
        </p:nvSpPr>
        <p:spPr>
          <a:xfrm>
            <a:off x="96722" y="3053285"/>
            <a:ext cx="399460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A03E5-C2B0-E353-3124-EF901E0A3F93}"/>
              </a:ext>
            </a:extLst>
          </p:cNvPr>
          <p:cNvSpPr/>
          <p:nvPr/>
        </p:nvSpPr>
        <p:spPr>
          <a:xfrm>
            <a:off x="95370" y="103925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7A05E3-897B-9CAA-8D8D-5971284514C3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CF2CC9-29E2-0D21-2617-B1CC69D31AC8}"/>
              </a:ext>
            </a:extLst>
          </p:cNvPr>
          <p:cNvSpPr/>
          <p:nvPr/>
        </p:nvSpPr>
        <p:spPr>
          <a:xfrm>
            <a:off x="98912" y="582653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B8294D-F60A-A7BF-0AFA-A47F1AEE5993}"/>
              </a:ext>
            </a:extLst>
          </p:cNvPr>
          <p:cNvCxnSpPr>
            <a:cxnSpLocks/>
            <a:stCxn id="37" idx="2"/>
            <a:endCxn id="34" idx="0"/>
          </p:cNvCxnSpPr>
          <p:nvPr/>
        </p:nvCxnSpPr>
        <p:spPr>
          <a:xfrm flipH="1">
            <a:off x="295688" y="845751"/>
            <a:ext cx="3542" cy="19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D9D41-2B4A-2C48-0250-517F52D6ABC3}"/>
              </a:ext>
            </a:extLst>
          </p:cNvPr>
          <p:cNvSpPr/>
          <p:nvPr/>
        </p:nvSpPr>
        <p:spPr>
          <a:xfrm>
            <a:off x="514121" y="1540635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0FB0D2-5BC5-D4C8-BADF-B8F0DC8F5088}"/>
              </a:ext>
            </a:extLst>
          </p:cNvPr>
          <p:cNvSpPr/>
          <p:nvPr/>
        </p:nvSpPr>
        <p:spPr>
          <a:xfrm>
            <a:off x="880210" y="2048572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81370A-48EA-4BF7-30F3-0F9054D83F44}"/>
              </a:ext>
            </a:extLst>
          </p:cNvPr>
          <p:cNvSpPr/>
          <p:nvPr/>
        </p:nvSpPr>
        <p:spPr>
          <a:xfrm>
            <a:off x="518131" y="2561440"/>
            <a:ext cx="400635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053E12-2D39-3412-D9F8-3721C124568F}"/>
              </a:ext>
            </a:extLst>
          </p:cNvPr>
          <p:cNvSpPr/>
          <p:nvPr/>
        </p:nvSpPr>
        <p:spPr>
          <a:xfrm>
            <a:off x="95370" y="3532909"/>
            <a:ext cx="399783" cy="263098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E19CE8-3FEA-FA9E-046E-9707592BA694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295688" y="1302353"/>
            <a:ext cx="764" cy="17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F333B3-0ED4-8722-07E9-960357693BF1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flipH="1">
            <a:off x="295262" y="3316383"/>
            <a:ext cx="1190" cy="21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E1C019-5182-D4FC-5243-7F27EA2DA309}"/>
              </a:ext>
            </a:extLst>
          </p:cNvPr>
          <p:cNvCxnSpPr>
            <a:cxnSpLocks/>
            <a:stCxn id="34" idx="2"/>
            <a:endCxn id="42" idx="0"/>
          </p:cNvCxnSpPr>
          <p:nvPr/>
        </p:nvCxnSpPr>
        <p:spPr>
          <a:xfrm>
            <a:off x="295688" y="1302353"/>
            <a:ext cx="418751" cy="23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7F561C2-0BFD-A0B8-CE3C-8C30722A1A59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714439" y="1803733"/>
            <a:ext cx="366089" cy="24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92D9AEF-A3D4-4D8F-4D29-0BABB26D156B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 flipH="1">
            <a:off x="718449" y="2311670"/>
            <a:ext cx="362079" cy="2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46DDD95D-4F5B-B3C0-794E-8BB06B7D9027}"/>
              </a:ext>
            </a:extLst>
          </p:cNvPr>
          <p:cNvCxnSpPr>
            <a:cxnSpLocks/>
            <a:stCxn id="44" idx="2"/>
            <a:endCxn id="34" idx="3"/>
          </p:cNvCxnSpPr>
          <p:nvPr/>
        </p:nvCxnSpPr>
        <p:spPr>
          <a:xfrm rot="5400000" flipH="1">
            <a:off x="-219640" y="1886449"/>
            <a:ext cx="1653734" cy="222444"/>
          </a:xfrm>
          <a:prstGeom prst="bentConnector4">
            <a:avLst>
              <a:gd name="adj1" fmla="val -13823"/>
              <a:gd name="adj2" fmla="val -3483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0A48F2-16F4-4ACC-5279-DF7245D4A3FC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714439" y="1803733"/>
            <a:ext cx="4010" cy="75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7CB40CA-8D94-ABD0-655D-8602B8E76A4E}"/>
              </a:ext>
            </a:extLst>
          </p:cNvPr>
          <p:cNvSpPr txBox="1"/>
          <p:nvPr/>
        </p:nvSpPr>
        <p:spPr>
          <a:xfrm>
            <a:off x="1909742" y="2010872"/>
            <a:ext cx="335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Dominator Frontier of X:</a:t>
            </a:r>
          </a:p>
          <a:p>
            <a:pPr marL="0" indent="0">
              <a:buNone/>
            </a:pPr>
            <a:r>
              <a:rPr lang="en-US" dirty="0"/>
              <a:t>The set of nodes 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! X SDOM k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r>
              <a:rPr lang="en-US" dirty="0"/>
              <a:t>   X DOM Y and Y IPRED k</a:t>
            </a:r>
            <a:r>
              <a:rPr lang="en-US" baseline="-25000" dirty="0"/>
              <a:t>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73E880-A7BA-15D5-1014-61817840B74F}"/>
              </a:ext>
            </a:extLst>
          </p:cNvPr>
          <p:cNvSpPr txBox="1"/>
          <p:nvPr/>
        </p:nvSpPr>
        <p:spPr>
          <a:xfrm>
            <a:off x="4472357" y="423626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525212-9C6A-50F6-F70C-B3DE7A876E4D}"/>
              </a:ext>
            </a:extLst>
          </p:cNvPr>
          <p:cNvSpPr txBox="1"/>
          <p:nvPr/>
        </p:nvSpPr>
        <p:spPr>
          <a:xfrm>
            <a:off x="4427045" y="453694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EE4300E-F0C7-E98B-2AE2-34F0FADD6D1D}"/>
              </a:ext>
            </a:extLst>
          </p:cNvPr>
          <p:cNvSpPr txBox="1"/>
          <p:nvPr/>
        </p:nvSpPr>
        <p:spPr>
          <a:xfrm>
            <a:off x="4431161" y="483762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71C4A-8343-3D9B-0011-549027C2E62F}"/>
              </a:ext>
            </a:extLst>
          </p:cNvPr>
          <p:cNvSpPr txBox="1"/>
          <p:nvPr/>
        </p:nvSpPr>
        <p:spPr>
          <a:xfrm>
            <a:off x="4424170" y="514941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E994C-743E-C81B-9B3C-33A03BC830B0}"/>
              </a:ext>
            </a:extLst>
          </p:cNvPr>
          <p:cNvSpPr txBox="1"/>
          <p:nvPr/>
        </p:nvSpPr>
        <p:spPr>
          <a:xfrm>
            <a:off x="4417179" y="546959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E155B-7FDD-F3F8-4F6B-8811E5FE8A29}"/>
              </a:ext>
            </a:extLst>
          </p:cNvPr>
          <p:cNvSpPr txBox="1"/>
          <p:nvPr/>
        </p:nvSpPr>
        <p:spPr>
          <a:xfrm>
            <a:off x="4418577" y="578977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03FC-1406-B5FE-6C07-E36A66C0F21D}"/>
              </a:ext>
            </a:extLst>
          </p:cNvPr>
          <p:cNvSpPr txBox="1"/>
          <p:nvPr/>
        </p:nvSpPr>
        <p:spPr>
          <a:xfrm>
            <a:off x="4419975" y="610995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0205F-5E06-D0C0-7C10-B9F553BADE4C}"/>
              </a:ext>
            </a:extLst>
          </p:cNvPr>
          <p:cNvSpPr txBox="1"/>
          <p:nvPr/>
        </p:nvSpPr>
        <p:spPr>
          <a:xfrm>
            <a:off x="7097625" y="1073927"/>
            <a:ext cx="44582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v in vars: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d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for block in DF[d]: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a ϕ-node to block,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we have done so already.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block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it's already in there.</a:t>
            </a:r>
          </a:p>
        </p:txBody>
      </p:sp>
      <p:pic>
        <p:nvPicPr>
          <p:cNvPr id="3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28F01B50-7797-E632-987E-74F789B7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Time – Compute Dom Frontier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 Functions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AD290-FCEA-6592-59C0-1825FB2532E1}"/>
              </a:ext>
            </a:extLst>
          </p:cNvPr>
          <p:cNvSpPr txBox="1"/>
          <p:nvPr/>
        </p:nvSpPr>
        <p:spPr>
          <a:xfrm>
            <a:off x="1351705" y="1299210"/>
            <a:ext cx="250100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enter foo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1,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C8C64-8F9B-B303-4AA7-4A76653B7571}"/>
              </a:ext>
            </a:extLst>
          </p:cNvPr>
          <p:cNvSpPr txBox="1"/>
          <p:nvPr/>
        </p:nvSpPr>
        <p:spPr>
          <a:xfrm>
            <a:off x="981075" y="2231172"/>
            <a:ext cx="4371975" cy="569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lbl_1:  [tmp1] :=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LT64 4</a:t>
            </a:r>
            <a:endParaRPr lang="en-US" sz="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7379-19D4-FF50-7ED6-10FAF2AEFF4E}"/>
              </a:ext>
            </a:extLst>
          </p:cNvPr>
          <p:cNvSpPr txBox="1"/>
          <p:nvPr/>
        </p:nvSpPr>
        <p:spPr>
          <a:xfrm>
            <a:off x="1895475" y="3105210"/>
            <a:ext cx="445827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[tmp2] :=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MULT64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[tmp3] := [tmp2] EQ64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[tmp3]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lbl_3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E6D3F-4A7C-DC68-8819-2094E792DB12}"/>
              </a:ext>
            </a:extLst>
          </p:cNvPr>
          <p:cNvSpPr txBox="1"/>
          <p:nvPr/>
        </p:nvSpPr>
        <p:spPr>
          <a:xfrm>
            <a:off x="3686174" y="4341476"/>
            <a:ext cx="324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:= 7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3E9BD-724C-89BE-004C-16B37AFA5C28}"/>
              </a:ext>
            </a:extLst>
          </p:cNvPr>
          <p:cNvSpPr txBox="1"/>
          <p:nvPr/>
        </p:nvSpPr>
        <p:spPr>
          <a:xfrm>
            <a:off x="1749423" y="4711820"/>
            <a:ext cx="26931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lbl_3: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lbl_1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5760D-4317-2487-96EF-6AD5288B30F2}"/>
              </a:ext>
            </a:extLst>
          </p:cNvPr>
          <p:cNvSpPr txBox="1"/>
          <p:nvPr/>
        </p:nvSpPr>
        <p:spPr>
          <a:xfrm>
            <a:off x="981072" y="5433458"/>
            <a:ext cx="28265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lbl_2: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8F568-B3C0-294A-694F-C4D45673AC2C}"/>
              </a:ext>
            </a:extLst>
          </p:cNvPr>
          <p:cNvSpPr txBox="1"/>
          <p:nvPr/>
        </p:nvSpPr>
        <p:spPr>
          <a:xfrm>
            <a:off x="981072" y="6365418"/>
            <a:ext cx="25122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lv_foo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leave foo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4E9DC-C810-286E-275E-3562F0CB97A7}"/>
              </a:ext>
            </a:extLst>
          </p:cNvPr>
          <p:cNvSpPr/>
          <p:nvPr/>
        </p:nvSpPr>
        <p:spPr>
          <a:xfrm>
            <a:off x="2768599" y="3148330"/>
            <a:ext cx="2564123" cy="853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4462-756C-5654-AF1D-0C78CB3DEF56}"/>
              </a:ext>
            </a:extLst>
          </p:cNvPr>
          <p:cNvSpPr/>
          <p:nvPr/>
        </p:nvSpPr>
        <p:spPr>
          <a:xfrm>
            <a:off x="1259422" y="1295908"/>
            <a:ext cx="2654894" cy="74971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58F43-598E-6B9F-7766-1E4FB0166AAD}"/>
              </a:ext>
            </a:extLst>
          </p:cNvPr>
          <p:cNvSpPr/>
          <p:nvPr/>
        </p:nvSpPr>
        <p:spPr>
          <a:xfrm>
            <a:off x="981069" y="2263777"/>
            <a:ext cx="3330581" cy="5174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97CC0-44E8-97AD-7376-C8B1A9EBCC53}"/>
              </a:ext>
            </a:extLst>
          </p:cNvPr>
          <p:cNvSpPr/>
          <p:nvPr/>
        </p:nvSpPr>
        <p:spPr>
          <a:xfrm>
            <a:off x="4559299" y="4373485"/>
            <a:ext cx="1016002" cy="2544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57E16-EB05-B61A-CEE4-2F3D52822AC7}"/>
              </a:ext>
            </a:extLst>
          </p:cNvPr>
          <p:cNvSpPr/>
          <p:nvPr/>
        </p:nvSpPr>
        <p:spPr>
          <a:xfrm>
            <a:off x="1749999" y="4769367"/>
            <a:ext cx="2066352" cy="4656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1D0A37-3E88-5B95-595A-CC65B9516B76}"/>
              </a:ext>
            </a:extLst>
          </p:cNvPr>
          <p:cNvSpPr/>
          <p:nvPr/>
        </p:nvSpPr>
        <p:spPr>
          <a:xfrm>
            <a:off x="981069" y="5486073"/>
            <a:ext cx="2181232" cy="6663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5C6483-87F6-28A0-3EFC-F21280429D9F}"/>
              </a:ext>
            </a:extLst>
          </p:cNvPr>
          <p:cNvSpPr/>
          <p:nvPr/>
        </p:nvSpPr>
        <p:spPr>
          <a:xfrm>
            <a:off x="980488" y="6371264"/>
            <a:ext cx="2066353" cy="3019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9CFCB5-EE19-63AA-CFE7-E508DEF3F9A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86869" y="2045625"/>
            <a:ext cx="121" cy="2289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77169C-85CA-F4A6-1184-97143BBE63B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646360" y="2781189"/>
            <a:ext cx="121980" cy="392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750B52-A1C9-476F-C89E-8041CFB859FC}"/>
              </a:ext>
            </a:extLst>
          </p:cNvPr>
          <p:cNvSpPr/>
          <p:nvPr/>
        </p:nvSpPr>
        <p:spPr>
          <a:xfrm>
            <a:off x="227315" y="2781300"/>
            <a:ext cx="2420635" cy="271780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635" h="2717800">
                <a:moveTo>
                  <a:pt x="2420635" y="0"/>
                </a:moveTo>
                <a:cubicBezTo>
                  <a:pt x="1391935" y="557741"/>
                  <a:pt x="363235" y="1115483"/>
                  <a:pt x="83835" y="1568450"/>
                </a:cubicBezTo>
                <a:cubicBezTo>
                  <a:pt x="-195565" y="2021417"/>
                  <a:pt x="274335" y="2369608"/>
                  <a:pt x="744235" y="271780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2668CF-F4A8-020D-94BC-AF78EE05FA18}"/>
              </a:ext>
            </a:extLst>
          </p:cNvPr>
          <p:cNvSpPr/>
          <p:nvPr/>
        </p:nvSpPr>
        <p:spPr>
          <a:xfrm>
            <a:off x="1784350" y="3994150"/>
            <a:ext cx="2413000" cy="781050"/>
          </a:xfrm>
          <a:custGeom>
            <a:avLst/>
            <a:gdLst>
              <a:gd name="connsiteX0" fmla="*/ 2420635 w 2420635"/>
              <a:gd name="connsiteY0" fmla="*/ 0 h 2717800"/>
              <a:gd name="connsiteX1" fmla="*/ 83835 w 2420635"/>
              <a:gd name="connsiteY1" fmla="*/ 1568450 h 2717800"/>
              <a:gd name="connsiteX2" fmla="*/ 744235 w 2420635"/>
              <a:gd name="connsiteY2" fmla="*/ 2717800 h 2717800"/>
              <a:gd name="connsiteX0" fmla="*/ 3817635 w 3817635"/>
              <a:gd name="connsiteY0" fmla="*/ 0 h 1657350"/>
              <a:gd name="connsiteX1" fmla="*/ 83835 w 3817635"/>
              <a:gd name="connsiteY1" fmla="*/ 508000 h 1657350"/>
              <a:gd name="connsiteX2" fmla="*/ 744235 w 3817635"/>
              <a:gd name="connsiteY2" fmla="*/ 1657350 h 1657350"/>
              <a:gd name="connsiteX0" fmla="*/ 3833430 w 3833430"/>
              <a:gd name="connsiteY0" fmla="*/ 0 h 749300"/>
              <a:gd name="connsiteX1" fmla="*/ 99630 w 3833430"/>
              <a:gd name="connsiteY1" fmla="*/ 508000 h 749300"/>
              <a:gd name="connsiteX2" fmla="*/ 639380 w 3833430"/>
              <a:gd name="connsiteY2" fmla="*/ 749300 h 749300"/>
              <a:gd name="connsiteX0" fmla="*/ 3194050 w 3194050"/>
              <a:gd name="connsiteY0" fmla="*/ 0 h 749300"/>
              <a:gd name="connsiteX1" fmla="*/ 0 w 3194050"/>
              <a:gd name="connsiteY1" fmla="*/ 749300 h 749300"/>
              <a:gd name="connsiteX0" fmla="*/ 3225692 w 3225692"/>
              <a:gd name="connsiteY0" fmla="*/ 0 h 749300"/>
              <a:gd name="connsiteX1" fmla="*/ 31642 w 3225692"/>
              <a:gd name="connsiteY1" fmla="*/ 749300 h 749300"/>
              <a:gd name="connsiteX0" fmla="*/ 2457156 w 2457156"/>
              <a:gd name="connsiteY0" fmla="*/ 0 h 781050"/>
              <a:gd name="connsiteX1" fmla="*/ 44156 w 2457156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  <a:gd name="connsiteX0" fmla="*/ 2413000 w 2413000"/>
              <a:gd name="connsiteY0" fmla="*/ 0 h 781050"/>
              <a:gd name="connsiteX1" fmla="*/ 0 w 2413000"/>
              <a:gd name="connsiteY1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0" h="781050">
                <a:moveTo>
                  <a:pt x="2413000" y="0"/>
                </a:moveTo>
                <a:cubicBezTo>
                  <a:pt x="1348317" y="249767"/>
                  <a:pt x="264583" y="315383"/>
                  <a:pt x="0" y="78105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56ADBC-F6DE-6AF4-581E-B4D3966BE99F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4197350" y="3994150"/>
            <a:ext cx="361949" cy="379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6E0712-FFA1-A0D1-D40A-9B42FB06142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807616" y="4627959"/>
            <a:ext cx="1259684" cy="15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F11EDAC-0551-36A0-5972-234D7D3FEC61}"/>
              </a:ext>
            </a:extLst>
          </p:cNvPr>
          <p:cNvSpPr/>
          <p:nvPr/>
        </p:nvSpPr>
        <p:spPr>
          <a:xfrm>
            <a:off x="2775331" y="2256522"/>
            <a:ext cx="3432712" cy="3090877"/>
          </a:xfrm>
          <a:custGeom>
            <a:avLst/>
            <a:gdLst>
              <a:gd name="connsiteX0" fmla="*/ 0 w 4778843"/>
              <a:gd name="connsiteY0" fmla="*/ 2965450 h 2965450"/>
              <a:gd name="connsiteX1" fmla="*/ 4718050 w 4778843"/>
              <a:gd name="connsiteY1" fmla="*/ 1352550 h 2965450"/>
              <a:gd name="connsiteX2" fmla="*/ 2247900 w 4778843"/>
              <a:gd name="connsiteY2" fmla="*/ 0 h 2965450"/>
              <a:gd name="connsiteX0" fmla="*/ 6 w 4778849"/>
              <a:gd name="connsiteY0" fmla="*/ 2965450 h 3056743"/>
              <a:gd name="connsiteX1" fmla="*/ 4718056 w 4778849"/>
              <a:gd name="connsiteY1" fmla="*/ 1352550 h 3056743"/>
              <a:gd name="connsiteX2" fmla="*/ 2247906 w 4778849"/>
              <a:gd name="connsiteY2" fmla="*/ 0 h 3056743"/>
              <a:gd name="connsiteX0" fmla="*/ 0 w 2247900"/>
              <a:gd name="connsiteY0" fmla="*/ 2965450 h 2965450"/>
              <a:gd name="connsiteX1" fmla="*/ 2247900 w 2247900"/>
              <a:gd name="connsiteY1" fmla="*/ 0 h 2965450"/>
              <a:gd name="connsiteX0" fmla="*/ 0 w 3253533"/>
              <a:gd name="connsiteY0" fmla="*/ 2965450 h 2965450"/>
              <a:gd name="connsiteX1" fmla="*/ 2247900 w 3253533"/>
              <a:gd name="connsiteY1" fmla="*/ 0 h 2965450"/>
              <a:gd name="connsiteX0" fmla="*/ 0 w 4333154"/>
              <a:gd name="connsiteY0" fmla="*/ 2965450 h 3074583"/>
              <a:gd name="connsiteX1" fmla="*/ 2247900 w 4333154"/>
              <a:gd name="connsiteY1" fmla="*/ 0 h 3074583"/>
              <a:gd name="connsiteX0" fmla="*/ 0 w 4114398"/>
              <a:gd name="connsiteY0" fmla="*/ 2982227 h 3090877"/>
              <a:gd name="connsiteX1" fmla="*/ 1865812 w 4114398"/>
              <a:gd name="connsiteY1" fmla="*/ 0 h 309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4398" h="3090877">
                <a:moveTo>
                  <a:pt x="0" y="2982227"/>
                </a:moveTo>
                <a:cubicBezTo>
                  <a:pt x="5473700" y="3720944"/>
                  <a:pt x="4831262" y="467783"/>
                  <a:pt x="1865812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BBCD8E-96DA-BE65-74E9-2F820D80A20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070100" y="6152378"/>
            <a:ext cx="1585" cy="2103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8FD52DF-4D0B-4A42-BFA6-57452357F62B}"/>
              </a:ext>
            </a:extLst>
          </p:cNvPr>
          <p:cNvSpPr txBox="1"/>
          <p:nvPr/>
        </p:nvSpPr>
        <p:spPr>
          <a:xfrm>
            <a:off x="786043" y="33059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801A2C-3D8A-7D44-5146-F12F7418EEBA}"/>
              </a:ext>
            </a:extLst>
          </p:cNvPr>
          <p:cNvSpPr txBox="1"/>
          <p:nvPr/>
        </p:nvSpPr>
        <p:spPr>
          <a:xfrm>
            <a:off x="2013664" y="412303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8A277F-26B3-602D-E176-B0DA0A7502F3}"/>
              </a:ext>
            </a:extLst>
          </p:cNvPr>
          <p:cNvSpPr txBox="1"/>
          <p:nvPr/>
        </p:nvSpPr>
        <p:spPr>
          <a:xfrm>
            <a:off x="976851" y="13214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077018-4E18-2F2F-FFD5-DA58E411A037}"/>
              </a:ext>
            </a:extLst>
          </p:cNvPr>
          <p:cNvSpPr txBox="1"/>
          <p:nvPr/>
        </p:nvSpPr>
        <p:spPr>
          <a:xfrm>
            <a:off x="673100" y="22421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97A3CB-0717-1CB4-60D6-C30E53BDFBC7}"/>
              </a:ext>
            </a:extLst>
          </p:cNvPr>
          <p:cNvSpPr txBox="1"/>
          <p:nvPr/>
        </p:nvSpPr>
        <p:spPr>
          <a:xfrm>
            <a:off x="2476500" y="31184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E1F9B6-511C-B810-57EA-5CE478A608AA}"/>
              </a:ext>
            </a:extLst>
          </p:cNvPr>
          <p:cNvSpPr txBox="1"/>
          <p:nvPr/>
        </p:nvSpPr>
        <p:spPr>
          <a:xfrm>
            <a:off x="4279900" y="43567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1E039-94B4-A367-A275-49E3ED614F0D}"/>
              </a:ext>
            </a:extLst>
          </p:cNvPr>
          <p:cNvSpPr txBox="1"/>
          <p:nvPr/>
        </p:nvSpPr>
        <p:spPr>
          <a:xfrm>
            <a:off x="1466850" y="47250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96A264-7440-0783-29B0-476C89EB4045}"/>
              </a:ext>
            </a:extLst>
          </p:cNvPr>
          <p:cNvSpPr txBox="1"/>
          <p:nvPr/>
        </p:nvSpPr>
        <p:spPr>
          <a:xfrm>
            <a:off x="685800" y="545525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AAB118-865D-F485-8060-090D79A2639C}"/>
              </a:ext>
            </a:extLst>
          </p:cNvPr>
          <p:cNvSpPr txBox="1"/>
          <p:nvPr/>
        </p:nvSpPr>
        <p:spPr>
          <a:xfrm>
            <a:off x="692150" y="6325208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CA5801-289A-CB10-FCB7-4E4FB260CBFB}"/>
              </a:ext>
            </a:extLst>
          </p:cNvPr>
          <p:cNvSpPr txBox="1"/>
          <p:nvPr/>
        </p:nvSpPr>
        <p:spPr>
          <a:xfrm>
            <a:off x="3557060" y="158436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492047-364E-5CC8-999F-57B50729182A}"/>
              </a:ext>
            </a:extLst>
          </p:cNvPr>
          <p:cNvSpPr txBox="1"/>
          <p:nvPr/>
        </p:nvSpPr>
        <p:spPr>
          <a:xfrm>
            <a:off x="3560870" y="1806091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92281E-0EDF-8EF6-A3B7-8D0B3D9F200F}"/>
              </a:ext>
            </a:extLst>
          </p:cNvPr>
          <p:cNvSpPr txBox="1"/>
          <p:nvPr/>
        </p:nvSpPr>
        <p:spPr>
          <a:xfrm>
            <a:off x="3185161" y="2330877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14D6F-B84B-4C3E-54C8-E52157614220}"/>
              </a:ext>
            </a:extLst>
          </p:cNvPr>
          <p:cNvSpPr txBox="1"/>
          <p:nvPr/>
        </p:nvSpPr>
        <p:spPr>
          <a:xfrm>
            <a:off x="3041544" y="3184614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24BEE2-4CBA-6681-77D1-F9909F7D99A6}"/>
              </a:ext>
            </a:extLst>
          </p:cNvPr>
          <p:cNvSpPr txBox="1"/>
          <p:nvPr/>
        </p:nvSpPr>
        <p:spPr>
          <a:xfrm>
            <a:off x="4836641" y="4423258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F00C09-BAD4-44C6-9085-579456564A46}"/>
              </a:ext>
            </a:extLst>
          </p:cNvPr>
          <p:cNvSpPr txBox="1"/>
          <p:nvPr/>
        </p:nvSpPr>
        <p:spPr>
          <a:xfrm>
            <a:off x="3735358" y="31967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D5CD7D-1043-F3DE-F964-8A65C32D41DC}"/>
              </a:ext>
            </a:extLst>
          </p:cNvPr>
          <p:cNvSpPr txBox="1"/>
          <p:nvPr/>
        </p:nvSpPr>
        <p:spPr>
          <a:xfrm>
            <a:off x="4104928" y="3399949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93DAB-8542-6EA1-5DFB-FDB6FEEE5984}"/>
              </a:ext>
            </a:extLst>
          </p:cNvPr>
          <p:cNvSpPr txBox="1"/>
          <p:nvPr/>
        </p:nvSpPr>
        <p:spPr>
          <a:xfrm>
            <a:off x="7097625" y="1073927"/>
            <a:ext cx="44582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v in vars: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d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for block in DF[d]: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a ϕ-node to block,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we have done so already.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Add block 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DefBBLs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unless it's already in there.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296E15C-8922-FAFA-3F23-EDD8EAA5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004239"/>
              </p:ext>
            </p:extLst>
          </p:nvPr>
        </p:nvGraphicFramePr>
        <p:xfrm>
          <a:off x="6472804" y="3946294"/>
          <a:ext cx="4847414" cy="246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69">
                  <a:extLst>
                    <a:ext uri="{9D8B030D-6E8A-4147-A177-3AD203B41FA5}">
                      <a16:colId xmlns:a16="http://schemas.microsoft.com/office/drawing/2014/main" val="102749369"/>
                    </a:ext>
                  </a:extLst>
                </a:gridCol>
                <a:gridCol w="658717">
                  <a:extLst>
                    <a:ext uri="{9D8B030D-6E8A-4147-A177-3AD203B41FA5}">
                      <a16:colId xmlns:a16="http://schemas.microsoft.com/office/drawing/2014/main" val="1013876269"/>
                    </a:ext>
                  </a:extLst>
                </a:gridCol>
                <a:gridCol w="1320604">
                  <a:extLst>
                    <a:ext uri="{9D8B030D-6E8A-4147-A177-3AD203B41FA5}">
                      <a16:colId xmlns:a16="http://schemas.microsoft.com/office/drawing/2014/main" val="338634086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1361204320"/>
                    </a:ext>
                  </a:extLst>
                </a:gridCol>
                <a:gridCol w="1100081">
                  <a:extLst>
                    <a:ext uri="{9D8B030D-6E8A-4147-A177-3AD203B41FA5}">
                      <a16:colId xmlns:a16="http://schemas.microsoft.com/office/drawing/2014/main" val="367325317"/>
                    </a:ext>
                  </a:extLst>
                </a:gridCol>
              </a:tblGrid>
              <a:tr h="317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BBL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0627411"/>
                  </a:ext>
                </a:extLst>
              </a:tr>
              <a:tr h="273498">
                <a:tc>
                  <a:txBody>
                    <a:bodyPr/>
                    <a:lstStyle/>
                    <a:p>
                      <a:r>
                        <a:rPr lang="en-US" sz="1400" dirty="0"/>
                        <a:t> 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(all)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B2,B3,B4,B5,B6,B7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67829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r>
                        <a:rPr lang="en-US" sz="1400" dirty="0"/>
                        <a:t> 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B3,B4,B5,B6,B7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465000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B3, 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B4,B5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082377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961029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210715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B6,B7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589430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r>
                        <a:rPr lang="en-US" sz="1400" dirty="0"/>
                        <a:t> 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{}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963028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F3646B7-744D-894A-C465-50E98DF81159}"/>
              </a:ext>
            </a:extLst>
          </p:cNvPr>
          <p:cNvSpPr txBox="1"/>
          <p:nvPr/>
        </p:nvSpPr>
        <p:spPr>
          <a:xfrm>
            <a:off x="10614766" y="420200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3E460B-FDC7-4E5E-6DB2-3AC67AC91FEB}"/>
              </a:ext>
            </a:extLst>
          </p:cNvPr>
          <p:cNvSpPr txBox="1"/>
          <p:nvPr/>
        </p:nvSpPr>
        <p:spPr>
          <a:xfrm>
            <a:off x="10569454" y="450269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DBB70E-480F-BDA3-E051-12172C681B83}"/>
              </a:ext>
            </a:extLst>
          </p:cNvPr>
          <p:cNvSpPr txBox="1"/>
          <p:nvPr/>
        </p:nvSpPr>
        <p:spPr>
          <a:xfrm>
            <a:off x="10573570" y="480337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146E1-E141-FA0A-9358-89A5A9155F21}"/>
              </a:ext>
            </a:extLst>
          </p:cNvPr>
          <p:cNvSpPr txBox="1"/>
          <p:nvPr/>
        </p:nvSpPr>
        <p:spPr>
          <a:xfrm>
            <a:off x="10566579" y="511516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BC0D32-D90F-1B22-6FF8-D5B48F505403}"/>
              </a:ext>
            </a:extLst>
          </p:cNvPr>
          <p:cNvSpPr txBox="1"/>
          <p:nvPr/>
        </p:nvSpPr>
        <p:spPr>
          <a:xfrm>
            <a:off x="10559588" y="543534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C767C1-8B04-F237-C8FE-438C194A9962}"/>
              </a:ext>
            </a:extLst>
          </p:cNvPr>
          <p:cNvSpPr txBox="1"/>
          <p:nvPr/>
        </p:nvSpPr>
        <p:spPr>
          <a:xfrm>
            <a:off x="10560986" y="575552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2A919C-407F-AA83-B5FA-6A0918C3D4AD}"/>
              </a:ext>
            </a:extLst>
          </p:cNvPr>
          <p:cNvSpPr txBox="1"/>
          <p:nvPr/>
        </p:nvSpPr>
        <p:spPr>
          <a:xfrm>
            <a:off x="10562384" y="607570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{}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7719D0-B98D-D5E2-863B-0AC3F07CA6C7}"/>
              </a:ext>
            </a:extLst>
          </p:cNvPr>
          <p:cNvSpPr txBox="1"/>
          <p:nvPr/>
        </p:nvSpPr>
        <p:spPr>
          <a:xfrm>
            <a:off x="4235279" y="1697345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baseline="-25000" dirty="0"/>
              <a:t>3</a:t>
            </a:r>
            <a:r>
              <a:rPr lang="en-US" sz="1400" dirty="0"/>
              <a:t> = ϕ( a</a:t>
            </a:r>
            <a:r>
              <a:rPr lang="en-US" sz="1400" baseline="-25000" dirty="0"/>
              <a:t>1</a:t>
            </a:r>
            <a:r>
              <a:rPr lang="en-US" sz="1400" dirty="0"/>
              <a:t>,a</a:t>
            </a:r>
            <a:r>
              <a:rPr lang="en-US" sz="1400" baseline="-25000" dirty="0"/>
              <a:t>2 </a:t>
            </a:r>
            <a:r>
              <a:rPr lang="en-US" sz="1400" dirty="0"/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2026A0-9DDD-AE83-13E4-03FBB91CA780}"/>
              </a:ext>
            </a:extLst>
          </p:cNvPr>
          <p:cNvSpPr txBox="1"/>
          <p:nvPr/>
        </p:nvSpPr>
        <p:spPr>
          <a:xfrm>
            <a:off x="4240359" y="190054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baseline="-25000" dirty="0"/>
              <a:t>3</a:t>
            </a:r>
            <a:r>
              <a:rPr lang="en-US" sz="1400" dirty="0"/>
              <a:t> = ϕ( b</a:t>
            </a:r>
            <a:r>
              <a:rPr lang="en-US" sz="1400" baseline="-25000" dirty="0"/>
              <a:t>1</a:t>
            </a:r>
            <a:r>
              <a:rPr lang="en-US" sz="1400" dirty="0"/>
              <a:t>,b</a:t>
            </a:r>
            <a:r>
              <a:rPr lang="en-US" sz="1400" baseline="-25000" dirty="0"/>
              <a:t>4 </a:t>
            </a:r>
            <a:r>
              <a:rPr lang="en-US" sz="1400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1BB81E-02C0-DE9E-A98C-276CF089B02A}"/>
              </a:ext>
            </a:extLst>
          </p:cNvPr>
          <p:cNvSpPr txBox="1"/>
          <p:nvPr/>
        </p:nvSpPr>
        <p:spPr>
          <a:xfrm>
            <a:off x="823036" y="4273294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baseline="-25000" dirty="0"/>
              <a:t>4</a:t>
            </a:r>
            <a:r>
              <a:rPr lang="en-US" sz="1200" dirty="0"/>
              <a:t> = ϕ(b</a:t>
            </a:r>
            <a:r>
              <a:rPr lang="en-US" sz="1200" baseline="-25000" dirty="0"/>
              <a:t>3</a:t>
            </a:r>
            <a:r>
              <a:rPr lang="en-US" sz="1200" dirty="0"/>
              <a:t>,b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5ADFFC-8A41-999C-4241-6C9A3CBF800A}"/>
              </a:ext>
            </a:extLst>
          </p:cNvPr>
          <p:cNvSpPr txBox="1"/>
          <p:nvPr/>
        </p:nvSpPr>
        <p:spPr>
          <a:xfrm>
            <a:off x="2898140" y="5716446"/>
            <a:ext cx="13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3</a:t>
            </a:r>
          </a:p>
        </p:txBody>
      </p:sp>
      <p:graphicFrame>
        <p:nvGraphicFramePr>
          <p:cNvPr id="83" name="Table 83">
            <a:extLst>
              <a:ext uri="{FF2B5EF4-FFF2-40B4-BE49-F238E27FC236}">
                <a16:creationId xmlns:a16="http://schemas.microsoft.com/office/drawing/2014/main" id="{B430287C-042B-CFCA-EFEF-BAC7136DA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67867"/>
              </p:ext>
            </p:extLst>
          </p:nvPr>
        </p:nvGraphicFramePr>
        <p:xfrm>
          <a:off x="7422184" y="2730471"/>
          <a:ext cx="3236891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3023">
                  <a:extLst>
                    <a:ext uri="{9D8B030D-6E8A-4147-A177-3AD203B41FA5}">
                      <a16:colId xmlns:a16="http://schemas.microsoft.com/office/drawing/2014/main" val="3949616124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1092168286"/>
                    </a:ext>
                  </a:extLst>
                </a:gridCol>
                <a:gridCol w="1281395">
                  <a:extLst>
                    <a:ext uri="{9D8B030D-6E8A-4147-A177-3AD203B41FA5}">
                      <a16:colId xmlns:a16="http://schemas.microsoft.com/office/drawing/2014/main" val="1660230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DefBBLs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</a:t>
                      </a:r>
                      <a:r>
                        <a:rPr lang="en-US" dirty="0"/>
                        <a:t> Blocks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1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56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641296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EE4647CA-1CDE-7225-4012-46662541CE74}"/>
              </a:ext>
            </a:extLst>
          </p:cNvPr>
          <p:cNvSpPr txBox="1"/>
          <p:nvPr/>
        </p:nvSpPr>
        <p:spPr>
          <a:xfrm>
            <a:off x="8635581" y="309189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25EB70-E480-DDD4-94B0-9B8F164383AB}"/>
              </a:ext>
            </a:extLst>
          </p:cNvPr>
          <p:cNvSpPr txBox="1"/>
          <p:nvPr/>
        </p:nvSpPr>
        <p:spPr>
          <a:xfrm>
            <a:off x="8044483" y="3091896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19450F7-DFB1-8012-6FE1-DF3C1D5589ED}"/>
              </a:ext>
            </a:extLst>
          </p:cNvPr>
          <p:cNvSpPr txBox="1"/>
          <p:nvPr/>
        </p:nvSpPr>
        <p:spPr>
          <a:xfrm>
            <a:off x="8340032" y="3091896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CFC94D-88E5-5FA7-C3EF-18E42F8202C7}"/>
              </a:ext>
            </a:extLst>
          </p:cNvPr>
          <p:cNvSpPr txBox="1"/>
          <p:nvPr/>
        </p:nvSpPr>
        <p:spPr>
          <a:xfrm>
            <a:off x="8044483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4E2571E-2BB6-8C99-2C89-51F83FAF9D9B}"/>
              </a:ext>
            </a:extLst>
          </p:cNvPr>
          <p:cNvSpPr txBox="1"/>
          <p:nvPr/>
        </p:nvSpPr>
        <p:spPr>
          <a:xfrm>
            <a:off x="8341391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AFC045-E5BF-C30F-DE29-623BE279F6D3}"/>
              </a:ext>
            </a:extLst>
          </p:cNvPr>
          <p:cNvSpPr txBox="1"/>
          <p:nvPr/>
        </p:nvSpPr>
        <p:spPr>
          <a:xfrm>
            <a:off x="8638299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A40AC59-B233-9864-6945-EFE47682C93B}"/>
              </a:ext>
            </a:extLst>
          </p:cNvPr>
          <p:cNvSpPr txBox="1"/>
          <p:nvPr/>
        </p:nvSpPr>
        <p:spPr>
          <a:xfrm>
            <a:off x="8935208" y="3461000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B539CB1-C3DA-5A84-30A6-EEF6A8C00AFA}"/>
              </a:ext>
            </a:extLst>
          </p:cNvPr>
          <p:cNvSpPr txBox="1"/>
          <p:nvPr/>
        </p:nvSpPr>
        <p:spPr>
          <a:xfrm>
            <a:off x="9357160" y="310206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59E737-3194-41CB-D39C-460AFBF8A5EA}"/>
              </a:ext>
            </a:extLst>
          </p:cNvPr>
          <p:cNvSpPr txBox="1"/>
          <p:nvPr/>
        </p:nvSpPr>
        <p:spPr>
          <a:xfrm>
            <a:off x="9354468" y="3470478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96BEF5-6040-4F0A-0D00-D38EF266E6D1}"/>
              </a:ext>
            </a:extLst>
          </p:cNvPr>
          <p:cNvSpPr txBox="1"/>
          <p:nvPr/>
        </p:nvSpPr>
        <p:spPr>
          <a:xfrm>
            <a:off x="9651377" y="3470478"/>
            <a:ext cx="46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B2</a:t>
            </a:r>
          </a:p>
        </p:txBody>
      </p:sp>
      <p:pic>
        <p:nvPicPr>
          <p:cNvPr id="16" name="Content Placeholder 5" descr="A close-up of a detour sign&#10;&#10;Description automatically generated">
            <a:extLst>
              <a:ext uri="{FF2B5EF4-FFF2-40B4-BE49-F238E27FC236}">
                <a16:creationId xmlns:a16="http://schemas.microsoft.com/office/drawing/2014/main" id="{4FD4E90A-7827-CCC8-FEFD-CD7B4EFA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8" y="34024"/>
            <a:ext cx="1404572" cy="10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9" grpId="0"/>
      <p:bldP spid="79" grpId="0"/>
      <p:bldP spid="80" grpId="0"/>
      <p:bldP spid="81" grpId="0"/>
      <p:bldP spid="82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End Detour: Using Dominators for </a:t>
            </a:r>
            <a:r>
              <a:rPr lang="el-GR" sz="4800" i="1" dirty="0">
                <a:latin typeface="Garamond" panose="02020404030301010803" pitchFamily="18" charset="0"/>
              </a:rPr>
              <a:t>ϕ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FBF1017C-D9C7-5BEE-4C7D-049ADA2B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5" y="1585986"/>
            <a:ext cx="4945226" cy="39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0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Dominance: 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Placing </a:t>
            </a:r>
            <a:r>
              <a:rPr lang="el-GR" sz="2000" i="1" dirty="0">
                <a:latin typeface="Garamond" panose="02020404030301010803" pitchFamily="18" charset="0"/>
              </a:rPr>
              <a:t>ϕ</a:t>
            </a:r>
            <a:r>
              <a:rPr lang="en-US" sz="2000" dirty="0">
                <a:latin typeface="Garamond" panose="02020404030301010803" pitchFamily="18" charset="0"/>
              </a:rPr>
              <a:t>s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9B57584-CF30-44AD-9D6A-6686B74D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49" y="1825625"/>
            <a:ext cx="77821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Summary:</a:t>
            </a:r>
            <a:endParaRPr lang="en-US" dirty="0"/>
          </a:p>
          <a:p>
            <a:r>
              <a:rPr lang="en-US" dirty="0"/>
              <a:t>Dominators can be computed efficiently</a:t>
            </a:r>
          </a:p>
          <a:p>
            <a:r>
              <a:rPr lang="en-US" dirty="0"/>
              <a:t>Dominance can be used to aid in efficient SSA</a:t>
            </a:r>
          </a:p>
          <a:p>
            <a:r>
              <a:rPr lang="en-US" dirty="0"/>
              <a:t>SSA aids in efficient program optimization and future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prove your efficiency. Thoughts at the beginning of the year | Lufthansa  Systems">
            <a:extLst>
              <a:ext uri="{FF2B5EF4-FFF2-40B4-BE49-F238E27FC236}">
                <a16:creationId xmlns:a16="http://schemas.microsoft.com/office/drawing/2014/main" id="{7BD4A0A4-6C07-4489-90E0-710D5B03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71" y="4573781"/>
            <a:ext cx="4514336" cy="16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6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Oh Hey, We Built a Compiler!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26442F-896E-47D5-B198-489C5D5BF426}"/>
              </a:ext>
            </a:extLst>
          </p:cNvPr>
          <p:cNvSpPr/>
          <p:nvPr/>
        </p:nvSpPr>
        <p:spPr>
          <a:xfrm>
            <a:off x="5424256" y="4298755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396B1A-47BC-4C4F-8FE3-673E27C539EB}"/>
              </a:ext>
            </a:extLst>
          </p:cNvPr>
          <p:cNvSpPr/>
          <p:nvPr/>
        </p:nvSpPr>
        <p:spPr>
          <a:xfrm>
            <a:off x="5431753" y="6341949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8B42D9-0C58-4008-8473-A59A38505FD3}"/>
              </a:ext>
            </a:extLst>
          </p:cNvPr>
          <p:cNvSpPr/>
          <p:nvPr/>
        </p:nvSpPr>
        <p:spPr>
          <a:xfrm>
            <a:off x="5424258" y="1152208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3A013E-FC42-4CEE-824D-CF944F9DB13F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>
            <a:off x="6209426" y="1541710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7666F9-283A-4845-BB41-5A4485624DD5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6213174" y="2233534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A89F4F-E734-4550-AD1F-633DB643F141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6213174" y="2872191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86D6B3-220E-4766-867F-4CD394E684D6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6213174" y="3510846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9DA28A-0310-4823-AEF0-E251A40C3A71}"/>
              </a:ext>
            </a:extLst>
          </p:cNvPr>
          <p:cNvCxnSpPr>
            <a:cxnSpLocks/>
            <a:stCxn id="30" idx="2"/>
            <a:endCxn id="7" idx="0"/>
          </p:cNvCxnSpPr>
          <p:nvPr/>
        </p:nvCxnSpPr>
        <p:spPr>
          <a:xfrm flipH="1">
            <a:off x="6213175" y="4188875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38BF0B-36E4-45C4-93C5-5C2B79402F69}"/>
              </a:ext>
            </a:extLst>
          </p:cNvPr>
          <p:cNvCxnSpPr>
            <a:cxnSpLocks/>
            <a:stCxn id="7" idx="2"/>
            <a:endCxn id="33" idx="0"/>
          </p:cNvCxnSpPr>
          <p:nvPr/>
        </p:nvCxnSpPr>
        <p:spPr>
          <a:xfrm>
            <a:off x="6213173" y="4817556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2C9AB0-E577-44CC-9A66-D708E0EBB21B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6213175" y="5446239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C346C-6DC7-495F-8407-C1B5C3466118}"/>
              </a:ext>
            </a:extLst>
          </p:cNvPr>
          <p:cNvCxnSpPr>
            <a:cxnSpLocks/>
            <a:stCxn id="35" idx="2"/>
            <a:endCxn id="9" idx="0"/>
          </p:cNvCxnSpPr>
          <p:nvPr/>
        </p:nvCxnSpPr>
        <p:spPr>
          <a:xfrm>
            <a:off x="6213174" y="6092798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4EBAB7-0378-4A2A-9AEC-48BF0B48A81E}"/>
              </a:ext>
            </a:extLst>
          </p:cNvPr>
          <p:cNvGrpSpPr/>
          <p:nvPr/>
        </p:nvGrpSpPr>
        <p:grpSpPr>
          <a:xfrm>
            <a:off x="5424256" y="1701092"/>
            <a:ext cx="2144556" cy="532440"/>
            <a:chOff x="1177914" y="1737515"/>
            <a:chExt cx="2144556" cy="53244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D9B1128-4874-40AE-B2A0-D994EE6E84A4}"/>
                </a:ext>
              </a:extLst>
            </p:cNvPr>
            <p:cNvSpPr/>
            <p:nvPr/>
          </p:nvSpPr>
          <p:spPr>
            <a:xfrm>
              <a:off x="1177914" y="1737515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B10A4B-518E-4CB5-A116-867E163F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1863569"/>
              <a:ext cx="395096" cy="31764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2AFFC3-4D49-42B3-8D6F-B3B4E3552D2E}"/>
              </a:ext>
            </a:extLst>
          </p:cNvPr>
          <p:cNvGrpSpPr/>
          <p:nvPr/>
        </p:nvGrpSpPr>
        <p:grpSpPr>
          <a:xfrm>
            <a:off x="5416763" y="2339749"/>
            <a:ext cx="2152051" cy="532440"/>
            <a:chOff x="1170419" y="2376172"/>
            <a:chExt cx="2152051" cy="5324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FC68485-EDB8-4570-9964-2340BB76566F}"/>
                </a:ext>
              </a:extLst>
            </p:cNvPr>
            <p:cNvSpPr/>
            <p:nvPr/>
          </p:nvSpPr>
          <p:spPr>
            <a:xfrm>
              <a:off x="1170419" y="2376172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0E3931-CE99-470F-8A7C-C304E0F7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507260"/>
              <a:ext cx="395096" cy="31764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25C592-5E08-4EBE-B841-E6CB5FDD051A}"/>
              </a:ext>
            </a:extLst>
          </p:cNvPr>
          <p:cNvGrpSpPr/>
          <p:nvPr/>
        </p:nvGrpSpPr>
        <p:grpSpPr>
          <a:xfrm>
            <a:off x="5416763" y="2978406"/>
            <a:ext cx="2152051" cy="532440"/>
            <a:chOff x="1170419" y="3014829"/>
            <a:chExt cx="2152051" cy="53244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9CC59FB-1144-4B42-B9B5-747331DE23EC}"/>
                </a:ext>
              </a:extLst>
            </p:cNvPr>
            <p:cNvSpPr/>
            <p:nvPr/>
          </p:nvSpPr>
          <p:spPr>
            <a:xfrm>
              <a:off x="1170419" y="3014829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8E26F9-DAAD-44BC-B2B9-E99FFC7D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18867"/>
              <a:ext cx="395096" cy="31764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9ED997-6070-4C5B-96F7-D90D7DC4F5CE}"/>
              </a:ext>
            </a:extLst>
          </p:cNvPr>
          <p:cNvGrpSpPr/>
          <p:nvPr/>
        </p:nvGrpSpPr>
        <p:grpSpPr>
          <a:xfrm>
            <a:off x="5424258" y="3602616"/>
            <a:ext cx="2133247" cy="586261"/>
            <a:chOff x="1177914" y="3639037"/>
            <a:chExt cx="2133247" cy="58626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9981189-3926-4349-801E-EE25607A4DF2}"/>
                </a:ext>
              </a:extLst>
            </p:cNvPr>
            <p:cNvSpPr/>
            <p:nvPr/>
          </p:nvSpPr>
          <p:spPr>
            <a:xfrm>
              <a:off x="1177914" y="3639037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372CBE1-7365-45BD-A0B8-037C8A57A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3732867"/>
              <a:ext cx="395096" cy="31764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0E4989-6473-496D-83CB-5A10FC365BE4}"/>
              </a:ext>
            </a:extLst>
          </p:cNvPr>
          <p:cNvGrpSpPr/>
          <p:nvPr/>
        </p:nvGrpSpPr>
        <p:grpSpPr>
          <a:xfrm>
            <a:off x="5424258" y="4927436"/>
            <a:ext cx="2155865" cy="518803"/>
            <a:chOff x="1177914" y="4963857"/>
            <a:chExt cx="2155865" cy="51880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2D2B2AB-0958-4DC4-BE18-E1DADBEB8C37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713E0A-18C9-48B1-BB69-76E43A8D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49666"/>
              <a:ext cx="395096" cy="317646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977210-A063-441F-84BA-F1BDE8492AC0}"/>
              </a:ext>
            </a:extLst>
          </p:cNvPr>
          <p:cNvSpPr/>
          <p:nvPr/>
        </p:nvSpPr>
        <p:spPr>
          <a:xfrm>
            <a:off x="5431754" y="5549554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7C248F-8EC6-4EBB-96E7-12C6CB0E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34" y="5675653"/>
            <a:ext cx="395096" cy="3176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EDFC843-FDD9-4206-9BB6-B0A251E3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86" y="4363741"/>
            <a:ext cx="395096" cy="3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3" t="10000" r="9051" b="11333"/>
          <a:stretch/>
        </p:blipFill>
        <p:spPr>
          <a:xfrm>
            <a:off x="1529891" y="-38100"/>
            <a:ext cx="9132219" cy="6934200"/>
          </a:xfrm>
          <a:prstGeom prst="rect">
            <a:avLst/>
          </a:prstGeom>
        </p:spPr>
      </p:pic>
      <p:sp>
        <p:nvSpPr>
          <p:cNvPr id="61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8003225" y="6394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35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3647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9387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2647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0826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10787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69675" y="3930848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91687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85733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5037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2692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Machine </a:t>
            </a:r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3647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53206" y="5341609"/>
            <a:ext cx="4890843" cy="1208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890843"/>
              <a:gd name="connsiteY0" fmla="*/ 1058698 h 1208182"/>
              <a:gd name="connsiteX1" fmla="*/ 652007 w 4890843"/>
              <a:gd name="connsiteY1" fmla="*/ 724743 h 1208182"/>
              <a:gd name="connsiteX2" fmla="*/ 1598213 w 4890843"/>
              <a:gd name="connsiteY2" fmla="*/ 1175 h 1208182"/>
              <a:gd name="connsiteX3" fmla="*/ 2661100 w 4890843"/>
              <a:gd name="connsiteY3" fmla="*/ 565903 h 1208182"/>
              <a:gd name="connsiteX4" fmla="*/ 3164620 w 4890843"/>
              <a:gd name="connsiteY4" fmla="*/ 979185 h 1208182"/>
              <a:gd name="connsiteX5" fmla="*/ 3951799 w 4890843"/>
              <a:gd name="connsiteY5" fmla="*/ 1201822 h 1208182"/>
              <a:gd name="connsiteX6" fmla="*/ 4548147 w 4890843"/>
              <a:gd name="connsiteY6" fmla="*/ 1106405 h 1208182"/>
              <a:gd name="connsiteX7" fmla="*/ 4890052 w 4890843"/>
              <a:gd name="connsiteY7" fmla="*/ 684987 h 1208182"/>
              <a:gd name="connsiteX0" fmla="*/ 0 w 4890843"/>
              <a:gd name="connsiteY0" fmla="*/ 1059102 h 1208586"/>
              <a:gd name="connsiteX1" fmla="*/ 652007 w 4890843"/>
              <a:gd name="connsiteY1" fmla="*/ 725147 h 1208586"/>
              <a:gd name="connsiteX2" fmla="*/ 1598213 w 4890843"/>
              <a:gd name="connsiteY2" fmla="*/ 1579 h 1208586"/>
              <a:gd name="connsiteX3" fmla="*/ 2661100 w 4890843"/>
              <a:gd name="connsiteY3" fmla="*/ 566307 h 1208586"/>
              <a:gd name="connsiteX4" fmla="*/ 3164620 w 4890843"/>
              <a:gd name="connsiteY4" fmla="*/ 979589 h 1208586"/>
              <a:gd name="connsiteX5" fmla="*/ 3951799 w 4890843"/>
              <a:gd name="connsiteY5" fmla="*/ 1202226 h 1208586"/>
              <a:gd name="connsiteX6" fmla="*/ 4548147 w 4890843"/>
              <a:gd name="connsiteY6" fmla="*/ 1106809 h 1208586"/>
              <a:gd name="connsiteX7" fmla="*/ 4890052 w 4890843"/>
              <a:gd name="connsiteY7" fmla="*/ 685391 h 12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8586">
                <a:moveTo>
                  <a:pt x="0" y="1059102"/>
                </a:moveTo>
                <a:cubicBezTo>
                  <a:pt x="224624" y="1020008"/>
                  <a:pt x="441298" y="1020671"/>
                  <a:pt x="652007" y="725147"/>
                </a:cubicBezTo>
                <a:cubicBezTo>
                  <a:pt x="862716" y="429623"/>
                  <a:pt x="1263364" y="28052"/>
                  <a:pt x="1598213" y="1579"/>
                </a:cubicBezTo>
                <a:cubicBezTo>
                  <a:pt x="1933062" y="-24894"/>
                  <a:pt x="2442562" y="286346"/>
                  <a:pt x="2661100" y="566307"/>
                </a:cubicBezTo>
                <a:cubicBezTo>
                  <a:pt x="2879638" y="846268"/>
                  <a:pt x="2949503" y="873602"/>
                  <a:pt x="3164620" y="979589"/>
                </a:cubicBezTo>
                <a:cubicBezTo>
                  <a:pt x="3379737" y="1085576"/>
                  <a:pt x="3721211" y="1181023"/>
                  <a:pt x="3951799" y="1202226"/>
                </a:cubicBezTo>
                <a:cubicBezTo>
                  <a:pt x="4182387" y="1223429"/>
                  <a:pt x="4381170" y="1191623"/>
                  <a:pt x="4548147" y="1106809"/>
                </a:cubicBezTo>
                <a:cubicBezTo>
                  <a:pt x="4715124" y="1021995"/>
                  <a:pt x="4904629" y="833815"/>
                  <a:pt x="4890052" y="685391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36868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6365138" y="4989293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257895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783957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847995" y="314330"/>
            <a:ext cx="5706518" cy="1904835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122255"/>
              <a:gd name="connsiteX1" fmla="*/ 3870664 w 4527612"/>
              <a:gd name="connsiteY1" fmla="*/ 2333 h 1122255"/>
              <a:gd name="connsiteX2" fmla="*/ 2698812 w 4527612"/>
              <a:gd name="connsiteY2" fmla="*/ 1067653 h 1122255"/>
              <a:gd name="connsiteX3" fmla="*/ 1651247 w 4527612"/>
              <a:gd name="connsiteY3" fmla="*/ 925610 h 1122255"/>
              <a:gd name="connsiteX4" fmla="*/ 215487 w 4527612"/>
              <a:gd name="connsiteY4" fmla="*/ 561310 h 1122255"/>
              <a:gd name="connsiteX5" fmla="*/ 0 w 4527612"/>
              <a:gd name="connsiteY5" fmla="*/ 606014 h 1122255"/>
              <a:gd name="connsiteX0" fmla="*/ 5697193 w 5697193"/>
              <a:gd name="connsiteY0" fmla="*/ 531278 h 1260583"/>
              <a:gd name="connsiteX1" fmla="*/ 5040245 w 5697193"/>
              <a:gd name="connsiteY1" fmla="*/ 140661 h 1260583"/>
              <a:gd name="connsiteX2" fmla="*/ 3868393 w 5697193"/>
              <a:gd name="connsiteY2" fmla="*/ 1205981 h 1260583"/>
              <a:gd name="connsiteX3" fmla="*/ 2820828 w 5697193"/>
              <a:gd name="connsiteY3" fmla="*/ 1063938 h 1260583"/>
              <a:gd name="connsiteX4" fmla="*/ 1385068 w 5697193"/>
              <a:gd name="connsiteY4" fmla="*/ 699638 h 1260583"/>
              <a:gd name="connsiteX5" fmla="*/ 0 w 5697193"/>
              <a:gd name="connsiteY5" fmla="*/ 63 h 1260583"/>
              <a:gd name="connsiteX0" fmla="*/ 5697193 w 5697193"/>
              <a:gd name="connsiteY0" fmla="*/ 531274 h 1260579"/>
              <a:gd name="connsiteX1" fmla="*/ 5040245 w 5697193"/>
              <a:gd name="connsiteY1" fmla="*/ 140657 h 1260579"/>
              <a:gd name="connsiteX2" fmla="*/ 3868393 w 5697193"/>
              <a:gd name="connsiteY2" fmla="*/ 1205977 h 1260579"/>
              <a:gd name="connsiteX3" fmla="*/ 2820828 w 5697193"/>
              <a:gd name="connsiteY3" fmla="*/ 1063934 h 1260579"/>
              <a:gd name="connsiteX4" fmla="*/ 864073 w 5697193"/>
              <a:gd name="connsiteY4" fmla="*/ 752796 h 1260579"/>
              <a:gd name="connsiteX5" fmla="*/ 0 w 5697193"/>
              <a:gd name="connsiteY5" fmla="*/ 59 h 1260579"/>
              <a:gd name="connsiteX0" fmla="*/ 5697193 w 5697193"/>
              <a:gd name="connsiteY0" fmla="*/ 531215 h 1260520"/>
              <a:gd name="connsiteX1" fmla="*/ 5040245 w 5697193"/>
              <a:gd name="connsiteY1" fmla="*/ 140598 h 1260520"/>
              <a:gd name="connsiteX2" fmla="*/ 3868393 w 5697193"/>
              <a:gd name="connsiteY2" fmla="*/ 1205918 h 1260520"/>
              <a:gd name="connsiteX3" fmla="*/ 2820828 w 5697193"/>
              <a:gd name="connsiteY3" fmla="*/ 1063875 h 1260520"/>
              <a:gd name="connsiteX4" fmla="*/ 864073 w 5697193"/>
              <a:gd name="connsiteY4" fmla="*/ 752737 h 1260520"/>
              <a:gd name="connsiteX5" fmla="*/ 332446 w 5697193"/>
              <a:gd name="connsiteY5" fmla="*/ 327436 h 1260520"/>
              <a:gd name="connsiteX6" fmla="*/ 0 w 5697193"/>
              <a:gd name="connsiteY6" fmla="*/ 0 h 1260520"/>
              <a:gd name="connsiteX0" fmla="*/ 5382937 w 5382937"/>
              <a:gd name="connsiteY0" fmla="*/ 1137271 h 1866576"/>
              <a:gd name="connsiteX1" fmla="*/ 4725989 w 5382937"/>
              <a:gd name="connsiteY1" fmla="*/ 746654 h 1866576"/>
              <a:gd name="connsiteX2" fmla="*/ 3554137 w 5382937"/>
              <a:gd name="connsiteY2" fmla="*/ 1811974 h 1866576"/>
              <a:gd name="connsiteX3" fmla="*/ 2506572 w 5382937"/>
              <a:gd name="connsiteY3" fmla="*/ 1669931 h 1866576"/>
              <a:gd name="connsiteX4" fmla="*/ 549817 w 5382937"/>
              <a:gd name="connsiteY4" fmla="*/ 1358793 h 1866576"/>
              <a:gd name="connsiteX5" fmla="*/ 18190 w 5382937"/>
              <a:gd name="connsiteY5" fmla="*/ 933492 h 1866576"/>
              <a:gd name="connsiteX6" fmla="*/ 578879 w 5382937"/>
              <a:gd name="connsiteY6" fmla="*/ 0 h 1866576"/>
              <a:gd name="connsiteX0" fmla="*/ 5696968 w 5696968"/>
              <a:gd name="connsiteY0" fmla="*/ 1137271 h 1866576"/>
              <a:gd name="connsiteX1" fmla="*/ 5040020 w 5696968"/>
              <a:gd name="connsiteY1" fmla="*/ 746654 h 1866576"/>
              <a:gd name="connsiteX2" fmla="*/ 3868168 w 5696968"/>
              <a:gd name="connsiteY2" fmla="*/ 1811974 h 1866576"/>
              <a:gd name="connsiteX3" fmla="*/ 2820603 w 5696968"/>
              <a:gd name="connsiteY3" fmla="*/ 1669931 h 1866576"/>
              <a:gd name="connsiteX4" fmla="*/ 863848 w 5696968"/>
              <a:gd name="connsiteY4" fmla="*/ 1358793 h 1866576"/>
              <a:gd name="connsiteX5" fmla="*/ 13244 w 5696968"/>
              <a:gd name="connsiteY5" fmla="*/ 699576 h 1866576"/>
              <a:gd name="connsiteX6" fmla="*/ 892910 w 5696968"/>
              <a:gd name="connsiteY6" fmla="*/ 0 h 1866576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8361 w 5718361"/>
              <a:gd name="connsiteY0" fmla="*/ 1162069 h 1891374"/>
              <a:gd name="connsiteX1" fmla="*/ 5061413 w 5718361"/>
              <a:gd name="connsiteY1" fmla="*/ 771452 h 1891374"/>
              <a:gd name="connsiteX2" fmla="*/ 3889561 w 5718361"/>
              <a:gd name="connsiteY2" fmla="*/ 1836772 h 1891374"/>
              <a:gd name="connsiteX3" fmla="*/ 2841996 w 5718361"/>
              <a:gd name="connsiteY3" fmla="*/ 1694729 h 1891374"/>
              <a:gd name="connsiteX4" fmla="*/ 885241 w 5718361"/>
              <a:gd name="connsiteY4" fmla="*/ 1383591 h 1891374"/>
              <a:gd name="connsiteX5" fmla="*/ 34637 w 5718361"/>
              <a:gd name="connsiteY5" fmla="*/ 724374 h 1891374"/>
              <a:gd name="connsiteX6" fmla="*/ 914303 w 5718361"/>
              <a:gd name="connsiteY6" fmla="*/ 24798 h 1891374"/>
              <a:gd name="connsiteX0" fmla="*/ 5718361 w 5718361"/>
              <a:gd name="connsiteY0" fmla="*/ 1182593 h 1911898"/>
              <a:gd name="connsiteX1" fmla="*/ 5061413 w 5718361"/>
              <a:gd name="connsiteY1" fmla="*/ 791976 h 1911898"/>
              <a:gd name="connsiteX2" fmla="*/ 3889561 w 5718361"/>
              <a:gd name="connsiteY2" fmla="*/ 1857296 h 1911898"/>
              <a:gd name="connsiteX3" fmla="*/ 2841996 w 5718361"/>
              <a:gd name="connsiteY3" fmla="*/ 1715253 h 1911898"/>
              <a:gd name="connsiteX4" fmla="*/ 885241 w 5718361"/>
              <a:gd name="connsiteY4" fmla="*/ 1404115 h 1911898"/>
              <a:gd name="connsiteX5" fmla="*/ 34637 w 5718361"/>
              <a:gd name="connsiteY5" fmla="*/ 744898 h 1911898"/>
              <a:gd name="connsiteX6" fmla="*/ 914303 w 5718361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858853 w 5691973"/>
              <a:gd name="connsiteY4" fmla="*/ 140411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4804058 w 4804058"/>
              <a:gd name="connsiteY0" fmla="*/ 1137271 h 1866576"/>
              <a:gd name="connsiteX1" fmla="*/ 4147110 w 4804058"/>
              <a:gd name="connsiteY1" fmla="*/ 746654 h 1866576"/>
              <a:gd name="connsiteX2" fmla="*/ 2975258 w 4804058"/>
              <a:gd name="connsiteY2" fmla="*/ 1811974 h 1866576"/>
              <a:gd name="connsiteX3" fmla="*/ 1927693 w 4804058"/>
              <a:gd name="connsiteY3" fmla="*/ 1669931 h 1866576"/>
              <a:gd name="connsiteX4" fmla="*/ 1289376 w 4804058"/>
              <a:gd name="connsiteY4" fmla="*/ 1316263 h 1866576"/>
              <a:gd name="connsiteX5" fmla="*/ 0 w 4804058"/>
              <a:gd name="connsiteY5" fmla="*/ 0 h 1866576"/>
              <a:gd name="connsiteX0" fmla="*/ 5615424 w 5615424"/>
              <a:gd name="connsiteY0" fmla="*/ 1137271 h 1866576"/>
              <a:gd name="connsiteX1" fmla="*/ 4958476 w 5615424"/>
              <a:gd name="connsiteY1" fmla="*/ 746654 h 1866576"/>
              <a:gd name="connsiteX2" fmla="*/ 3786624 w 5615424"/>
              <a:gd name="connsiteY2" fmla="*/ 1811974 h 1866576"/>
              <a:gd name="connsiteX3" fmla="*/ 2739059 w 5615424"/>
              <a:gd name="connsiteY3" fmla="*/ 1669931 h 1866576"/>
              <a:gd name="connsiteX4" fmla="*/ 2100742 w 5615424"/>
              <a:gd name="connsiteY4" fmla="*/ 1316263 h 1866576"/>
              <a:gd name="connsiteX5" fmla="*/ 811366 w 5615424"/>
              <a:gd name="connsiteY5" fmla="*/ 0 h 1866576"/>
              <a:gd name="connsiteX0" fmla="*/ 5706253 w 5706253"/>
              <a:gd name="connsiteY0" fmla="*/ 1227659 h 1956964"/>
              <a:gd name="connsiteX1" fmla="*/ 5049305 w 5706253"/>
              <a:gd name="connsiteY1" fmla="*/ 837042 h 1956964"/>
              <a:gd name="connsiteX2" fmla="*/ 3877453 w 5706253"/>
              <a:gd name="connsiteY2" fmla="*/ 1902362 h 1956964"/>
              <a:gd name="connsiteX3" fmla="*/ 2829888 w 5706253"/>
              <a:gd name="connsiteY3" fmla="*/ 1760319 h 1956964"/>
              <a:gd name="connsiteX4" fmla="*/ 2191571 w 5706253"/>
              <a:gd name="connsiteY4" fmla="*/ 1406651 h 1956964"/>
              <a:gd name="connsiteX5" fmla="*/ 902195 w 5706253"/>
              <a:gd name="connsiteY5" fmla="*/ 90388 h 1956964"/>
              <a:gd name="connsiteX0" fmla="*/ 5879599 w 5879599"/>
              <a:gd name="connsiteY0" fmla="*/ 1228850 h 1958155"/>
              <a:gd name="connsiteX1" fmla="*/ 5222651 w 5879599"/>
              <a:gd name="connsiteY1" fmla="*/ 838233 h 1958155"/>
              <a:gd name="connsiteX2" fmla="*/ 4050799 w 5879599"/>
              <a:gd name="connsiteY2" fmla="*/ 1903553 h 1958155"/>
              <a:gd name="connsiteX3" fmla="*/ 3003234 w 5879599"/>
              <a:gd name="connsiteY3" fmla="*/ 1761510 h 1958155"/>
              <a:gd name="connsiteX4" fmla="*/ 2088470 w 5879599"/>
              <a:gd name="connsiteY4" fmla="*/ 1375944 h 1958155"/>
              <a:gd name="connsiteX5" fmla="*/ 1075541 w 5879599"/>
              <a:gd name="connsiteY5" fmla="*/ 91579 h 1958155"/>
              <a:gd name="connsiteX0" fmla="*/ 5701656 w 5701656"/>
              <a:gd name="connsiteY0" fmla="*/ 1229627 h 1958932"/>
              <a:gd name="connsiteX1" fmla="*/ 5044708 w 5701656"/>
              <a:gd name="connsiteY1" fmla="*/ 839010 h 1958932"/>
              <a:gd name="connsiteX2" fmla="*/ 3872856 w 5701656"/>
              <a:gd name="connsiteY2" fmla="*/ 1904330 h 1958932"/>
              <a:gd name="connsiteX3" fmla="*/ 2825291 w 5701656"/>
              <a:gd name="connsiteY3" fmla="*/ 1762287 h 1958932"/>
              <a:gd name="connsiteX4" fmla="*/ 1910527 w 5701656"/>
              <a:gd name="connsiteY4" fmla="*/ 1376721 h 1958932"/>
              <a:gd name="connsiteX5" fmla="*/ 897598 w 5701656"/>
              <a:gd name="connsiteY5" fmla="*/ 92356 h 1958932"/>
              <a:gd name="connsiteX0" fmla="*/ 5688041 w 5688041"/>
              <a:gd name="connsiteY0" fmla="*/ 1221720 h 1951025"/>
              <a:gd name="connsiteX1" fmla="*/ 5031093 w 5688041"/>
              <a:gd name="connsiteY1" fmla="*/ 831103 h 1951025"/>
              <a:gd name="connsiteX2" fmla="*/ 3859241 w 5688041"/>
              <a:gd name="connsiteY2" fmla="*/ 1896423 h 1951025"/>
              <a:gd name="connsiteX3" fmla="*/ 2811676 w 5688041"/>
              <a:gd name="connsiteY3" fmla="*/ 1754380 h 1951025"/>
              <a:gd name="connsiteX4" fmla="*/ 1896912 w 5688041"/>
              <a:gd name="connsiteY4" fmla="*/ 1368814 h 1951025"/>
              <a:gd name="connsiteX5" fmla="*/ 883983 w 5688041"/>
              <a:gd name="connsiteY5" fmla="*/ 84449 h 1951025"/>
              <a:gd name="connsiteX0" fmla="*/ 5692577 w 5692577"/>
              <a:gd name="connsiteY0" fmla="*/ 1225146 h 1954451"/>
              <a:gd name="connsiteX1" fmla="*/ 5035629 w 5692577"/>
              <a:gd name="connsiteY1" fmla="*/ 834529 h 1954451"/>
              <a:gd name="connsiteX2" fmla="*/ 3863777 w 5692577"/>
              <a:gd name="connsiteY2" fmla="*/ 1899849 h 1954451"/>
              <a:gd name="connsiteX3" fmla="*/ 2816212 w 5692577"/>
              <a:gd name="connsiteY3" fmla="*/ 1757806 h 1954451"/>
              <a:gd name="connsiteX4" fmla="*/ 1901448 w 5692577"/>
              <a:gd name="connsiteY4" fmla="*/ 1372240 h 1954451"/>
              <a:gd name="connsiteX5" fmla="*/ 888519 w 5692577"/>
              <a:gd name="connsiteY5" fmla="*/ 87875 h 1954451"/>
              <a:gd name="connsiteX0" fmla="*/ 5737982 w 5737982"/>
              <a:gd name="connsiteY0" fmla="*/ 1165132 h 1894437"/>
              <a:gd name="connsiteX1" fmla="*/ 5081034 w 5737982"/>
              <a:gd name="connsiteY1" fmla="*/ 774515 h 1894437"/>
              <a:gd name="connsiteX2" fmla="*/ 3909182 w 5737982"/>
              <a:gd name="connsiteY2" fmla="*/ 1839835 h 1894437"/>
              <a:gd name="connsiteX3" fmla="*/ 2861617 w 5737982"/>
              <a:gd name="connsiteY3" fmla="*/ 1697792 h 1894437"/>
              <a:gd name="connsiteX4" fmla="*/ 1946853 w 5737982"/>
              <a:gd name="connsiteY4" fmla="*/ 1312226 h 1894437"/>
              <a:gd name="connsiteX5" fmla="*/ 933924 w 5737982"/>
              <a:gd name="connsiteY5" fmla="*/ 27861 h 1894437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42799 h 1872104"/>
              <a:gd name="connsiteX1" fmla="*/ 5090572 w 5747520"/>
              <a:gd name="connsiteY1" fmla="*/ 752182 h 1872104"/>
              <a:gd name="connsiteX2" fmla="*/ 3918720 w 5747520"/>
              <a:gd name="connsiteY2" fmla="*/ 1817502 h 1872104"/>
              <a:gd name="connsiteX3" fmla="*/ 2871155 w 5747520"/>
              <a:gd name="connsiteY3" fmla="*/ 1675459 h 1872104"/>
              <a:gd name="connsiteX4" fmla="*/ 1956391 w 5747520"/>
              <a:gd name="connsiteY4" fmla="*/ 1289893 h 1872104"/>
              <a:gd name="connsiteX5" fmla="*/ 0 w 5747520"/>
              <a:gd name="connsiteY5" fmla="*/ 843327 h 1872104"/>
              <a:gd name="connsiteX6" fmla="*/ 943462 w 5747520"/>
              <a:gd name="connsiteY6" fmla="*/ 5528 h 1872104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37271 h 1842516"/>
              <a:gd name="connsiteX1" fmla="*/ 5090572 w 5747520"/>
              <a:gd name="connsiteY1" fmla="*/ 746654 h 1842516"/>
              <a:gd name="connsiteX2" fmla="*/ 3918720 w 5747520"/>
              <a:gd name="connsiteY2" fmla="*/ 1811974 h 1842516"/>
              <a:gd name="connsiteX3" fmla="*/ 2754197 w 5747520"/>
              <a:gd name="connsiteY3" fmla="*/ 1531708 h 1842516"/>
              <a:gd name="connsiteX4" fmla="*/ 1956391 w 5747520"/>
              <a:gd name="connsiteY4" fmla="*/ 1284365 h 1842516"/>
              <a:gd name="connsiteX5" fmla="*/ 0 w 5747520"/>
              <a:gd name="connsiteY5" fmla="*/ 837799 h 1842516"/>
              <a:gd name="connsiteX6" fmla="*/ 943462 w 5747520"/>
              <a:gd name="connsiteY6" fmla="*/ 0 h 1842516"/>
              <a:gd name="connsiteX0" fmla="*/ 5747520 w 5747520"/>
              <a:gd name="connsiteY0" fmla="*/ 1137271 h 1856360"/>
              <a:gd name="connsiteX1" fmla="*/ 5090572 w 5747520"/>
              <a:gd name="connsiteY1" fmla="*/ 746654 h 1856360"/>
              <a:gd name="connsiteX2" fmla="*/ 3918720 w 5747520"/>
              <a:gd name="connsiteY2" fmla="*/ 1811974 h 1856360"/>
              <a:gd name="connsiteX3" fmla="*/ 2754197 w 5747520"/>
              <a:gd name="connsiteY3" fmla="*/ 1531708 h 1856360"/>
              <a:gd name="connsiteX4" fmla="*/ 1956391 w 5747520"/>
              <a:gd name="connsiteY4" fmla="*/ 1284365 h 1856360"/>
              <a:gd name="connsiteX5" fmla="*/ 0 w 5747520"/>
              <a:gd name="connsiteY5" fmla="*/ 837799 h 1856360"/>
              <a:gd name="connsiteX6" fmla="*/ 943462 w 5747520"/>
              <a:gd name="connsiteY6" fmla="*/ 0 h 1856360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67781 h 1896626"/>
              <a:gd name="connsiteX1" fmla="*/ 5090572 w 5747520"/>
              <a:gd name="connsiteY1" fmla="*/ 777164 h 1896626"/>
              <a:gd name="connsiteX2" fmla="*/ 3918720 w 5747520"/>
              <a:gd name="connsiteY2" fmla="*/ 1842484 h 1896626"/>
              <a:gd name="connsiteX3" fmla="*/ 2764829 w 5747520"/>
              <a:gd name="connsiteY3" fmla="*/ 1604748 h 1896626"/>
              <a:gd name="connsiteX4" fmla="*/ 1956391 w 5747520"/>
              <a:gd name="connsiteY4" fmla="*/ 1314875 h 1896626"/>
              <a:gd name="connsiteX5" fmla="*/ 0 w 5747520"/>
              <a:gd name="connsiteY5" fmla="*/ 868309 h 1896626"/>
              <a:gd name="connsiteX6" fmla="*/ 943462 w 5747520"/>
              <a:gd name="connsiteY6" fmla="*/ 30510 h 1896626"/>
              <a:gd name="connsiteX0" fmla="*/ 5748935 w 5748935"/>
              <a:gd name="connsiteY0" fmla="*/ 1167781 h 1896626"/>
              <a:gd name="connsiteX1" fmla="*/ 5091987 w 5748935"/>
              <a:gd name="connsiteY1" fmla="*/ 777164 h 1896626"/>
              <a:gd name="connsiteX2" fmla="*/ 3920135 w 5748935"/>
              <a:gd name="connsiteY2" fmla="*/ 1842484 h 1896626"/>
              <a:gd name="connsiteX3" fmla="*/ 2766244 w 5748935"/>
              <a:gd name="connsiteY3" fmla="*/ 1604748 h 1896626"/>
              <a:gd name="connsiteX4" fmla="*/ 1957806 w 5748935"/>
              <a:gd name="connsiteY4" fmla="*/ 1314875 h 1896626"/>
              <a:gd name="connsiteX5" fmla="*/ 1415 w 5748935"/>
              <a:gd name="connsiteY5" fmla="*/ 868309 h 1896626"/>
              <a:gd name="connsiteX6" fmla="*/ 944877 w 5748935"/>
              <a:gd name="connsiteY6" fmla="*/ 30510 h 1896626"/>
              <a:gd name="connsiteX0" fmla="*/ 5706445 w 5706445"/>
              <a:gd name="connsiteY0" fmla="*/ 1175990 h 1904835"/>
              <a:gd name="connsiteX1" fmla="*/ 5049497 w 5706445"/>
              <a:gd name="connsiteY1" fmla="*/ 785373 h 1904835"/>
              <a:gd name="connsiteX2" fmla="*/ 3877645 w 5706445"/>
              <a:gd name="connsiteY2" fmla="*/ 1850693 h 1904835"/>
              <a:gd name="connsiteX3" fmla="*/ 2723754 w 5706445"/>
              <a:gd name="connsiteY3" fmla="*/ 1612957 h 1904835"/>
              <a:gd name="connsiteX4" fmla="*/ 1915316 w 5706445"/>
              <a:gd name="connsiteY4" fmla="*/ 1323084 h 1904835"/>
              <a:gd name="connsiteX5" fmla="*/ 1455 w 5706445"/>
              <a:gd name="connsiteY5" fmla="*/ 823355 h 1904835"/>
              <a:gd name="connsiteX6" fmla="*/ 902387 w 5706445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518" h="1904835">
                <a:moveTo>
                  <a:pt x="5706518" y="1175990"/>
                </a:moveTo>
                <a:cubicBezTo>
                  <a:pt x="5610343" y="920017"/>
                  <a:pt x="5478658" y="761701"/>
                  <a:pt x="5049570" y="785373"/>
                </a:cubicBezTo>
                <a:cubicBezTo>
                  <a:pt x="4620482" y="809045"/>
                  <a:pt x="4265342" y="1712762"/>
                  <a:pt x="3877718" y="1850693"/>
                </a:cubicBezTo>
                <a:cubicBezTo>
                  <a:pt x="3490094" y="1988624"/>
                  <a:pt x="3148348" y="1846204"/>
                  <a:pt x="2723827" y="1612957"/>
                </a:cubicBezTo>
                <a:cubicBezTo>
                  <a:pt x="2309940" y="1443506"/>
                  <a:pt x="2234427" y="1302285"/>
                  <a:pt x="1915389" y="1323084"/>
                </a:cubicBezTo>
                <a:cubicBezTo>
                  <a:pt x="1362435" y="1386414"/>
                  <a:pt x="-52934" y="1526514"/>
                  <a:pt x="1528" y="823355"/>
                </a:cubicBezTo>
                <a:cubicBezTo>
                  <a:pt x="109153" y="-103088"/>
                  <a:pt x="723951" y="-34298"/>
                  <a:pt x="902460" y="3871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A6A76DC-C2FD-4544-A732-F1C22A76C85C}"/>
              </a:ext>
            </a:extLst>
          </p:cNvPr>
          <p:cNvSpPr/>
          <p:nvPr/>
        </p:nvSpPr>
        <p:spPr>
          <a:xfrm>
            <a:off x="3728095" y="345791"/>
            <a:ext cx="1130252" cy="76616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457346"/>
              <a:gd name="connsiteX1" fmla="*/ 3870664 w 4527612"/>
              <a:gd name="connsiteY1" fmla="*/ 2333 h 1457346"/>
              <a:gd name="connsiteX2" fmla="*/ 2698812 w 4527612"/>
              <a:gd name="connsiteY2" fmla="*/ 1067653 h 1457346"/>
              <a:gd name="connsiteX3" fmla="*/ 1066456 w 4527612"/>
              <a:gd name="connsiteY3" fmla="*/ 1350913 h 1457346"/>
              <a:gd name="connsiteX4" fmla="*/ 0 w 4527612"/>
              <a:gd name="connsiteY4" fmla="*/ 606014 h 1457346"/>
              <a:gd name="connsiteX0" fmla="*/ 3870664 w 3870664"/>
              <a:gd name="connsiteY0" fmla="*/ 0 h 1455013"/>
              <a:gd name="connsiteX1" fmla="*/ 2698812 w 3870664"/>
              <a:gd name="connsiteY1" fmla="*/ 1065320 h 1455013"/>
              <a:gd name="connsiteX2" fmla="*/ 1066456 w 3870664"/>
              <a:gd name="connsiteY2" fmla="*/ 1348580 h 1455013"/>
              <a:gd name="connsiteX3" fmla="*/ 0 w 3870664"/>
              <a:gd name="connsiteY3" fmla="*/ 603681 h 1455013"/>
              <a:gd name="connsiteX0" fmla="*/ 3870664 w 3870664"/>
              <a:gd name="connsiteY0" fmla="*/ 0 h 1348580"/>
              <a:gd name="connsiteX1" fmla="*/ 1066456 w 3870664"/>
              <a:gd name="connsiteY1" fmla="*/ 1348580 h 1348580"/>
              <a:gd name="connsiteX2" fmla="*/ 0 w 3870664"/>
              <a:gd name="connsiteY2" fmla="*/ 603681 h 1348580"/>
              <a:gd name="connsiteX0" fmla="*/ 1066456 w 1066456"/>
              <a:gd name="connsiteY0" fmla="*/ 771478 h 771478"/>
              <a:gd name="connsiteX1" fmla="*/ 0 w 1066456"/>
              <a:gd name="connsiteY1" fmla="*/ 26579 h 771478"/>
              <a:gd name="connsiteX0" fmla="*/ 1066456 w 1066456"/>
              <a:gd name="connsiteY0" fmla="*/ 744899 h 744899"/>
              <a:gd name="connsiteX1" fmla="*/ 0 w 1066456"/>
              <a:gd name="connsiteY1" fmla="*/ 0 h 744899"/>
              <a:gd name="connsiteX0" fmla="*/ 1130252 w 1130252"/>
              <a:gd name="connsiteY0" fmla="*/ 766164 h 766164"/>
              <a:gd name="connsiteX1" fmla="*/ 0 w 1130252"/>
              <a:gd name="connsiteY1" fmla="*/ 0 h 7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252" h="766164">
                <a:moveTo>
                  <a:pt x="1130252" y="766164"/>
                </a:moveTo>
                <a:cubicBezTo>
                  <a:pt x="591673" y="485038"/>
                  <a:pt x="602580" y="188117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DE9244-F160-2E5E-55B5-40B9257B53D4}"/>
                  </a:ext>
                </a:extLst>
              </p14:cNvPr>
              <p14:cNvContentPartPr/>
              <p14:nvPr/>
            </p14:nvContentPartPr>
            <p14:xfrm>
              <a:off x="5069880" y="501480"/>
              <a:ext cx="1035000" cy="120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DE9244-F160-2E5E-55B5-40B9257B53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0520" y="492120"/>
                <a:ext cx="1053720" cy="12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86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a typeface="Cambria Math" panose="02040503050406030204" pitchFamily="18" charset="0"/>
              </a:rPr>
              <a:t>What Next?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9025F547-C3EF-49E6-9FDC-C587DA1759E8}"/>
              </a:ext>
            </a:extLst>
          </p:cNvPr>
          <p:cNvSpPr>
            <a:spLocks noGrp="1"/>
          </p:cNvSpPr>
          <p:nvPr/>
        </p:nvSpPr>
        <p:spPr>
          <a:xfrm>
            <a:off x="1964052" y="1446245"/>
            <a:ext cx="7995494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Practical Applications</a:t>
            </a:r>
          </a:p>
          <a:p>
            <a:pPr marL="0" indent="0">
              <a:buNone/>
            </a:pPr>
            <a:r>
              <a:rPr lang="en-US" i="1" dirty="0"/>
              <a:t>Why does this class matter?</a:t>
            </a:r>
          </a:p>
          <a:p>
            <a:r>
              <a:rPr lang="en-US" dirty="0"/>
              <a:t>“So you can do compilers”: Practical skills for language implementation / reasoning</a:t>
            </a:r>
          </a:p>
          <a:p>
            <a:r>
              <a:rPr lang="en-US" dirty="0"/>
              <a:t>“What you do with compilers is useful outside doing compilers”</a:t>
            </a:r>
          </a:p>
        </p:txBody>
      </p:sp>
    </p:spTree>
    <p:extLst>
      <p:ext uri="{BB962C8B-B14F-4D97-AF65-F5344CB8AC3E}">
        <p14:creationId xmlns:p14="http://schemas.microsoft.com/office/powerpoint/2010/main" val="24870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CA246CD-5920-4742-887B-82E81F57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6766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Some more examples </a:t>
            </a:r>
          </a:p>
          <a:p>
            <a:pPr marL="0" indent="0">
              <a:buNone/>
            </a:pPr>
            <a:r>
              <a:rPr lang="en-US" dirty="0"/>
              <a:t>• Considering more complex code </a:t>
            </a:r>
          </a:p>
          <a:p>
            <a:pPr marL="0" indent="0">
              <a:buNone/>
            </a:pPr>
            <a:r>
              <a:rPr lang="en-US" dirty="0"/>
              <a:t>• Dataflow Framework 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pPr marL="0" indent="0">
              <a:buNone/>
            </a:pPr>
            <a:r>
              <a:rPr lang="en-US" dirty="0"/>
              <a:t>• Concepts</a:t>
            </a:r>
          </a:p>
          <a:p>
            <a:pPr marL="0" indent="0">
              <a:buNone/>
            </a:pPr>
            <a:r>
              <a:rPr lang="en-US" dirty="0"/>
              <a:t>• Examples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45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31AA7F-D3F9-4764-9089-154EAD2D33CC}"/>
              </a:ext>
            </a:extLst>
          </p:cNvPr>
          <p:cNvSpPr/>
          <p:nvPr/>
        </p:nvSpPr>
        <p:spPr>
          <a:xfrm>
            <a:off x="2526675" y="5202712"/>
            <a:ext cx="4908884" cy="14325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saturation approach to dataflow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Handling loops, </a:t>
            </a:r>
            <a:r>
              <a:rPr lang="en-US" dirty="0" err="1"/>
              <a:t>globals</a:t>
            </a:r>
            <a:r>
              <a:rPr lang="en-US" dirty="0"/>
              <a:t>, large domains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BBCD6-B069-4DB9-9FCB-056596950A98}"/>
              </a:ext>
            </a:extLst>
          </p:cNvPr>
          <p:cNvSpPr txBox="1"/>
          <p:nvPr/>
        </p:nvSpPr>
        <p:spPr>
          <a:xfrm>
            <a:off x="8202663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BE98E2-67DA-47C1-93DF-9BF008855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4" y="2818540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 Single Assignment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Importance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AC283C1-9BA8-44A6-BFE3-42642ED2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45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373A4-E6BF-4467-B49E-DABD4A41EC45}"/>
              </a:ext>
            </a:extLst>
          </p:cNvPr>
          <p:cNvSpPr txBox="1"/>
          <p:nvPr/>
        </p:nvSpPr>
        <p:spPr>
          <a:xfrm>
            <a:off x="8202663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4" y="2818540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Data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Motivation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28350"/>
            <a:ext cx="79901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Simplistic Interference Graph:</a:t>
            </a:r>
          </a:p>
          <a:p>
            <a:r>
              <a:rPr lang="en-US" dirty="0"/>
              <a:t>Nodes are “variables” </a:t>
            </a:r>
          </a:p>
          <a:p>
            <a:r>
              <a:rPr lang="en-US" dirty="0"/>
              <a:t>Edges indicate interference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2950922" y="4539481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[D]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[D]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44849F-C964-4024-9ED7-094C18A4680C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C3B85E-19E4-440D-94E2-DC9A20A9FD4F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48AD42-0485-4EAC-A0CC-978429A3A821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CB60D4-159A-4895-A618-56C49C899029}"/>
              </a:ext>
            </a:extLst>
          </p:cNvPr>
          <p:cNvCxnSpPr>
            <a:cxnSpLocks/>
            <a:stCxn id="22" idx="4"/>
            <a:endCxn id="24" idx="1"/>
          </p:cNvCxnSpPr>
          <p:nvPr/>
        </p:nvCxnSpPr>
        <p:spPr>
          <a:xfrm>
            <a:off x="7776194" y="5066269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15D75B-1FCC-493E-A51E-D09ECC6B0E56}"/>
              </a:ext>
            </a:extLst>
          </p:cNvPr>
          <p:cNvCxnSpPr>
            <a:cxnSpLocks/>
            <a:stCxn id="28" idx="2"/>
            <a:endCxn id="24" idx="6"/>
          </p:cNvCxnSpPr>
          <p:nvPr/>
        </p:nvCxnSpPr>
        <p:spPr>
          <a:xfrm flipH="1" flipV="1">
            <a:off x="8567025" y="5957988"/>
            <a:ext cx="738798" cy="1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A3FA9A-2FA5-45AA-AE27-EEB0C9C719FB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8039805" y="4790302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49F9036-4276-49B9-A6DD-D416A458D503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5C7013-1D39-4FB4-96A8-A16ECA99FAD8}"/>
              </a:ext>
            </a:extLst>
          </p:cNvPr>
          <p:cNvSpPr txBox="1"/>
          <p:nvPr/>
        </p:nvSpPr>
        <p:spPr>
          <a:xfrm>
            <a:off x="5128317" y="4881603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63F236-EF3F-4B0B-B6AC-7E51DE176DA3}"/>
              </a:ext>
            </a:extLst>
          </p:cNvPr>
          <p:cNvSpPr txBox="1"/>
          <p:nvPr/>
        </p:nvSpPr>
        <p:spPr>
          <a:xfrm>
            <a:off x="5132436" y="5165811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081B91-A21F-42FF-929B-482F75D50CBB}"/>
              </a:ext>
            </a:extLst>
          </p:cNvPr>
          <p:cNvSpPr txBox="1"/>
          <p:nvPr/>
        </p:nvSpPr>
        <p:spPr>
          <a:xfrm>
            <a:off x="5140671" y="5437660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59D075-CEC5-4FC3-88F7-7DCFE2BD0F3E}"/>
              </a:ext>
            </a:extLst>
          </p:cNvPr>
          <p:cNvSpPr txBox="1"/>
          <p:nvPr/>
        </p:nvSpPr>
        <p:spPr>
          <a:xfrm>
            <a:off x="5144789" y="572186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live: (6, 7]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484BA17-4FB3-4043-AEC4-58F38BD9D3AF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CE4D2A8-2F87-4A4E-B4CD-708CCDC90543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182C8C-C628-4976-B514-5F2F2722FA2E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6CFC80A-52D1-4653-AA52-566530BB168D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F928343-73E3-4FC1-A29A-A9988A864273}"/>
              </a:ext>
            </a:extLst>
          </p:cNvPr>
          <p:cNvGrpSpPr/>
          <p:nvPr/>
        </p:nvGrpSpPr>
        <p:grpSpPr>
          <a:xfrm>
            <a:off x="2652584" y="4037659"/>
            <a:ext cx="7488194" cy="2560851"/>
            <a:chOff x="1128584" y="4037658"/>
            <a:chExt cx="7488194" cy="256085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F188E3C-F865-40F2-8A79-902D715F2C8B}"/>
                </a:ext>
              </a:extLst>
            </p:cNvPr>
            <p:cNvSpPr/>
            <p:nvPr/>
          </p:nvSpPr>
          <p:spPr>
            <a:xfrm>
              <a:off x="1128584" y="4234249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EE2A62-023B-41AC-8C5A-795666F17910}"/>
                </a:ext>
              </a:extLst>
            </p:cNvPr>
            <p:cNvSpPr txBox="1"/>
            <p:nvPr/>
          </p:nvSpPr>
          <p:spPr>
            <a:xfrm>
              <a:off x="1511157" y="4037658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2-colorable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8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  <p:bldP spid="28" grpId="0" animBg="1"/>
      <p:bldP spid="46" grpId="0"/>
      <p:bldP spid="47" grpId="0"/>
      <p:bldP spid="48" grpId="0"/>
      <p:bldP spid="49" grpId="0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Data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SSA – Motivation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6DEDE-BB2D-4E7E-9F31-E56059F5B874}"/>
              </a:ext>
            </a:extLst>
          </p:cNvPr>
          <p:cNvSpPr txBox="1"/>
          <p:nvPr/>
        </p:nvSpPr>
        <p:spPr>
          <a:xfrm>
            <a:off x="2865111" y="1544590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[B]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5375715-E814-409D-A714-6B552189BF15}"/>
              </a:ext>
            </a:extLst>
          </p:cNvPr>
          <p:cNvSpPr/>
          <p:nvPr/>
        </p:nvSpPr>
        <p:spPr>
          <a:xfrm>
            <a:off x="7776194" y="166120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750D35-B783-4BEB-973C-606122FB92D2}"/>
              </a:ext>
            </a:extLst>
          </p:cNvPr>
          <p:cNvSpPr/>
          <p:nvPr/>
        </p:nvSpPr>
        <p:spPr>
          <a:xfrm>
            <a:off x="8933022" y="166120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EC2C52-A568-4C7F-AABA-025D0A15F9C6}"/>
              </a:ext>
            </a:extLst>
          </p:cNvPr>
          <p:cNvSpPr/>
          <p:nvPr/>
        </p:nvSpPr>
        <p:spPr>
          <a:xfrm>
            <a:off x="8303415" y="2828887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E9E9D-ADDC-409A-BE34-8525A4090E05}"/>
              </a:ext>
            </a:extLst>
          </p:cNvPr>
          <p:cNvCxnSpPr>
            <a:cxnSpLocks/>
            <a:stCxn id="3" idx="4"/>
            <a:endCxn id="12" idx="1"/>
          </p:cNvCxnSpPr>
          <p:nvPr/>
        </p:nvCxnSpPr>
        <p:spPr>
          <a:xfrm>
            <a:off x="8039804" y="2213135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954F-A08A-4988-82F6-4DC0B9D849A7}"/>
              </a:ext>
            </a:extLst>
          </p:cNvPr>
          <p:cNvCxnSpPr>
            <a:cxnSpLocks/>
            <a:stCxn id="11" idx="4"/>
            <a:endCxn id="12" idx="7"/>
          </p:cNvCxnSpPr>
          <p:nvPr/>
        </p:nvCxnSpPr>
        <p:spPr>
          <a:xfrm flipH="1">
            <a:off x="8753426" y="2213135"/>
            <a:ext cx="443207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CF1EBA-C2A3-457C-90D2-8E046146C40F}"/>
              </a:ext>
            </a:extLst>
          </p:cNvPr>
          <p:cNvCxnSpPr>
            <a:cxnSpLocks/>
            <a:stCxn id="11" idx="2"/>
            <a:endCxn id="3" idx="6"/>
          </p:cNvCxnSpPr>
          <p:nvPr/>
        </p:nvCxnSpPr>
        <p:spPr>
          <a:xfrm flipH="1">
            <a:off x="8303415" y="1937168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B08124B-1238-4E0C-9C36-9A92CDF9662C}"/>
              </a:ext>
            </a:extLst>
          </p:cNvPr>
          <p:cNvSpPr txBox="1"/>
          <p:nvPr/>
        </p:nvSpPr>
        <p:spPr>
          <a:xfrm>
            <a:off x="4986265" y="1893314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453FEF-6CC4-4A04-BCCE-0FEFFFE3F5E6}"/>
              </a:ext>
            </a:extLst>
          </p:cNvPr>
          <p:cNvSpPr txBox="1"/>
          <p:nvPr/>
        </p:nvSpPr>
        <p:spPr>
          <a:xfrm>
            <a:off x="4990383" y="2177522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 and (6,7]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1FBD94-77A2-47CC-BA6D-E8CE466417E6}"/>
              </a:ext>
            </a:extLst>
          </p:cNvPr>
          <p:cNvSpPr txBox="1"/>
          <p:nvPr/>
        </p:nvSpPr>
        <p:spPr>
          <a:xfrm>
            <a:off x="4998619" y="2449371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24B35E-49DE-4C06-A605-212B264536A2}"/>
              </a:ext>
            </a:extLst>
          </p:cNvPr>
          <p:cNvSpPr txBox="1"/>
          <p:nvPr/>
        </p:nvSpPr>
        <p:spPr>
          <a:xfrm>
            <a:off x="2950922" y="4539481"/>
            <a:ext cx="1580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 [A] := 1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2. [B] :=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3. output [B]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4. [C] :=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5. output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6. [D] :=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7. output [D]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8. output [C]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2D1D84-4B21-4E4B-A83C-9A4CF1AEAA76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C5BC97-48E3-40CA-BC8C-8E24863E09CC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91170-BCEA-402D-9A87-338622573EA3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3FD3CF-E4B3-4A3A-9D7B-A242BECD8A48}"/>
              </a:ext>
            </a:extLst>
          </p:cNvPr>
          <p:cNvCxnSpPr>
            <a:cxnSpLocks/>
            <a:stCxn id="53" idx="4"/>
            <a:endCxn id="55" idx="1"/>
          </p:cNvCxnSpPr>
          <p:nvPr/>
        </p:nvCxnSpPr>
        <p:spPr>
          <a:xfrm>
            <a:off x="7776194" y="5066269"/>
            <a:ext cx="340820" cy="696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F9D98D6-36FD-4EC3-8071-F142F77F1D82}"/>
              </a:ext>
            </a:extLst>
          </p:cNvPr>
          <p:cNvCxnSpPr>
            <a:cxnSpLocks/>
            <a:stCxn id="59" idx="2"/>
            <a:endCxn id="55" idx="6"/>
          </p:cNvCxnSpPr>
          <p:nvPr/>
        </p:nvCxnSpPr>
        <p:spPr>
          <a:xfrm flipH="1" flipV="1">
            <a:off x="8567025" y="5957988"/>
            <a:ext cx="738798" cy="1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28FC7B-71AA-4753-860B-F51382AC869C}"/>
              </a:ext>
            </a:extLst>
          </p:cNvPr>
          <p:cNvCxnSpPr>
            <a:cxnSpLocks/>
            <a:stCxn id="54" idx="2"/>
            <a:endCxn id="53" idx="6"/>
          </p:cNvCxnSpPr>
          <p:nvPr/>
        </p:nvCxnSpPr>
        <p:spPr>
          <a:xfrm flipH="1">
            <a:off x="8039805" y="4790302"/>
            <a:ext cx="6296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2FB101CD-8E35-4350-8063-0CE57B2D6D94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50E108-889D-417B-9A9B-4B9887502794}"/>
              </a:ext>
            </a:extLst>
          </p:cNvPr>
          <p:cNvSpPr txBox="1"/>
          <p:nvPr/>
        </p:nvSpPr>
        <p:spPr>
          <a:xfrm>
            <a:off x="5128317" y="4881603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live: (1, 5]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E6F417-C2B9-4DA0-AB75-8AF998CFFE0D}"/>
              </a:ext>
            </a:extLst>
          </p:cNvPr>
          <p:cNvSpPr txBox="1"/>
          <p:nvPr/>
        </p:nvSpPr>
        <p:spPr>
          <a:xfrm>
            <a:off x="5132436" y="5165811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live: (2, 3]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0359AF-FBED-4F37-B3EA-D30460B7EF87}"/>
              </a:ext>
            </a:extLst>
          </p:cNvPr>
          <p:cNvSpPr txBox="1"/>
          <p:nvPr/>
        </p:nvSpPr>
        <p:spPr>
          <a:xfrm>
            <a:off x="5140671" y="5437660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live: (4, 8]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FF6FB4-F45C-475C-9B9D-2592420F1D8C}"/>
              </a:ext>
            </a:extLst>
          </p:cNvPr>
          <p:cNvSpPr txBox="1"/>
          <p:nvPr/>
        </p:nvSpPr>
        <p:spPr>
          <a:xfrm>
            <a:off x="5144789" y="572186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live: (6, 7]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C81400-3118-4048-A9D4-B25AD8E62E17}"/>
              </a:ext>
            </a:extLst>
          </p:cNvPr>
          <p:cNvSpPr/>
          <p:nvPr/>
        </p:nvSpPr>
        <p:spPr>
          <a:xfrm>
            <a:off x="7512584" y="4514335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3197959-2687-4871-8B69-3ABFC7696833}"/>
              </a:ext>
            </a:extLst>
          </p:cNvPr>
          <p:cNvSpPr/>
          <p:nvPr/>
        </p:nvSpPr>
        <p:spPr>
          <a:xfrm>
            <a:off x="8669412" y="4514335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7259DED-6FFA-45DF-90F2-D11D76663824}"/>
              </a:ext>
            </a:extLst>
          </p:cNvPr>
          <p:cNvSpPr/>
          <p:nvPr/>
        </p:nvSpPr>
        <p:spPr>
          <a:xfrm>
            <a:off x="8039805" y="568202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6F5429-62FC-45CC-B310-D71CBB5AAB12}"/>
              </a:ext>
            </a:extLst>
          </p:cNvPr>
          <p:cNvSpPr/>
          <p:nvPr/>
        </p:nvSpPr>
        <p:spPr>
          <a:xfrm>
            <a:off x="9305824" y="5694509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7A82C88-C393-48DD-A6DD-5A44F131969D}"/>
              </a:ext>
            </a:extLst>
          </p:cNvPr>
          <p:cNvSpPr/>
          <p:nvPr/>
        </p:nvSpPr>
        <p:spPr>
          <a:xfrm>
            <a:off x="7776194" y="1661201"/>
            <a:ext cx="527221" cy="551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6C99C9D-89B8-444C-BEC9-0D17FCD4422B}"/>
              </a:ext>
            </a:extLst>
          </p:cNvPr>
          <p:cNvSpPr/>
          <p:nvPr/>
        </p:nvSpPr>
        <p:spPr>
          <a:xfrm>
            <a:off x="8933022" y="1661201"/>
            <a:ext cx="527221" cy="5519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2C388E5-B12A-4A5A-AC3F-EBFE696024DD}"/>
              </a:ext>
            </a:extLst>
          </p:cNvPr>
          <p:cNvSpPr/>
          <p:nvPr/>
        </p:nvSpPr>
        <p:spPr>
          <a:xfrm>
            <a:off x="8303415" y="2828887"/>
            <a:ext cx="527221" cy="5519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13CB7A-269E-439D-9F15-5E9242B0F1A9}"/>
              </a:ext>
            </a:extLst>
          </p:cNvPr>
          <p:cNvGrpSpPr/>
          <p:nvPr/>
        </p:nvGrpSpPr>
        <p:grpSpPr>
          <a:xfrm>
            <a:off x="2652584" y="4037659"/>
            <a:ext cx="7488194" cy="2560851"/>
            <a:chOff x="1128584" y="4037658"/>
            <a:chExt cx="7488194" cy="256085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6EFEEE-12FC-4274-A23F-9E723318BB45}"/>
                </a:ext>
              </a:extLst>
            </p:cNvPr>
            <p:cNvSpPr/>
            <p:nvPr/>
          </p:nvSpPr>
          <p:spPr>
            <a:xfrm>
              <a:off x="1128584" y="4234249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32E3AD-F59B-462B-818C-DBBCF95EB2D3}"/>
                </a:ext>
              </a:extLst>
            </p:cNvPr>
            <p:cNvSpPr txBox="1"/>
            <p:nvPr/>
          </p:nvSpPr>
          <p:spPr>
            <a:xfrm>
              <a:off x="1511157" y="4037658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2-colorable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785E4-B6C0-4DEE-A12C-EAEB5D805B3A}"/>
              </a:ext>
            </a:extLst>
          </p:cNvPr>
          <p:cNvGrpSpPr/>
          <p:nvPr/>
        </p:nvGrpSpPr>
        <p:grpSpPr>
          <a:xfrm>
            <a:off x="2652584" y="1125583"/>
            <a:ext cx="7488194" cy="2560851"/>
            <a:chOff x="1116224" y="1282104"/>
            <a:chExt cx="7488194" cy="2560851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DE690F48-62DA-4CAA-B8B6-957BB8653B00}"/>
                </a:ext>
              </a:extLst>
            </p:cNvPr>
            <p:cNvSpPr/>
            <p:nvPr/>
          </p:nvSpPr>
          <p:spPr>
            <a:xfrm>
              <a:off x="1116224" y="1478695"/>
              <a:ext cx="7488194" cy="236426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268442B-8F1A-4DF7-A557-AD9BE190FA40}"/>
                </a:ext>
              </a:extLst>
            </p:cNvPr>
            <p:cNvSpPr txBox="1"/>
            <p:nvPr/>
          </p:nvSpPr>
          <p:spPr>
            <a:xfrm>
              <a:off x="1498797" y="1282104"/>
              <a:ext cx="12407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3-colorable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DA63AE-2D9E-4B7D-B6C7-1349E15B0D79}"/>
              </a:ext>
            </a:extLst>
          </p:cNvPr>
          <p:cNvSpPr txBox="1"/>
          <p:nvPr/>
        </p:nvSpPr>
        <p:spPr>
          <a:xfrm>
            <a:off x="3632883" y="3723499"/>
            <a:ext cx="578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Breaking out B into </a:t>
            </a:r>
            <a:r>
              <a:rPr lang="en-US" b="1" i="1" dirty="0">
                <a:solidFill>
                  <a:schemeClr val="accent2"/>
                </a:solidFill>
              </a:rPr>
              <a:t>more </a:t>
            </a:r>
            <a:r>
              <a:rPr lang="en-US" b="1" dirty="0">
                <a:solidFill>
                  <a:schemeClr val="accent2"/>
                </a:solidFill>
              </a:rPr>
              <a:t>variables uses </a:t>
            </a:r>
            <a:r>
              <a:rPr lang="en-US" b="1" i="1" dirty="0">
                <a:solidFill>
                  <a:schemeClr val="accent2"/>
                </a:solidFill>
              </a:rPr>
              <a:t>fewer </a:t>
            </a:r>
            <a:r>
              <a:rPr lang="en-US" b="1" dirty="0">
                <a:solidFill>
                  <a:schemeClr val="accent2"/>
                </a:solidFill>
              </a:rPr>
              <a:t>resources!</a:t>
            </a:r>
          </a:p>
        </p:txBody>
      </p:sp>
    </p:spTree>
    <p:extLst>
      <p:ext uri="{BB962C8B-B14F-4D97-AF65-F5344CB8AC3E}">
        <p14:creationId xmlns:p14="http://schemas.microsoft.com/office/powerpoint/2010/main" val="39535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50" grpId="0"/>
      <p:bldP spid="51" grpId="0"/>
      <p:bldP spid="52" grpId="0"/>
      <p:bldP spid="68" grpId="0" animBg="1"/>
      <p:bldP spid="69" grpId="0" animBg="1"/>
      <p:bldP spid="7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Static Single Assignment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388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additional restriction on the IR:</a:t>
            </a:r>
          </a:p>
          <a:p>
            <a:r>
              <a:rPr lang="en-US" dirty="0"/>
              <a:t>Every variable is assigned a value in </a:t>
            </a:r>
            <a:r>
              <a:rPr lang="en-US" i="1" dirty="0"/>
              <a:t>at most one</a:t>
            </a:r>
            <a:r>
              <a:rPr lang="en-US" dirty="0"/>
              <a:t> program point</a:t>
            </a:r>
          </a:p>
          <a:p>
            <a:pPr marL="0" indent="0">
              <a:buNone/>
            </a:pPr>
            <a:r>
              <a:rPr lang="en-US" b="1" dirty="0"/>
              <a:t>We can say 3AC is (or isn’t) in </a:t>
            </a:r>
            <a:r>
              <a:rPr lang="en-US" b="1" i="1" dirty="0"/>
              <a:t>SSA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1096C-4291-4370-A9D6-1FD0E93601A0}"/>
              </a:ext>
            </a:extLst>
          </p:cNvPr>
          <p:cNvSpPr txBox="1"/>
          <p:nvPr/>
        </p:nvSpPr>
        <p:spPr>
          <a:xfrm>
            <a:off x="8828150" y="161007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31E1F-2988-4F00-B6EC-37BAB2239E74}"/>
              </a:ext>
            </a:extLst>
          </p:cNvPr>
          <p:cNvSpPr txBox="1"/>
          <p:nvPr/>
        </p:nvSpPr>
        <p:spPr>
          <a:xfrm>
            <a:off x="8828151" y="197940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:=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F9D1A-901A-4766-8CE2-CCA432BBE11A}"/>
              </a:ext>
            </a:extLst>
          </p:cNvPr>
          <p:cNvSpPr txBox="1"/>
          <p:nvPr/>
        </p:nvSpPr>
        <p:spPr>
          <a:xfrm>
            <a:off x="8828151" y="234873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:= a + 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DEB98-D6C0-4650-9EE3-4748E0FF4E6C}"/>
              </a:ext>
            </a:extLst>
          </p:cNvPr>
          <p:cNvSpPr txBox="1"/>
          <p:nvPr/>
        </p:nvSpPr>
        <p:spPr>
          <a:xfrm>
            <a:off x="8828150" y="320343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E2A28-2C05-448F-8CB0-1F813A4619BC}"/>
              </a:ext>
            </a:extLst>
          </p:cNvPr>
          <p:cNvSpPr txBox="1"/>
          <p:nvPr/>
        </p:nvSpPr>
        <p:spPr>
          <a:xfrm>
            <a:off x="8828151" y="357277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:=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B4A21-C544-4DCE-B610-CB6BCA40B41A}"/>
              </a:ext>
            </a:extLst>
          </p:cNvPr>
          <p:cNvSpPr txBox="1"/>
          <p:nvPr/>
        </p:nvSpPr>
        <p:spPr>
          <a:xfrm>
            <a:off x="8828151" y="424378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:= a + 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DAE071-8E4B-47F2-B5FC-CAEA7024A63B}"/>
              </a:ext>
            </a:extLst>
          </p:cNvPr>
          <p:cNvSpPr txBox="1"/>
          <p:nvPr/>
        </p:nvSpPr>
        <p:spPr>
          <a:xfrm>
            <a:off x="8823342" y="390827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b *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9C09B-EC7C-4D11-9AE4-BC82F456015E}"/>
              </a:ext>
            </a:extLst>
          </p:cNvPr>
          <p:cNvSpPr txBox="1"/>
          <p:nvPr/>
        </p:nvSpPr>
        <p:spPr>
          <a:xfrm>
            <a:off x="8517169" y="52624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 b :=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F275B9-6F55-490D-BB9B-0926C1CB28E4}"/>
              </a:ext>
            </a:extLst>
          </p:cNvPr>
          <p:cNvSpPr txBox="1"/>
          <p:nvPr/>
        </p:nvSpPr>
        <p:spPr>
          <a:xfrm>
            <a:off x="8866084" y="5631788"/>
            <a:ext cx="87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EC943F-128D-49BC-BE1E-DA0633C88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33" y="1878929"/>
            <a:ext cx="644540" cy="518192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667FF79-F934-4340-852A-6CB9F5CEA0FB}"/>
              </a:ext>
            </a:extLst>
          </p:cNvPr>
          <p:cNvSpPr/>
          <p:nvPr/>
        </p:nvSpPr>
        <p:spPr>
          <a:xfrm>
            <a:off x="9736364" y="3355976"/>
            <a:ext cx="776727" cy="80292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34102B-0586-4F9B-B29D-2B7206726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57" y="5166152"/>
            <a:ext cx="644540" cy="51819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30788B-C23B-4E09-8C95-86BEAEC0680D}"/>
              </a:ext>
            </a:extLst>
          </p:cNvPr>
          <p:cNvCxnSpPr/>
          <p:nvPr/>
        </p:nvCxnSpPr>
        <p:spPr>
          <a:xfrm>
            <a:off x="8823341" y="3572771"/>
            <a:ext cx="288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FBB124-CD1A-44F9-B542-AA78EC6AFDC5}"/>
              </a:ext>
            </a:extLst>
          </p:cNvPr>
          <p:cNvCxnSpPr/>
          <p:nvPr/>
        </p:nvCxnSpPr>
        <p:spPr>
          <a:xfrm>
            <a:off x="8827457" y="4277110"/>
            <a:ext cx="2883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329493-3B4A-4C3C-9FCE-F476EF7A11F1}"/>
              </a:ext>
            </a:extLst>
          </p:cNvPr>
          <p:cNvCxnSpPr/>
          <p:nvPr/>
        </p:nvCxnSpPr>
        <p:spPr>
          <a:xfrm>
            <a:off x="8849608" y="5598836"/>
            <a:ext cx="28832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B47443-2293-42E6-8A21-DFD187D61DF7}"/>
              </a:ext>
            </a:extLst>
          </p:cNvPr>
          <p:cNvSpPr txBox="1"/>
          <p:nvPr/>
        </p:nvSpPr>
        <p:spPr>
          <a:xfrm>
            <a:off x="6112710" y="5688730"/>
            <a:ext cx="3029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Ok! statically defined only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once (doesn’t matter that it’s 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dynamically assigned &gt; 1)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51D75E-74AA-4805-9409-AF1AF8F52533}"/>
              </a:ext>
            </a:extLst>
          </p:cNvPr>
          <p:cNvGrpSpPr/>
          <p:nvPr/>
        </p:nvGrpSpPr>
        <p:grpSpPr>
          <a:xfrm>
            <a:off x="2381247" y="4800678"/>
            <a:ext cx="3510924" cy="2019890"/>
            <a:chOff x="857247" y="4800678"/>
            <a:chExt cx="3510924" cy="201989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0BB5AB60-06E8-43ED-8196-FBD14F2F4EAD}"/>
                </a:ext>
              </a:extLst>
            </p:cNvPr>
            <p:cNvSpPr/>
            <p:nvPr/>
          </p:nvSpPr>
          <p:spPr>
            <a:xfrm rot="254313">
              <a:off x="857247" y="4800678"/>
              <a:ext cx="3510924" cy="20198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6745B3-5F6F-4CEC-B5D7-ACF2626F6F2F}"/>
                </a:ext>
              </a:extLst>
            </p:cNvPr>
            <p:cNvSpPr txBox="1"/>
            <p:nvPr/>
          </p:nvSpPr>
          <p:spPr>
            <a:xfrm>
              <a:off x="1464553" y="5062027"/>
              <a:ext cx="2389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Why does that matter?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FD3C9B-4FA0-45AB-BF43-A1307825116A}"/>
                </a:ext>
              </a:extLst>
            </p:cNvPr>
            <p:cNvSpPr txBox="1"/>
            <p:nvPr/>
          </p:nvSpPr>
          <p:spPr>
            <a:xfrm>
              <a:off x="1464553" y="5414170"/>
              <a:ext cx="23131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Disentangles value use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F0BA93-B9EF-4811-83A8-DCD75B44C422}"/>
                </a:ext>
              </a:extLst>
            </p:cNvPr>
            <p:cNvSpPr txBox="1"/>
            <p:nvPr/>
          </p:nvSpPr>
          <p:spPr>
            <a:xfrm>
              <a:off x="1452196" y="5723091"/>
              <a:ext cx="24988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Simplifies other analyses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3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Use-Def Chains (AKA UD chains)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SSA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01" y="1825625"/>
            <a:ext cx="6580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pair (</a:t>
            </a:r>
            <a:r>
              <a:rPr lang="en-US" dirty="0" err="1"/>
              <a:t>u,D</a:t>
            </a:r>
            <a:r>
              <a:rPr lang="en-US" dirty="0"/>
              <a:t>) where:</a:t>
            </a:r>
          </a:p>
          <a:p>
            <a:r>
              <a:rPr lang="en-US" dirty="0"/>
              <a:t>u is a use of a variable in a program</a:t>
            </a:r>
          </a:p>
          <a:p>
            <a:r>
              <a:rPr lang="en-US" dirty="0"/>
              <a:t>D is the </a:t>
            </a:r>
            <a:r>
              <a:rPr lang="en-US" b="1" dirty="0"/>
              <a:t>set</a:t>
            </a:r>
            <a:r>
              <a:rPr lang="en-US" dirty="0"/>
              <a:t> of definitions that may reach u without being killed</a:t>
            </a:r>
          </a:p>
          <a:p>
            <a:pPr marL="0" indent="0">
              <a:buNone/>
            </a:pPr>
            <a:r>
              <a:rPr lang="en-US" dirty="0"/>
              <a:t>Lots of program analysis depend on UD</a:t>
            </a:r>
          </a:p>
          <a:p>
            <a:r>
              <a:rPr lang="en-US" dirty="0"/>
              <a:t>Register allocation</a:t>
            </a:r>
          </a:p>
          <a:p>
            <a:r>
              <a:rPr lang="en-US" dirty="0"/>
              <a:t>Constant propagation</a:t>
            </a:r>
          </a:p>
          <a:p>
            <a:r>
              <a:rPr lang="en-US" dirty="0"/>
              <a:t>Common subexpression elimination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58445</TotalTime>
  <Words>3697</Words>
  <Application>Microsoft Office PowerPoint</Application>
  <PresentationFormat>Widescreen</PresentationFormat>
  <Paragraphs>1016</Paragraphs>
  <Slides>36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Abstract Interpretation</vt:lpstr>
      <vt:lpstr>Announcements Administrivia</vt:lpstr>
      <vt:lpstr>SSA</vt:lpstr>
      <vt:lpstr>Previously… Abstract Interpretation</vt:lpstr>
      <vt:lpstr>Today’s Lecture Outline SSA </vt:lpstr>
      <vt:lpstr>Recall Data Allocation SSA – Motivation</vt:lpstr>
      <vt:lpstr>Recall Data Allocation SSA – Motivation</vt:lpstr>
      <vt:lpstr>The Static Single Assignment Concept SSA</vt:lpstr>
      <vt:lpstr>Use-Def Chains (AKA UD chains) SSA</vt:lpstr>
      <vt:lpstr>SSA and UD chains SSA</vt:lpstr>
      <vt:lpstr>Transformation to SSA Form SSA</vt:lpstr>
      <vt:lpstr>Transformation to SSA Form SSA</vt:lpstr>
      <vt:lpstr>ϕ Functions – Notational Placeholders SSA – ϕ Functions</vt:lpstr>
      <vt:lpstr>ϕ Functions – Resolving “Conflicts” SSA – ϕ Functions</vt:lpstr>
      <vt:lpstr>Example Time – Transform to SSA Form SSA – ϕ Functions</vt:lpstr>
      <vt:lpstr>Example Time – Transform to SSA Form SSA – ϕ Functions</vt:lpstr>
      <vt:lpstr>ϕ Functions – A “Magical” Placeholder SSA – ϕ Functions</vt:lpstr>
      <vt:lpstr>ϕ Functions are Costly! SSA – Placing ϕs</vt:lpstr>
      <vt:lpstr>What Points Actually Require 𝜙?   SSA – Placing ϕs</vt:lpstr>
      <vt:lpstr>PowerPoint Presentation</vt:lpstr>
      <vt:lpstr>Domination Examples SSA – Placing ϕs</vt:lpstr>
      <vt:lpstr>Domination Vocabulary SSA – Placing ϕs</vt:lpstr>
      <vt:lpstr>What Good is Domination? SSA – Placing ϕs</vt:lpstr>
      <vt:lpstr>Wdetour: Using Dominators for ϕs SSA – Placing ϕs</vt:lpstr>
      <vt:lpstr>Domination Vocabulary SSA – Placing ϕs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Example Time – Compute Dom Frontier SSA – ϕ Functions</vt:lpstr>
      <vt:lpstr>End Detour: Using Dominators for ϕs SSA – Placing ϕs</vt:lpstr>
      <vt:lpstr>Dominance: Summary SSA – Placing ϕs</vt:lpstr>
      <vt:lpstr>Oh Hey, We Built a Compiler! Underview</vt:lpstr>
      <vt:lpstr>PowerPoint Presentation</vt:lpstr>
      <vt:lpstr>What Next?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1018</cp:revision>
  <cp:lastPrinted>2018-08-29T18:10:22Z</cp:lastPrinted>
  <dcterms:created xsi:type="dcterms:W3CDTF">2018-07-19T03:57:05Z</dcterms:created>
  <dcterms:modified xsi:type="dcterms:W3CDTF">2023-11-27T20:40:20Z</dcterms:modified>
</cp:coreProperties>
</file>