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0"/>
  </p:notesMasterIdLst>
  <p:sldIdLst>
    <p:sldId id="1445" r:id="rId3"/>
    <p:sldId id="1446" r:id="rId4"/>
    <p:sldId id="257" r:id="rId5"/>
    <p:sldId id="1332" r:id="rId6"/>
    <p:sldId id="1387" r:id="rId7"/>
    <p:sldId id="1439" r:id="rId8"/>
    <p:sldId id="1388" r:id="rId9"/>
    <p:sldId id="1347" r:id="rId10"/>
    <p:sldId id="1405" r:id="rId11"/>
    <p:sldId id="1406" r:id="rId12"/>
    <p:sldId id="1411" r:id="rId13"/>
    <p:sldId id="1408" r:id="rId14"/>
    <p:sldId id="1409" r:id="rId15"/>
    <p:sldId id="1410" r:id="rId16"/>
    <p:sldId id="1421" r:id="rId17"/>
    <p:sldId id="1412" r:id="rId18"/>
    <p:sldId id="949" r:id="rId19"/>
    <p:sldId id="1425" r:id="rId20"/>
    <p:sldId id="1392" r:id="rId21"/>
    <p:sldId id="1426" r:id="rId22"/>
    <p:sldId id="1422" r:id="rId23"/>
    <p:sldId id="1416" r:id="rId24"/>
    <p:sldId id="1415" r:id="rId25"/>
    <p:sldId id="1420" r:id="rId26"/>
    <p:sldId id="1423" r:id="rId27"/>
    <p:sldId id="1418" r:id="rId28"/>
    <p:sldId id="1419" r:id="rId29"/>
    <p:sldId id="1424" r:id="rId30"/>
    <p:sldId id="1440" r:id="rId31"/>
    <p:sldId id="1444" r:id="rId32"/>
    <p:sldId id="1431" r:id="rId33"/>
    <p:sldId id="1432" r:id="rId34"/>
    <p:sldId id="1433" r:id="rId35"/>
    <p:sldId id="1429" r:id="rId36"/>
    <p:sldId id="1436" r:id="rId37"/>
    <p:sldId id="1437" r:id="rId38"/>
    <p:sldId id="144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initials="d" lastIdx="1" clrIdx="0">
    <p:extLst>
      <p:ext uri="{19B8F6BF-5375-455C-9EA6-DF929625EA0E}">
        <p15:presenceInfo xmlns:p15="http://schemas.microsoft.com/office/powerpoint/2012/main" userId="drew" providerId="None"/>
      </p:ext>
    </p:extLst>
  </p:cmAuthor>
  <p:cmAuthor id="2" name="Davidson, Drew" initials="DD" lastIdx="1" clrIdx="1">
    <p:extLst>
      <p:ext uri="{19B8F6BF-5375-455C-9EA6-DF929625EA0E}">
        <p15:presenceInfo xmlns:p15="http://schemas.microsoft.com/office/powerpoint/2012/main" userId="Davidson, 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6DA"/>
    <a:srgbClr val="FFD3D3"/>
    <a:srgbClr val="5F5F5F"/>
    <a:srgbClr val="F0E06F"/>
    <a:srgbClr val="FFFF99"/>
    <a:srgbClr val="704214"/>
    <a:srgbClr val="B3A8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96370" autoAdjust="0"/>
  </p:normalViewPr>
  <p:slideViewPr>
    <p:cSldViewPr snapToGrid="0">
      <p:cViewPr varScale="1">
        <p:scale>
          <a:sx n="80" d="100"/>
          <a:sy n="80" d="100"/>
        </p:scale>
        <p:origin x="787" y="46"/>
      </p:cViewPr>
      <p:guideLst/>
    </p:cSldViewPr>
  </p:slideViewPr>
  <p:outlineViewPr>
    <p:cViewPr>
      <p:scale>
        <a:sx n="33" d="100"/>
        <a:sy n="33" d="100"/>
      </p:scale>
      <p:origin x="0" y="-175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A026E36-57A3-47EE-B360-4C01E77DCD28}"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EF596C0-D9DC-493D-8AFB-C760AE05E201}" type="slidenum">
              <a:rPr lang="en-US" smtClean="0"/>
              <a:t>‹#›</a:t>
            </a:fld>
            <a:endParaRPr lang="en-US"/>
          </a:p>
        </p:txBody>
      </p:sp>
    </p:spTree>
    <p:extLst>
      <p:ext uri="{BB962C8B-B14F-4D97-AF65-F5344CB8AC3E}">
        <p14:creationId xmlns:p14="http://schemas.microsoft.com/office/powerpoint/2010/main" val="319131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4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5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24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36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8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5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1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89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7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4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94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52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28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67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20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46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95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5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59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5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78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4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6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619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36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86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68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03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42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986EB0-D02D-4DD5-B328-D2466F7F0308}"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0509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D076-A2C0-4973-AB65-6610B57C5DB4}"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8081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80AAA3-1CC8-4A33-BBFF-E9D15C84A201}"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50834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9139C-664D-411C-AAE1-435ED6A68D81}"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35044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83A30-F9E4-4CA1-BF37-09E4B651D1E4}"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41927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4D92A-B622-4594-93C8-7A24AEF2A63E}"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8443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9CAE-96FA-4AB9-B0B1-5D89E4A685E5}"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2339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3BA4A-8FBD-420D-AD9F-E3D959E48795}"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12490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BF855-1B33-40DD-A86F-4C160C2B6A7F}"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550988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F2B1C-1960-49E0-A967-CAD5DE4A8CE8}"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125687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CF6C7-68D1-427D-BA0C-17075EF25F33}"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94326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1F5E4-2ADE-48CE-BA89-145658DD7058}"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2697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726EC0-2311-4711-BD09-1E3B5F918B56}"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2345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4EB9D-B053-49A6-9F68-E12D57928C5A}"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198860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9E3DA-C0E9-4A88-8AC5-EAC107DD5ACA}"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412548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9FF20-324F-4C08-BBC4-8EE9B15C1DB9}"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0172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AF8A8-157C-49F2-BFC2-21D19BB4652E}"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60225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37B3B8-2A8D-4D12-9335-08E8E564FD7C}"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18822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9BE8CE-0C59-497D-8DA7-CBDE9CAB8765}"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1475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3E2BA-A647-4BD4-8E5B-D49604EF361A}"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16639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1E6C2-9FA9-4F63-B936-718B6B0B56F4}"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58366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DD8E8-4D6D-4487-9159-61CF18683836}"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65215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A7259-8D2D-4EF2-96B4-2927B5ABCD0E}" type="datetime1">
              <a:rPr lang="en-US" smtClean="0"/>
              <a:t>11/6/2023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18D17-624A-4996-8458-E634E28CA05F}" type="slidenum">
              <a:rPr lang="en-US" smtClean="0"/>
              <a:t>‹#›</a:t>
            </a:fld>
            <a:endParaRPr lang="en-US"/>
          </a:p>
        </p:txBody>
      </p:sp>
    </p:spTree>
    <p:extLst>
      <p:ext uri="{BB962C8B-B14F-4D97-AF65-F5344CB8AC3E}">
        <p14:creationId xmlns:p14="http://schemas.microsoft.com/office/powerpoint/2010/main" val="1905002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76D3E-509F-4821-8F4D-EFFBCC2DF273}" type="datetime1">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49831-8C71-49A7-A206-657DC8615E42}" type="slidenum">
              <a:rPr lang="en-US" smtClean="0"/>
              <a:t>‹#›</a:t>
            </a:fld>
            <a:endParaRPr lang="en-US"/>
          </a:p>
        </p:txBody>
      </p:sp>
    </p:spTree>
    <p:extLst>
      <p:ext uri="{BB962C8B-B14F-4D97-AF65-F5344CB8AC3E}">
        <p14:creationId xmlns:p14="http://schemas.microsoft.com/office/powerpoint/2010/main" val="3162796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Check-in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Review – Other </a:t>
            </a:r>
            <a:r>
              <a:rPr lang="en-US" sz="2000" dirty="0" err="1">
                <a:ln w="12700">
                  <a:noFill/>
                </a:ln>
                <a:latin typeface="Garamond" panose="02020404030301010803" pitchFamily="18" charset="0"/>
              </a:rPr>
              <a:t>Codegen</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a:t>
            </a:fld>
            <a:endParaRPr lang="en-US"/>
          </a:p>
        </p:txBody>
      </p:sp>
      <p:sp>
        <p:nvSpPr>
          <p:cNvPr id="12" name="TextBox 11">
            <a:extLst>
              <a:ext uri="{FF2B5EF4-FFF2-40B4-BE49-F238E27FC236}">
                <a16:creationId xmlns:a16="http://schemas.microsoft.com/office/drawing/2014/main" id="{C60017A3-34E8-4D0C-9CCE-889C3061C4A6}"/>
              </a:ext>
            </a:extLst>
          </p:cNvPr>
          <p:cNvSpPr txBox="1"/>
          <p:nvPr/>
        </p:nvSpPr>
        <p:spPr>
          <a:xfrm>
            <a:off x="1997245" y="1586352"/>
            <a:ext cx="8325853" cy="2031325"/>
          </a:xfrm>
          <a:prstGeom prst="rect">
            <a:avLst/>
          </a:prstGeom>
          <a:noFill/>
        </p:spPr>
        <p:txBody>
          <a:bodyPr wrap="square">
            <a:spAutoFit/>
          </a:bodyPr>
          <a:lstStyle/>
          <a:p>
            <a:r>
              <a:rPr lang="en-US" b="1" dirty="0">
                <a:latin typeface="+mj-lt"/>
                <a:cs typeface="Courier New" panose="02070309020205020404" pitchFamily="49" charset="0"/>
              </a:rPr>
              <a:t>Translate the following to x64</a:t>
            </a:r>
          </a:p>
          <a:p>
            <a:r>
              <a:rPr lang="en-US" dirty="0">
                <a:latin typeface="Courier New" panose="02070309020205020404" pitchFamily="49" charset="0"/>
                <a:cs typeface="Courier New" panose="02070309020205020404" pitchFamily="49" charset="0"/>
              </a:rPr>
              <a:t>int main(){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int8_t a;</a:t>
            </a:r>
          </a:p>
          <a:p>
            <a:r>
              <a:rPr lang="en-US" dirty="0">
                <a:latin typeface="Courier New" panose="02070309020205020404" pitchFamily="49" charset="0"/>
                <a:cs typeface="Courier New" panose="02070309020205020404" pitchFamily="49" charset="0"/>
              </a:rPr>
              <a:t>  int8_t b;</a:t>
            </a:r>
          </a:p>
          <a:p>
            <a:r>
              <a:rPr lang="en-US" dirty="0">
                <a:latin typeface="Courier New" panose="02070309020205020404" pitchFamily="49" charset="0"/>
                <a:cs typeface="Courier New" panose="02070309020205020404" pitchFamily="49" charset="0"/>
              </a:rPr>
              <a:t>  return a + -b;</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1117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10</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18539"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4" y="3303363"/>
            <a:ext cx="2067392" cy="2641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36148"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095131" y="2467302"/>
            <a:ext cx="2762761" cy="383441"/>
            <a:chOff x="2295868" y="3192128"/>
            <a:chExt cx="2762761" cy="383441"/>
          </a:xfrm>
        </p:grpSpPr>
        <p:sp>
          <p:nvSpPr>
            <p:cNvPr id="45" name="Rectangle 44">
              <a:extLst>
                <a:ext uri="{FF2B5EF4-FFF2-40B4-BE49-F238E27FC236}">
                  <a16:creationId xmlns:a16="http://schemas.microsoft.com/office/drawing/2014/main" id="{38BEB742-A0A5-40C5-A30C-B2143C86E7FE}"/>
                </a:ext>
              </a:extLst>
            </p:cNvPr>
            <p:cNvSpPr/>
            <p:nvPr/>
          </p:nvSpPr>
          <p:spPr>
            <a:xfrm>
              <a:off x="2295868" y="3297763"/>
              <a:ext cx="2762761"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606821"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endParaRPr lang="en-US" sz="1400" dirty="0"/>
          </a:p>
        </p:txBody>
      </p:sp>
      <p:sp>
        <p:nvSpPr>
          <p:cNvPr id="104" name="Rectangle 103">
            <a:extLst>
              <a:ext uri="{FF2B5EF4-FFF2-40B4-BE49-F238E27FC236}">
                <a16:creationId xmlns:a16="http://schemas.microsoft.com/office/drawing/2014/main" id="{77E8F3C7-81E8-4FBC-AE8C-4251B0AC778B}"/>
              </a:ext>
            </a:extLst>
          </p:cNvPr>
          <p:cNvSpPr/>
          <p:nvPr/>
        </p:nvSpPr>
        <p:spPr>
          <a:xfrm>
            <a:off x="5080940" y="3311022"/>
            <a:ext cx="2776953" cy="25545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5"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127" name="Straight Connector 126">
            <a:extLst>
              <a:ext uri="{FF2B5EF4-FFF2-40B4-BE49-F238E27FC236}">
                <a16:creationId xmlns:a16="http://schemas.microsoft.com/office/drawing/2014/main" id="{A55FDC6C-D12B-415C-BFAF-1066A302C5E2}"/>
              </a:ext>
            </a:extLst>
          </p:cNvPr>
          <p:cNvCxnSpPr>
            <a:cxnSpLocks/>
          </p:cNvCxnSpPr>
          <p:nvPr/>
        </p:nvCxnSpPr>
        <p:spPr>
          <a:xfrm>
            <a:off x="7893029" y="3116363"/>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25" name="Arrow: Right 24">
            <a:extLst>
              <a:ext uri="{FF2B5EF4-FFF2-40B4-BE49-F238E27FC236}">
                <a16:creationId xmlns:a16="http://schemas.microsoft.com/office/drawing/2014/main" id="{3A68D3F1-EC7A-49F5-A5ED-4ED56B35B41C}"/>
              </a:ext>
            </a:extLst>
          </p:cNvPr>
          <p:cNvSpPr/>
          <p:nvPr/>
        </p:nvSpPr>
        <p:spPr>
          <a:xfrm>
            <a:off x="1568604" y="5519854"/>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14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11</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6468881"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6489140" y="3301373"/>
            <a:ext cx="3471136" cy="26616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36148"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7" y="3311022"/>
            <a:ext cx="815926" cy="25546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893233" y="2467302"/>
            <a:ext cx="557292" cy="383441"/>
            <a:chOff x="3093971" y="3192128"/>
            <a:chExt cx="557292" cy="383441"/>
          </a:xfrm>
        </p:grpSpPr>
        <p:sp>
          <p:nvSpPr>
            <p:cNvPr id="45" name="Rectangle 44">
              <a:extLst>
                <a:ext uri="{FF2B5EF4-FFF2-40B4-BE49-F238E27FC236}">
                  <a16:creationId xmlns:a16="http://schemas.microsoft.com/office/drawing/2014/main" id="{38BEB742-A0A5-40C5-A30C-B2143C86E7FE}"/>
                </a:ext>
              </a:extLst>
            </p:cNvPr>
            <p:cNvSpPr/>
            <p:nvPr/>
          </p:nvSpPr>
          <p:spPr>
            <a:xfrm>
              <a:off x="3093971" y="3297763"/>
              <a:ext cx="557292"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227680"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endParaRPr lang="en-US" sz="1400" dirty="0"/>
          </a:p>
        </p:txBody>
      </p:sp>
      <p:sp>
        <p:nvSpPr>
          <p:cNvPr id="104" name="Rectangle 103">
            <a:extLst>
              <a:ext uri="{FF2B5EF4-FFF2-40B4-BE49-F238E27FC236}">
                <a16:creationId xmlns:a16="http://schemas.microsoft.com/office/drawing/2014/main" id="{77E8F3C7-81E8-4FBC-AE8C-4251B0AC778B}"/>
              </a:ext>
            </a:extLst>
          </p:cNvPr>
          <p:cNvSpPr/>
          <p:nvPr/>
        </p:nvSpPr>
        <p:spPr>
          <a:xfrm>
            <a:off x="5910495" y="3311022"/>
            <a:ext cx="557292" cy="25545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7890347"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sp>
        <p:nvSpPr>
          <p:cNvPr id="101" name="Rectangle 100">
            <a:extLst>
              <a:ext uri="{FF2B5EF4-FFF2-40B4-BE49-F238E27FC236}">
                <a16:creationId xmlns:a16="http://schemas.microsoft.com/office/drawing/2014/main" id="{BE2F328C-5D71-437C-B52B-3A77AB954DE3}"/>
              </a:ext>
            </a:extLst>
          </p:cNvPr>
          <p:cNvSpPr/>
          <p:nvPr/>
        </p:nvSpPr>
        <p:spPr>
          <a:xfrm>
            <a:off x="7122768" y="2580543"/>
            <a:ext cx="772694"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232083-0EBE-482D-AE21-AFF766262927}"/>
              </a:ext>
            </a:extLst>
          </p:cNvPr>
          <p:cNvSpPr/>
          <p:nvPr/>
        </p:nvSpPr>
        <p:spPr>
          <a:xfrm>
            <a:off x="6470894" y="2572937"/>
            <a:ext cx="650718"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70E8E14-C86C-4DB1-A824-48F1FB35E5BC}"/>
              </a:ext>
            </a:extLst>
          </p:cNvPr>
          <p:cNvSpPr txBox="1"/>
          <p:nvPr/>
        </p:nvSpPr>
        <p:spPr>
          <a:xfrm>
            <a:off x="6571977" y="2760580"/>
            <a:ext cx="46927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obj1</a:t>
            </a:r>
          </a:p>
        </p:txBody>
      </p:sp>
      <p:cxnSp>
        <p:nvCxnSpPr>
          <p:cNvPr id="111" name="Straight Connector 110">
            <a:extLst>
              <a:ext uri="{FF2B5EF4-FFF2-40B4-BE49-F238E27FC236}">
                <a16:creationId xmlns:a16="http://schemas.microsoft.com/office/drawing/2014/main" id="{A1DA7840-01A6-4680-B500-EDF231D0CDE2}"/>
              </a:ext>
            </a:extLst>
          </p:cNvPr>
          <p:cNvCxnSpPr>
            <a:cxnSpLocks/>
            <a:stCxn id="101" idx="0"/>
          </p:cNvCxnSpPr>
          <p:nvPr/>
        </p:nvCxnSpPr>
        <p:spPr>
          <a:xfrm>
            <a:off x="7509115" y="2580543"/>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4EFC6FFF-B75B-4908-B37B-ECDDA1A01BBF}"/>
              </a:ext>
            </a:extLst>
          </p:cNvPr>
          <p:cNvSpPr txBox="1"/>
          <p:nvPr/>
        </p:nvSpPr>
        <p:spPr>
          <a:xfrm>
            <a:off x="7221895" y="2771668"/>
            <a:ext cx="57141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books</a:t>
            </a:r>
          </a:p>
        </p:txBody>
      </p:sp>
      <p:cxnSp>
        <p:nvCxnSpPr>
          <p:cNvPr id="127" name="Straight Connector 126">
            <a:extLst>
              <a:ext uri="{FF2B5EF4-FFF2-40B4-BE49-F238E27FC236}">
                <a16:creationId xmlns:a16="http://schemas.microsoft.com/office/drawing/2014/main" id="{A55FDC6C-D12B-415C-BFAF-1066A302C5E2}"/>
              </a:ext>
            </a:extLst>
          </p:cNvPr>
          <p:cNvCxnSpPr>
            <a:cxnSpLocks/>
          </p:cNvCxnSpPr>
          <p:nvPr/>
        </p:nvCxnSpPr>
        <p:spPr>
          <a:xfrm>
            <a:off x="7893029" y="3116363"/>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30DDD90E-FF09-4CFC-BDF7-000DA3B5B7F0}"/>
              </a:ext>
            </a:extLst>
          </p:cNvPr>
          <p:cNvCxnSpPr>
            <a:cxnSpLocks/>
          </p:cNvCxnSpPr>
          <p:nvPr/>
        </p:nvCxnSpPr>
        <p:spPr>
          <a:xfrm>
            <a:off x="7866829" y="3116365"/>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136" name="Straight Connector 135">
            <a:extLst>
              <a:ext uri="{FF2B5EF4-FFF2-40B4-BE49-F238E27FC236}">
                <a16:creationId xmlns:a16="http://schemas.microsoft.com/office/drawing/2014/main" id="{D23161A6-771F-403F-9E28-7294324173AE}"/>
              </a:ext>
            </a:extLst>
          </p:cNvPr>
          <p:cNvCxnSpPr>
            <a:cxnSpLocks/>
          </p:cNvCxnSpPr>
          <p:nvPr/>
        </p:nvCxnSpPr>
        <p:spPr>
          <a:xfrm flipV="1">
            <a:off x="6489141" y="3239527"/>
            <a:ext cx="1386193" cy="264"/>
          </a:xfrm>
          <a:prstGeom prst="line">
            <a:avLst/>
          </a:prstGeom>
        </p:spPr>
        <p:style>
          <a:lnRef idx="3">
            <a:schemeClr val="dk1"/>
          </a:lnRef>
          <a:fillRef idx="0">
            <a:schemeClr val="dk1"/>
          </a:fillRef>
          <a:effectRef idx="2">
            <a:schemeClr val="dk1"/>
          </a:effectRef>
          <a:fontRef idx="minor">
            <a:schemeClr val="tx1"/>
          </a:fontRef>
        </p:style>
      </p:cxnSp>
      <p:sp>
        <p:nvSpPr>
          <p:cNvPr id="137" name="TextBox 136">
            <a:extLst>
              <a:ext uri="{FF2B5EF4-FFF2-40B4-BE49-F238E27FC236}">
                <a16:creationId xmlns:a16="http://schemas.microsoft.com/office/drawing/2014/main" id="{8FD76746-AB47-433F-A1B4-4885B66ADB3D}"/>
              </a:ext>
            </a:extLst>
          </p:cNvPr>
          <p:cNvSpPr txBox="1"/>
          <p:nvPr/>
        </p:nvSpPr>
        <p:spPr>
          <a:xfrm>
            <a:off x="6902570" y="3128822"/>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fn1 AR</a:t>
            </a:r>
          </a:p>
        </p:txBody>
      </p:sp>
      <p:cxnSp>
        <p:nvCxnSpPr>
          <p:cNvPr id="138" name="Straight Connector 137">
            <a:extLst>
              <a:ext uri="{FF2B5EF4-FFF2-40B4-BE49-F238E27FC236}">
                <a16:creationId xmlns:a16="http://schemas.microsoft.com/office/drawing/2014/main" id="{E58761AE-25A0-4D42-A584-33520CF17138}"/>
              </a:ext>
            </a:extLst>
          </p:cNvPr>
          <p:cNvCxnSpPr>
            <a:cxnSpLocks/>
          </p:cNvCxnSpPr>
          <p:nvPr/>
        </p:nvCxnSpPr>
        <p:spPr>
          <a:xfrm>
            <a:off x="6492819" y="3123506"/>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139" name="TextBox 138">
            <a:extLst>
              <a:ext uri="{FF2B5EF4-FFF2-40B4-BE49-F238E27FC236}">
                <a16:creationId xmlns:a16="http://schemas.microsoft.com/office/drawing/2014/main" id="{34C2B551-21F2-4414-A971-C79A41C0EAA7}"/>
              </a:ext>
            </a:extLst>
          </p:cNvPr>
          <p:cNvSpPr txBox="1"/>
          <p:nvPr/>
        </p:nvSpPr>
        <p:spPr>
          <a:xfrm>
            <a:off x="6531139" y="2612185"/>
            <a:ext cx="522178"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66" name="Arrow: Right 65">
            <a:extLst>
              <a:ext uri="{FF2B5EF4-FFF2-40B4-BE49-F238E27FC236}">
                <a16:creationId xmlns:a16="http://schemas.microsoft.com/office/drawing/2014/main" id="{3D782751-2D54-4E9A-B30D-0447F2FBB222}"/>
              </a:ext>
            </a:extLst>
          </p:cNvPr>
          <p:cNvSpPr/>
          <p:nvPr/>
        </p:nvSpPr>
        <p:spPr>
          <a:xfrm>
            <a:off x="1721004" y="4646345"/>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3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12</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3" y="3282000"/>
            <a:ext cx="2067393" cy="28554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7" y="3311022"/>
            <a:ext cx="815926" cy="25546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893233" y="2467302"/>
            <a:ext cx="1999651" cy="383441"/>
            <a:chOff x="3093970" y="3192128"/>
            <a:chExt cx="1999651" cy="383441"/>
          </a:xfrm>
        </p:grpSpPr>
        <p:sp>
          <p:nvSpPr>
            <p:cNvPr id="45" name="Rectangle 44">
              <a:extLst>
                <a:ext uri="{FF2B5EF4-FFF2-40B4-BE49-F238E27FC236}">
                  <a16:creationId xmlns:a16="http://schemas.microsoft.com/office/drawing/2014/main" id="{38BEB742-A0A5-40C5-A30C-B2143C86E7FE}"/>
                </a:ext>
              </a:extLst>
            </p:cNvPr>
            <p:cNvSpPr/>
            <p:nvPr/>
          </p:nvSpPr>
          <p:spPr>
            <a:xfrm>
              <a:off x="3093970" y="3297763"/>
              <a:ext cx="1999651"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930204"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104" name="Rectangle 103">
            <a:extLst>
              <a:ext uri="{FF2B5EF4-FFF2-40B4-BE49-F238E27FC236}">
                <a16:creationId xmlns:a16="http://schemas.microsoft.com/office/drawing/2014/main" id="{77E8F3C7-81E8-4FBC-AE8C-4251B0AC778B}"/>
              </a:ext>
            </a:extLst>
          </p:cNvPr>
          <p:cNvSpPr/>
          <p:nvPr/>
        </p:nvSpPr>
        <p:spPr>
          <a:xfrm>
            <a:off x="5910495" y="3288676"/>
            <a:ext cx="1927138" cy="27780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8" name="Arrow: Right 67">
            <a:extLst>
              <a:ext uri="{FF2B5EF4-FFF2-40B4-BE49-F238E27FC236}">
                <a16:creationId xmlns:a16="http://schemas.microsoft.com/office/drawing/2014/main" id="{5FFCAC9F-9A10-40D8-B22B-24425084D9BE}"/>
              </a:ext>
            </a:extLst>
          </p:cNvPr>
          <p:cNvSpPr/>
          <p:nvPr/>
        </p:nvSpPr>
        <p:spPr>
          <a:xfrm>
            <a:off x="1698702" y="5750311"/>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76D2A9E-02D1-4404-967D-7D3CF741231D}"/>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Tree>
    <p:extLst>
      <p:ext uri="{BB962C8B-B14F-4D97-AF65-F5344CB8AC3E}">
        <p14:creationId xmlns:p14="http://schemas.microsoft.com/office/powerpoint/2010/main" val="3662848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13</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3" y="3311019"/>
            <a:ext cx="2067393" cy="25652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6" y="3319330"/>
            <a:ext cx="1559850"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6696238" y="2467302"/>
            <a:ext cx="1196645" cy="383441"/>
            <a:chOff x="3896975" y="3192128"/>
            <a:chExt cx="1196645" cy="383441"/>
          </a:xfrm>
        </p:grpSpPr>
        <p:sp>
          <p:nvSpPr>
            <p:cNvPr id="45" name="Rectangle 44">
              <a:extLst>
                <a:ext uri="{FF2B5EF4-FFF2-40B4-BE49-F238E27FC236}">
                  <a16:creationId xmlns:a16="http://schemas.microsoft.com/office/drawing/2014/main" id="{38BEB742-A0A5-40C5-A30C-B2143C86E7FE}"/>
                </a:ext>
              </a:extLst>
            </p:cNvPr>
            <p:cNvSpPr/>
            <p:nvPr/>
          </p:nvSpPr>
          <p:spPr>
            <a:xfrm>
              <a:off x="3896975" y="3297763"/>
              <a:ext cx="1196645"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4365099"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104" name="Rectangle 103">
            <a:extLst>
              <a:ext uri="{FF2B5EF4-FFF2-40B4-BE49-F238E27FC236}">
                <a16:creationId xmlns:a16="http://schemas.microsoft.com/office/drawing/2014/main" id="{77E8F3C7-81E8-4FBC-AE8C-4251B0AC778B}"/>
              </a:ext>
            </a:extLst>
          </p:cNvPr>
          <p:cNvSpPr/>
          <p:nvPr/>
        </p:nvSpPr>
        <p:spPr>
          <a:xfrm>
            <a:off x="6690075" y="3311020"/>
            <a:ext cx="1147558" cy="25546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1AF41351-13D8-4CD4-9DA7-CE3601128FA8}"/>
              </a:ext>
            </a:extLst>
          </p:cNvPr>
          <p:cNvSpPr txBox="1"/>
          <p:nvPr/>
        </p:nvSpPr>
        <p:spPr>
          <a:xfrm>
            <a:off x="7945664" y="2600130"/>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0x70</a:t>
            </a:r>
          </a:p>
        </p:txBody>
      </p:sp>
      <p:sp>
        <p:nvSpPr>
          <p:cNvPr id="58" name="Rectangle 57">
            <a:extLst>
              <a:ext uri="{FF2B5EF4-FFF2-40B4-BE49-F238E27FC236}">
                <a16:creationId xmlns:a16="http://schemas.microsoft.com/office/drawing/2014/main" id="{69F6597F-E803-4490-9852-31BC598344A8}"/>
              </a:ext>
            </a:extLst>
          </p:cNvPr>
          <p:cNvSpPr/>
          <p:nvPr/>
        </p:nvSpPr>
        <p:spPr>
          <a:xfrm>
            <a:off x="5899723" y="2575517"/>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FF361B-38CA-4823-8053-6FC54ACA5E57}"/>
              </a:ext>
            </a:extLst>
          </p:cNvPr>
          <p:cNvSpPr txBox="1"/>
          <p:nvPr/>
        </p:nvSpPr>
        <p:spPr>
          <a:xfrm>
            <a:off x="5943338" y="2770501"/>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65" name="Group 64">
            <a:extLst>
              <a:ext uri="{FF2B5EF4-FFF2-40B4-BE49-F238E27FC236}">
                <a16:creationId xmlns:a16="http://schemas.microsoft.com/office/drawing/2014/main" id="{CA04CDB6-510C-4C51-8F70-3B00BC73B364}"/>
              </a:ext>
            </a:extLst>
          </p:cNvPr>
          <p:cNvGrpSpPr/>
          <p:nvPr/>
        </p:nvGrpSpPr>
        <p:grpSpPr>
          <a:xfrm>
            <a:off x="5857805" y="2305578"/>
            <a:ext cx="490840" cy="276999"/>
            <a:chOff x="5709592" y="641488"/>
            <a:chExt cx="490840" cy="276999"/>
          </a:xfrm>
        </p:grpSpPr>
        <p:sp>
          <p:nvSpPr>
            <p:cNvPr id="68" name="TextBox 67">
              <a:extLst>
                <a:ext uri="{FF2B5EF4-FFF2-40B4-BE49-F238E27FC236}">
                  <a16:creationId xmlns:a16="http://schemas.microsoft.com/office/drawing/2014/main" id="{9B157590-9D81-4C28-A8A4-A330BC4F155F}"/>
                </a:ext>
              </a:extLst>
            </p:cNvPr>
            <p:cNvSpPr txBox="1"/>
            <p:nvPr/>
          </p:nvSpPr>
          <p:spPr>
            <a:xfrm>
              <a:off x="5709592" y="641488"/>
              <a:ext cx="490840" cy="276999"/>
            </a:xfrm>
            <a:prstGeom prst="rect">
              <a:avLst/>
            </a:prstGeom>
            <a:noFill/>
          </p:spPr>
          <p:txBody>
            <a:bodyPr wrap="none" rtlCol="0">
              <a:spAutoFit/>
            </a:bodyPr>
            <a:lstStyle/>
            <a:p>
              <a:r>
                <a:rPr lang="en-US" sz="1200" b="1" dirty="0"/>
                <a:t>0x70</a:t>
              </a:r>
            </a:p>
          </p:txBody>
        </p:sp>
        <p:grpSp>
          <p:nvGrpSpPr>
            <p:cNvPr id="69" name="Group 68">
              <a:extLst>
                <a:ext uri="{FF2B5EF4-FFF2-40B4-BE49-F238E27FC236}">
                  <a16:creationId xmlns:a16="http://schemas.microsoft.com/office/drawing/2014/main" id="{F76BB6A5-4416-4F93-BAF6-9AC6026D7CAA}"/>
                </a:ext>
              </a:extLst>
            </p:cNvPr>
            <p:cNvGrpSpPr/>
            <p:nvPr/>
          </p:nvGrpSpPr>
          <p:grpSpPr>
            <a:xfrm>
              <a:off x="5730746" y="787192"/>
              <a:ext cx="41678" cy="93532"/>
              <a:chOff x="6661541" y="70773"/>
              <a:chExt cx="41678" cy="93532"/>
            </a:xfrm>
          </p:grpSpPr>
          <p:cxnSp>
            <p:nvCxnSpPr>
              <p:cNvPr id="70" name="Straight Arrow Connector 69">
                <a:extLst>
                  <a:ext uri="{FF2B5EF4-FFF2-40B4-BE49-F238E27FC236}">
                    <a16:creationId xmlns:a16="http://schemas.microsoft.com/office/drawing/2014/main" id="{90426E88-B40E-4C04-8690-DBF45EA04FF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C073BF-6A46-43B9-9116-5C7342BB23C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a:extLst>
              <a:ext uri="{FF2B5EF4-FFF2-40B4-BE49-F238E27FC236}">
                <a16:creationId xmlns:a16="http://schemas.microsoft.com/office/drawing/2014/main" id="{D44441F8-0DB3-4814-99F9-AD152BAE1B64}"/>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73" name="Arrow: Right 72">
            <a:extLst>
              <a:ext uri="{FF2B5EF4-FFF2-40B4-BE49-F238E27FC236}">
                <a16:creationId xmlns:a16="http://schemas.microsoft.com/office/drawing/2014/main" id="{806E7236-92CD-4F97-A3FE-8F5863507B39}"/>
              </a:ext>
            </a:extLst>
          </p:cNvPr>
          <p:cNvSpPr/>
          <p:nvPr/>
        </p:nvSpPr>
        <p:spPr>
          <a:xfrm>
            <a:off x="1721004" y="6040241"/>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3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14</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903713" y="3326949"/>
            <a:ext cx="2056563" cy="24059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6" y="3319328"/>
            <a:ext cx="2276505" cy="24715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7341108" y="2467302"/>
            <a:ext cx="551774" cy="383441"/>
            <a:chOff x="4541846" y="3192128"/>
            <a:chExt cx="551774" cy="383441"/>
          </a:xfrm>
        </p:grpSpPr>
        <p:sp>
          <p:nvSpPr>
            <p:cNvPr id="45" name="Rectangle 44">
              <a:extLst>
                <a:ext uri="{FF2B5EF4-FFF2-40B4-BE49-F238E27FC236}">
                  <a16:creationId xmlns:a16="http://schemas.microsoft.com/office/drawing/2014/main" id="{38BEB742-A0A5-40C5-A30C-B2143C86E7FE}"/>
                </a:ext>
              </a:extLst>
            </p:cNvPr>
            <p:cNvSpPr/>
            <p:nvPr/>
          </p:nvSpPr>
          <p:spPr>
            <a:xfrm>
              <a:off x="4541846" y="3297763"/>
              <a:ext cx="551774"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4655028"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0x80</a:t>
            </a:r>
          </a:p>
        </p:txBody>
      </p:sp>
      <p:sp>
        <p:nvSpPr>
          <p:cNvPr id="104" name="Rectangle 103">
            <a:extLst>
              <a:ext uri="{FF2B5EF4-FFF2-40B4-BE49-F238E27FC236}">
                <a16:creationId xmlns:a16="http://schemas.microsoft.com/office/drawing/2014/main" id="{77E8F3C7-81E8-4FBC-AE8C-4251B0AC778B}"/>
              </a:ext>
            </a:extLst>
          </p:cNvPr>
          <p:cNvSpPr/>
          <p:nvPr/>
        </p:nvSpPr>
        <p:spPr>
          <a:xfrm>
            <a:off x="7400692" y="3319328"/>
            <a:ext cx="481545"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1AF41351-13D8-4CD4-9DA7-CE3601128FA8}"/>
              </a:ext>
            </a:extLst>
          </p:cNvPr>
          <p:cNvSpPr txBox="1"/>
          <p:nvPr/>
        </p:nvSpPr>
        <p:spPr>
          <a:xfrm>
            <a:off x="7945664" y="2600130"/>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0x70</a:t>
            </a:r>
          </a:p>
        </p:txBody>
      </p:sp>
      <p:sp>
        <p:nvSpPr>
          <p:cNvPr id="58" name="Rectangle 57">
            <a:extLst>
              <a:ext uri="{FF2B5EF4-FFF2-40B4-BE49-F238E27FC236}">
                <a16:creationId xmlns:a16="http://schemas.microsoft.com/office/drawing/2014/main" id="{69F6597F-E803-4490-9852-31BC598344A8}"/>
              </a:ext>
            </a:extLst>
          </p:cNvPr>
          <p:cNvSpPr/>
          <p:nvPr/>
        </p:nvSpPr>
        <p:spPr>
          <a:xfrm>
            <a:off x="5899723" y="2575517"/>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FF361B-38CA-4823-8053-6FC54ACA5E57}"/>
              </a:ext>
            </a:extLst>
          </p:cNvPr>
          <p:cNvSpPr txBox="1"/>
          <p:nvPr/>
        </p:nvSpPr>
        <p:spPr>
          <a:xfrm>
            <a:off x="5943338" y="2770501"/>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65" name="Group 64">
            <a:extLst>
              <a:ext uri="{FF2B5EF4-FFF2-40B4-BE49-F238E27FC236}">
                <a16:creationId xmlns:a16="http://schemas.microsoft.com/office/drawing/2014/main" id="{CA04CDB6-510C-4C51-8F70-3B00BC73B364}"/>
              </a:ext>
            </a:extLst>
          </p:cNvPr>
          <p:cNvGrpSpPr/>
          <p:nvPr/>
        </p:nvGrpSpPr>
        <p:grpSpPr>
          <a:xfrm>
            <a:off x="5857805" y="2305578"/>
            <a:ext cx="490840" cy="276999"/>
            <a:chOff x="5709592" y="641488"/>
            <a:chExt cx="490840" cy="276999"/>
          </a:xfrm>
        </p:grpSpPr>
        <p:sp>
          <p:nvSpPr>
            <p:cNvPr id="68" name="TextBox 67">
              <a:extLst>
                <a:ext uri="{FF2B5EF4-FFF2-40B4-BE49-F238E27FC236}">
                  <a16:creationId xmlns:a16="http://schemas.microsoft.com/office/drawing/2014/main" id="{9B157590-9D81-4C28-A8A4-A330BC4F155F}"/>
                </a:ext>
              </a:extLst>
            </p:cNvPr>
            <p:cNvSpPr txBox="1"/>
            <p:nvPr/>
          </p:nvSpPr>
          <p:spPr>
            <a:xfrm>
              <a:off x="5709592" y="641488"/>
              <a:ext cx="490840" cy="276999"/>
            </a:xfrm>
            <a:prstGeom prst="rect">
              <a:avLst/>
            </a:prstGeom>
            <a:noFill/>
          </p:spPr>
          <p:txBody>
            <a:bodyPr wrap="none" rtlCol="0">
              <a:spAutoFit/>
            </a:bodyPr>
            <a:lstStyle/>
            <a:p>
              <a:r>
                <a:rPr lang="en-US" sz="1200" b="1" dirty="0"/>
                <a:t>0x70</a:t>
              </a:r>
            </a:p>
          </p:txBody>
        </p:sp>
        <p:grpSp>
          <p:nvGrpSpPr>
            <p:cNvPr id="69" name="Group 68">
              <a:extLst>
                <a:ext uri="{FF2B5EF4-FFF2-40B4-BE49-F238E27FC236}">
                  <a16:creationId xmlns:a16="http://schemas.microsoft.com/office/drawing/2014/main" id="{F76BB6A5-4416-4F93-BAF6-9AC6026D7CAA}"/>
                </a:ext>
              </a:extLst>
            </p:cNvPr>
            <p:cNvGrpSpPr/>
            <p:nvPr/>
          </p:nvGrpSpPr>
          <p:grpSpPr>
            <a:xfrm>
              <a:off x="5730746" y="787192"/>
              <a:ext cx="41678" cy="93532"/>
              <a:chOff x="6661541" y="70773"/>
              <a:chExt cx="41678" cy="93532"/>
            </a:xfrm>
          </p:grpSpPr>
          <p:cxnSp>
            <p:nvCxnSpPr>
              <p:cNvPr id="70" name="Straight Arrow Connector 69">
                <a:extLst>
                  <a:ext uri="{FF2B5EF4-FFF2-40B4-BE49-F238E27FC236}">
                    <a16:creationId xmlns:a16="http://schemas.microsoft.com/office/drawing/2014/main" id="{90426E88-B40E-4C04-8690-DBF45EA04FF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C073BF-6A46-43B9-9116-5C7342BB23C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a:extLst>
              <a:ext uri="{FF2B5EF4-FFF2-40B4-BE49-F238E27FC236}">
                <a16:creationId xmlns:a16="http://schemas.microsoft.com/office/drawing/2014/main" id="{D44441F8-0DB3-4814-99F9-AD152BAE1B64}"/>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73" name="Rectangle 72">
            <a:extLst>
              <a:ext uri="{FF2B5EF4-FFF2-40B4-BE49-F238E27FC236}">
                <a16:creationId xmlns:a16="http://schemas.microsoft.com/office/drawing/2014/main" id="{D72E6D69-46E8-42D6-A0E9-907F33001AD9}"/>
              </a:ext>
            </a:extLst>
          </p:cNvPr>
          <p:cNvSpPr/>
          <p:nvPr/>
        </p:nvSpPr>
        <p:spPr>
          <a:xfrm>
            <a:off x="6698814" y="2579318"/>
            <a:ext cx="721244"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F4B50CA-6C8E-4D9D-A734-31D71E35F7D5}"/>
              </a:ext>
            </a:extLst>
          </p:cNvPr>
          <p:cNvSpPr txBox="1"/>
          <p:nvPr/>
        </p:nvSpPr>
        <p:spPr>
          <a:xfrm>
            <a:off x="6764731" y="2754400"/>
            <a:ext cx="586750"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75" name="Group 74">
            <a:extLst>
              <a:ext uri="{FF2B5EF4-FFF2-40B4-BE49-F238E27FC236}">
                <a16:creationId xmlns:a16="http://schemas.microsoft.com/office/drawing/2014/main" id="{BC302C29-99B5-444C-A022-3B5AACD5D6AE}"/>
              </a:ext>
            </a:extLst>
          </p:cNvPr>
          <p:cNvGrpSpPr/>
          <p:nvPr/>
        </p:nvGrpSpPr>
        <p:grpSpPr>
          <a:xfrm>
            <a:off x="6656896" y="2309379"/>
            <a:ext cx="490840" cy="276999"/>
            <a:chOff x="5709592" y="641488"/>
            <a:chExt cx="490840" cy="276999"/>
          </a:xfrm>
        </p:grpSpPr>
        <p:sp>
          <p:nvSpPr>
            <p:cNvPr id="80" name="TextBox 79">
              <a:extLst>
                <a:ext uri="{FF2B5EF4-FFF2-40B4-BE49-F238E27FC236}">
                  <a16:creationId xmlns:a16="http://schemas.microsoft.com/office/drawing/2014/main" id="{CA9FAEA1-6554-46BC-A659-953242F75961}"/>
                </a:ext>
              </a:extLst>
            </p:cNvPr>
            <p:cNvSpPr txBox="1"/>
            <p:nvPr/>
          </p:nvSpPr>
          <p:spPr>
            <a:xfrm>
              <a:off x="5709592" y="641488"/>
              <a:ext cx="490840" cy="276999"/>
            </a:xfrm>
            <a:prstGeom prst="rect">
              <a:avLst/>
            </a:prstGeom>
            <a:noFill/>
          </p:spPr>
          <p:txBody>
            <a:bodyPr wrap="none" rtlCol="0">
              <a:spAutoFit/>
            </a:bodyPr>
            <a:lstStyle/>
            <a:p>
              <a:r>
                <a:rPr lang="en-US" sz="1200" b="1" dirty="0"/>
                <a:t>0x80</a:t>
              </a:r>
            </a:p>
          </p:txBody>
        </p:sp>
        <p:grpSp>
          <p:nvGrpSpPr>
            <p:cNvPr id="82" name="Group 81">
              <a:extLst>
                <a:ext uri="{FF2B5EF4-FFF2-40B4-BE49-F238E27FC236}">
                  <a16:creationId xmlns:a16="http://schemas.microsoft.com/office/drawing/2014/main" id="{99D3136B-1C60-44A5-9FAC-3E827671CEDE}"/>
                </a:ext>
              </a:extLst>
            </p:cNvPr>
            <p:cNvGrpSpPr/>
            <p:nvPr/>
          </p:nvGrpSpPr>
          <p:grpSpPr>
            <a:xfrm>
              <a:off x="5730746" y="787192"/>
              <a:ext cx="41678" cy="93532"/>
              <a:chOff x="6661541" y="70773"/>
              <a:chExt cx="41678" cy="93532"/>
            </a:xfrm>
          </p:grpSpPr>
          <p:cxnSp>
            <p:nvCxnSpPr>
              <p:cNvPr id="86" name="Straight Arrow Connector 85">
                <a:extLst>
                  <a:ext uri="{FF2B5EF4-FFF2-40B4-BE49-F238E27FC236}">
                    <a16:creationId xmlns:a16="http://schemas.microsoft.com/office/drawing/2014/main" id="{33305251-0285-4588-90F5-B5812EC0599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F89C3189-B495-414C-B605-B6BA402F1973}"/>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89" name="Arrow: Right 88">
            <a:extLst>
              <a:ext uri="{FF2B5EF4-FFF2-40B4-BE49-F238E27FC236}">
                <a16:creationId xmlns:a16="http://schemas.microsoft.com/office/drawing/2014/main" id="{54990821-2EFD-41C1-A99B-73B64857027F}"/>
              </a:ext>
            </a:extLst>
          </p:cNvPr>
          <p:cNvSpPr/>
          <p:nvPr/>
        </p:nvSpPr>
        <p:spPr>
          <a:xfrm>
            <a:off x="1631796" y="6330174"/>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06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15</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pic>
        <p:nvPicPr>
          <p:cNvPr id="2050" name="Picture 2" descr="Image result for the heap">
            <a:extLst>
              <a:ext uri="{FF2B5EF4-FFF2-40B4-BE49-F238E27FC236}">
                <a16:creationId xmlns:a16="http://schemas.microsoft.com/office/drawing/2014/main" id="{00298776-3024-4D54-A12C-6CC94D57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951" y="1393206"/>
            <a:ext cx="3135562" cy="456224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p:txBody>
      </p:sp>
    </p:spTree>
    <p:extLst>
      <p:ext uri="{BB962C8B-B14F-4D97-AF65-F5344CB8AC3E}">
        <p14:creationId xmlns:p14="http://schemas.microsoft.com/office/powerpoint/2010/main" val="15461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16</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grpSp>
        <p:nvGrpSpPr>
          <p:cNvPr id="3" name="Group 2">
            <a:extLst>
              <a:ext uri="{FF2B5EF4-FFF2-40B4-BE49-F238E27FC236}">
                <a16:creationId xmlns:a16="http://schemas.microsoft.com/office/drawing/2014/main" id="{58646753-FEF1-4524-A497-6F68E1BB99C4}"/>
              </a:ext>
            </a:extLst>
          </p:cNvPr>
          <p:cNvGrpSpPr/>
          <p:nvPr/>
        </p:nvGrpSpPr>
        <p:grpSpPr>
          <a:xfrm>
            <a:off x="2244881" y="4643313"/>
            <a:ext cx="7702239" cy="1946555"/>
            <a:chOff x="1018013" y="1788601"/>
            <a:chExt cx="7702239" cy="1946555"/>
          </a:xfrm>
        </p:grpSpPr>
        <p:sp>
          <p:nvSpPr>
            <p:cNvPr id="140" name="Rectangle: Rounded Corners 139">
              <a:extLst>
                <a:ext uri="{FF2B5EF4-FFF2-40B4-BE49-F238E27FC236}">
                  <a16:creationId xmlns:a16="http://schemas.microsoft.com/office/drawing/2014/main" id="{92883386-5AA3-4895-A2E0-580A237AF0D5}"/>
                </a:ext>
              </a:extLst>
            </p:cNvPr>
            <p:cNvSpPr/>
            <p:nvPr/>
          </p:nvSpPr>
          <p:spPr>
            <a:xfrm>
              <a:off x="1018013" y="1920313"/>
              <a:ext cx="7702239" cy="1814843"/>
            </a:xfrm>
            <a:prstGeom prst="roundRect">
              <a:avLst>
                <a:gd name="adj" fmla="val 9502"/>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black"/>
                </a:solidFill>
                <a:latin typeface="Calibri" panose="020F0502020204030204"/>
              </a:endParaRPr>
            </a:p>
          </p:txBody>
        </p:sp>
        <p:sp>
          <p:nvSpPr>
            <p:cNvPr id="141" name="Rectangle 140">
              <a:extLst>
                <a:ext uri="{FF2B5EF4-FFF2-40B4-BE49-F238E27FC236}">
                  <a16:creationId xmlns:a16="http://schemas.microsoft.com/office/drawing/2014/main" id="{B87469B9-D321-4F20-BF6F-6CBCDB775251}"/>
                </a:ext>
              </a:extLst>
            </p:cNvPr>
            <p:cNvSpPr/>
            <p:nvPr/>
          </p:nvSpPr>
          <p:spPr>
            <a:xfrm>
              <a:off x="7625249" y="2575779"/>
              <a:ext cx="772694"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142" name="Group 141">
              <a:extLst>
                <a:ext uri="{FF2B5EF4-FFF2-40B4-BE49-F238E27FC236}">
                  <a16:creationId xmlns:a16="http://schemas.microsoft.com/office/drawing/2014/main" id="{71083958-9259-4F48-B2CE-4D76B08A0115}"/>
                </a:ext>
              </a:extLst>
            </p:cNvPr>
            <p:cNvGrpSpPr/>
            <p:nvPr/>
          </p:nvGrpSpPr>
          <p:grpSpPr>
            <a:xfrm>
              <a:off x="6383386" y="2864819"/>
              <a:ext cx="309071" cy="229681"/>
              <a:chOff x="9129734" y="876409"/>
              <a:chExt cx="309071" cy="229681"/>
            </a:xfrm>
          </p:grpSpPr>
          <p:cxnSp>
            <p:nvCxnSpPr>
              <p:cNvPr id="143" name="Straight Connector 142">
                <a:extLst>
                  <a:ext uri="{FF2B5EF4-FFF2-40B4-BE49-F238E27FC236}">
                    <a16:creationId xmlns:a16="http://schemas.microsoft.com/office/drawing/2014/main" id="{A0F61118-0CDA-47E7-9F6C-8188E4DF08A5}"/>
                  </a:ext>
                </a:extLst>
              </p:cNvPr>
              <p:cNvCxnSpPr>
                <a:cxnSpLocks/>
              </p:cNvCxnSpPr>
              <p:nvPr/>
            </p:nvCxnSpPr>
            <p:spPr>
              <a:xfrm flipH="1">
                <a:off x="9132587" y="1014293"/>
                <a:ext cx="68570" cy="0"/>
              </a:xfrm>
              <a:prstGeom prst="line">
                <a:avLst/>
              </a:prstGeom>
              <a:noFill/>
              <a:ln w="6350" cap="flat" cmpd="sng" algn="ctr">
                <a:solidFill>
                  <a:srgbClr val="4472C4"/>
                </a:solidFill>
                <a:prstDash val="solid"/>
                <a:miter lim="800000"/>
              </a:ln>
              <a:effectLst/>
            </p:spPr>
          </p:cxnSp>
          <p:cxnSp>
            <p:nvCxnSpPr>
              <p:cNvPr id="144" name="Straight Arrow Connector 143">
                <a:extLst>
                  <a:ext uri="{FF2B5EF4-FFF2-40B4-BE49-F238E27FC236}">
                    <a16:creationId xmlns:a16="http://schemas.microsoft.com/office/drawing/2014/main" id="{AB946AC6-32FD-40EB-90CA-2B50263056AB}"/>
                  </a:ext>
                </a:extLst>
              </p:cNvPr>
              <p:cNvCxnSpPr>
                <a:cxnSpLocks/>
              </p:cNvCxnSpPr>
              <p:nvPr/>
            </p:nvCxnSpPr>
            <p:spPr>
              <a:xfrm flipV="1">
                <a:off x="9129734" y="876409"/>
                <a:ext cx="4586" cy="137918"/>
              </a:xfrm>
              <a:prstGeom prst="straightConnector1">
                <a:avLst/>
              </a:prstGeom>
              <a:noFill/>
              <a:ln w="6350" cap="flat" cmpd="sng" algn="ctr">
                <a:solidFill>
                  <a:srgbClr val="4472C4"/>
                </a:solidFill>
                <a:prstDash val="solid"/>
                <a:miter lim="800000"/>
                <a:tailEnd type="triangle"/>
              </a:ln>
              <a:effectLst/>
            </p:spPr>
          </p:cxnSp>
          <p:sp>
            <p:nvSpPr>
              <p:cNvPr id="145" name="TextBox 144">
                <a:extLst>
                  <a:ext uri="{FF2B5EF4-FFF2-40B4-BE49-F238E27FC236}">
                    <a16:creationId xmlns:a16="http://schemas.microsoft.com/office/drawing/2014/main" id="{B1C83EC0-609D-47AF-80FE-479463AD1CE3}"/>
                  </a:ext>
                </a:extLst>
              </p:cNvPr>
              <p:cNvSpPr txBox="1"/>
              <p:nvPr/>
            </p:nvSpPr>
            <p:spPr>
              <a:xfrm>
                <a:off x="9192712" y="924822"/>
                <a:ext cx="246093" cy="181268"/>
              </a:xfrm>
              <a:prstGeom prst="rect">
                <a:avLst/>
              </a:prstGeom>
              <a:noFill/>
              <a:ln>
                <a:noFill/>
              </a:ln>
            </p:spPr>
            <p:txBody>
              <a:bodyPr wrap="none" lIns="9144" tIns="9144" rIns="9144" bIns="9144" rtlCol="0">
                <a:spAutoFit/>
              </a:bodyPr>
              <a:lstStyle/>
              <a:p>
                <a:pPr algn="ctr" defTabSz="914400">
                  <a:lnSpc>
                    <a:spcPts val="1200"/>
                  </a:lnSpc>
                  <a:defRPr/>
                </a:pPr>
                <a:r>
                  <a:rPr lang="en-US" sz="1400" kern="0" dirty="0" err="1">
                    <a:solidFill>
                      <a:prstClr val="black"/>
                    </a:solidFill>
                  </a:rPr>
                  <a:t>rsp</a:t>
                </a:r>
                <a:endParaRPr lang="en-US" sz="1400" kern="0" dirty="0">
                  <a:solidFill>
                    <a:prstClr val="black"/>
                  </a:solidFill>
                </a:endParaRPr>
              </a:p>
            </p:txBody>
          </p:sp>
        </p:grpSp>
        <p:sp>
          <p:nvSpPr>
            <p:cNvPr id="146" name="Rectangle 145">
              <a:extLst>
                <a:ext uri="{FF2B5EF4-FFF2-40B4-BE49-F238E27FC236}">
                  <a16:creationId xmlns:a16="http://schemas.microsoft.com/office/drawing/2014/main" id="{76F28DC3-7DB4-4B4C-AC0A-3F9F4D47AD26}"/>
                </a:ext>
              </a:extLst>
            </p:cNvPr>
            <p:cNvSpPr/>
            <p:nvPr/>
          </p:nvSpPr>
          <p:spPr>
            <a:xfrm>
              <a:off x="6379712" y="3326949"/>
              <a:ext cx="2056563" cy="240590"/>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stack</a:t>
              </a:r>
            </a:p>
          </p:txBody>
        </p:sp>
        <p:sp>
          <p:nvSpPr>
            <p:cNvPr id="147" name="Rectangle 146">
              <a:extLst>
                <a:ext uri="{FF2B5EF4-FFF2-40B4-BE49-F238E27FC236}">
                  <a16:creationId xmlns:a16="http://schemas.microsoft.com/office/drawing/2014/main" id="{FA003200-AEE4-4721-9893-9EF0770AD212}"/>
                </a:ext>
              </a:extLst>
            </p:cNvPr>
            <p:cNvSpPr/>
            <p:nvPr/>
          </p:nvSpPr>
          <p:spPr>
            <a:xfrm>
              <a:off x="6973375" y="2579324"/>
              <a:ext cx="650718"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48" name="TextBox 147">
              <a:extLst>
                <a:ext uri="{FF2B5EF4-FFF2-40B4-BE49-F238E27FC236}">
                  <a16:creationId xmlns:a16="http://schemas.microsoft.com/office/drawing/2014/main" id="{F9F14E6F-3B82-462D-8D3B-2D2CDBD6C6D6}"/>
                </a:ext>
              </a:extLst>
            </p:cNvPr>
            <p:cNvSpPr txBox="1"/>
            <p:nvPr/>
          </p:nvSpPr>
          <p:spPr>
            <a:xfrm>
              <a:off x="7074457" y="2766968"/>
              <a:ext cx="46927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res</a:t>
              </a:r>
            </a:p>
          </p:txBody>
        </p:sp>
        <p:cxnSp>
          <p:nvCxnSpPr>
            <p:cNvPr id="149" name="Straight Connector 148">
              <a:extLst>
                <a:ext uri="{FF2B5EF4-FFF2-40B4-BE49-F238E27FC236}">
                  <a16:creationId xmlns:a16="http://schemas.microsoft.com/office/drawing/2014/main" id="{B0464E45-4A62-48C3-AFEF-B24973EC2280}"/>
                </a:ext>
              </a:extLst>
            </p:cNvPr>
            <p:cNvCxnSpPr>
              <a:cxnSpLocks/>
            </p:cNvCxnSpPr>
            <p:nvPr/>
          </p:nvCxnSpPr>
          <p:spPr>
            <a:xfrm>
              <a:off x="8416942" y="3109222"/>
              <a:ext cx="1679" cy="123428"/>
            </a:xfrm>
            <a:prstGeom prst="line">
              <a:avLst/>
            </a:prstGeom>
            <a:noFill/>
            <a:ln w="19050" cap="flat" cmpd="sng" algn="ctr">
              <a:solidFill>
                <a:sysClr val="windowText" lastClr="000000"/>
              </a:solidFill>
              <a:prstDash val="solid"/>
              <a:miter lim="800000"/>
            </a:ln>
            <a:effectLst/>
          </p:spPr>
        </p:cxnSp>
        <p:cxnSp>
          <p:nvCxnSpPr>
            <p:cNvPr id="150" name="Straight Connector 149">
              <a:extLst>
                <a:ext uri="{FF2B5EF4-FFF2-40B4-BE49-F238E27FC236}">
                  <a16:creationId xmlns:a16="http://schemas.microsoft.com/office/drawing/2014/main" id="{770393B2-B68F-4551-939A-9E7A965A9F0C}"/>
                </a:ext>
              </a:extLst>
            </p:cNvPr>
            <p:cNvCxnSpPr>
              <a:cxnSpLocks/>
            </p:cNvCxnSpPr>
            <p:nvPr/>
          </p:nvCxnSpPr>
          <p:spPr>
            <a:xfrm>
              <a:off x="6368884" y="3232384"/>
              <a:ext cx="2056563" cy="0"/>
            </a:xfrm>
            <a:prstGeom prst="line">
              <a:avLst/>
            </a:prstGeom>
            <a:noFill/>
            <a:ln w="19050" cap="flat" cmpd="sng" algn="ctr">
              <a:solidFill>
                <a:sysClr val="windowText" lastClr="000000"/>
              </a:solidFill>
              <a:prstDash val="solid"/>
              <a:miter lim="800000"/>
            </a:ln>
            <a:effectLst/>
          </p:spPr>
        </p:cxnSp>
        <p:sp>
          <p:nvSpPr>
            <p:cNvPr id="151" name="TextBox 150">
              <a:extLst>
                <a:ext uri="{FF2B5EF4-FFF2-40B4-BE49-F238E27FC236}">
                  <a16:creationId xmlns:a16="http://schemas.microsoft.com/office/drawing/2014/main" id="{E8730890-D322-4AF4-ACE6-4FBA28DBBCA7}"/>
                </a:ext>
              </a:extLst>
            </p:cNvPr>
            <p:cNvSpPr txBox="1"/>
            <p:nvPr/>
          </p:nvSpPr>
          <p:spPr>
            <a:xfrm>
              <a:off x="7045601" y="3121679"/>
              <a:ext cx="659906"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a:solidFill>
                    <a:prstClr val="black"/>
                  </a:solidFill>
                </a:rPr>
                <a:t>fn2 AR</a:t>
              </a:r>
            </a:p>
          </p:txBody>
        </p:sp>
        <p:sp>
          <p:nvSpPr>
            <p:cNvPr id="152" name="Rectangle 151">
              <a:extLst>
                <a:ext uri="{FF2B5EF4-FFF2-40B4-BE49-F238E27FC236}">
                  <a16:creationId xmlns:a16="http://schemas.microsoft.com/office/drawing/2014/main" id="{F8480D66-BA4B-4878-8BEF-35BC9764DE9C}"/>
                </a:ext>
              </a:extLst>
            </p:cNvPr>
            <p:cNvSpPr/>
            <p:nvPr/>
          </p:nvSpPr>
          <p:spPr>
            <a:xfrm>
              <a:off x="1066479" y="3311021"/>
              <a:ext cx="1647893" cy="242395"/>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code segment</a:t>
              </a:r>
            </a:p>
          </p:txBody>
        </p:sp>
        <p:sp>
          <p:nvSpPr>
            <p:cNvPr id="153" name="Rectangle 152">
              <a:extLst>
                <a:ext uri="{FF2B5EF4-FFF2-40B4-BE49-F238E27FC236}">
                  <a16:creationId xmlns:a16="http://schemas.microsoft.com/office/drawing/2014/main" id="{3AB8C792-55E2-4DF5-9E73-92BE260E27C7}"/>
                </a:ext>
              </a:extLst>
            </p:cNvPr>
            <p:cNvSpPr/>
            <p:nvPr/>
          </p:nvSpPr>
          <p:spPr>
            <a:xfrm>
              <a:off x="3550975" y="3319327"/>
              <a:ext cx="2276505" cy="247155"/>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heap</a:t>
              </a:r>
            </a:p>
          </p:txBody>
        </p:sp>
        <p:grpSp>
          <p:nvGrpSpPr>
            <p:cNvPr id="154" name="Group 153">
              <a:extLst>
                <a:ext uri="{FF2B5EF4-FFF2-40B4-BE49-F238E27FC236}">
                  <a16:creationId xmlns:a16="http://schemas.microsoft.com/office/drawing/2014/main" id="{F412017C-24CB-40B3-AB91-6A59B234A96F}"/>
                </a:ext>
              </a:extLst>
            </p:cNvPr>
            <p:cNvGrpSpPr/>
            <p:nvPr/>
          </p:nvGrpSpPr>
          <p:grpSpPr>
            <a:xfrm>
              <a:off x="5817108" y="2467301"/>
              <a:ext cx="551774" cy="383441"/>
              <a:chOff x="4541846" y="3192128"/>
              <a:chExt cx="551774" cy="383441"/>
            </a:xfrm>
          </p:grpSpPr>
          <p:sp>
            <p:nvSpPr>
              <p:cNvPr id="155" name="Rectangle 154">
                <a:extLst>
                  <a:ext uri="{FF2B5EF4-FFF2-40B4-BE49-F238E27FC236}">
                    <a16:creationId xmlns:a16="http://schemas.microsoft.com/office/drawing/2014/main" id="{5D7A26EC-777E-4D10-A8FF-A01255C28585}"/>
                  </a:ext>
                </a:extLst>
              </p:cNvPr>
              <p:cNvSpPr/>
              <p:nvPr/>
            </p:nvSpPr>
            <p:spPr>
              <a:xfrm>
                <a:off x="4541846" y="3297763"/>
                <a:ext cx="551774" cy="27780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dirty="0">
                  <a:solidFill>
                    <a:prstClr val="black"/>
                  </a:solidFill>
                  <a:latin typeface="Calibri" panose="020F0502020204030204"/>
                </a:endParaRPr>
              </a:p>
            </p:txBody>
          </p:sp>
          <p:sp>
            <p:nvSpPr>
              <p:cNvPr id="156" name="TextBox 155">
                <a:extLst>
                  <a:ext uri="{FF2B5EF4-FFF2-40B4-BE49-F238E27FC236}">
                    <a16:creationId xmlns:a16="http://schemas.microsoft.com/office/drawing/2014/main" id="{2A2FCCE1-4B2E-4BAF-A1AB-C4CF89AE3E3E}"/>
                  </a:ext>
                </a:extLst>
              </p:cNvPr>
              <p:cNvSpPr txBox="1"/>
              <p:nvPr/>
            </p:nvSpPr>
            <p:spPr>
              <a:xfrm>
                <a:off x="4655028" y="3192128"/>
                <a:ext cx="343364" cy="369332"/>
              </a:xfrm>
              <a:prstGeom prst="rect">
                <a:avLst/>
              </a:prstGeom>
              <a:noFill/>
            </p:spPr>
            <p:txBody>
              <a:bodyPr wrap="none" rtlCol="0">
                <a:spAutoFit/>
              </a:bodyPr>
              <a:lstStyle/>
              <a:p>
                <a:pPr defTabSz="914400">
                  <a:defRPr/>
                </a:pPr>
                <a:r>
                  <a:rPr lang="en-US" kern="0" dirty="0">
                    <a:solidFill>
                      <a:prstClr val="black"/>
                    </a:solidFill>
                  </a:rPr>
                  <a:t>…</a:t>
                </a:r>
              </a:p>
            </p:txBody>
          </p:sp>
        </p:grpSp>
        <p:sp>
          <p:nvSpPr>
            <p:cNvPr id="157" name="Rectangle 156">
              <a:extLst>
                <a:ext uri="{FF2B5EF4-FFF2-40B4-BE49-F238E27FC236}">
                  <a16:creationId xmlns:a16="http://schemas.microsoft.com/office/drawing/2014/main" id="{1AF5FB7B-8EF9-45E3-9B6C-560D5631007A}"/>
                </a:ext>
              </a:extLst>
            </p:cNvPr>
            <p:cNvSpPr/>
            <p:nvPr/>
          </p:nvSpPr>
          <p:spPr>
            <a:xfrm>
              <a:off x="1066479" y="2566865"/>
              <a:ext cx="801187" cy="277248"/>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lIns="0" rIns="0" rtlCol="0" anchor="ctr"/>
            <a:lstStyle/>
            <a:p>
              <a:pPr algn="ctr" defTabSz="914400">
                <a:defRPr/>
              </a:pPr>
              <a:r>
                <a:rPr lang="en-US" sz="1400" kern="0" dirty="0">
                  <a:solidFill>
                    <a:prstClr val="black"/>
                  </a:solidFill>
                  <a:latin typeface="Calibri" panose="020F0502020204030204"/>
                </a:rPr>
                <a:t>…</a:t>
              </a:r>
            </a:p>
          </p:txBody>
        </p:sp>
        <p:cxnSp>
          <p:nvCxnSpPr>
            <p:cNvPr id="158" name="Straight Connector 157">
              <a:extLst>
                <a:ext uri="{FF2B5EF4-FFF2-40B4-BE49-F238E27FC236}">
                  <a16:creationId xmlns:a16="http://schemas.microsoft.com/office/drawing/2014/main" id="{747277E2-4610-4ED0-BF51-C7B8E0CB5337}"/>
                </a:ext>
              </a:extLst>
            </p:cNvPr>
            <p:cNvCxnSpPr>
              <a:cxnSpLocks/>
            </p:cNvCxnSpPr>
            <p:nvPr/>
          </p:nvCxnSpPr>
          <p:spPr>
            <a:xfrm>
              <a:off x="1065871" y="3074868"/>
              <a:ext cx="610" cy="123428"/>
            </a:xfrm>
            <a:prstGeom prst="line">
              <a:avLst/>
            </a:prstGeom>
            <a:noFill/>
            <a:ln w="19050" cap="flat" cmpd="sng" algn="ctr">
              <a:solidFill>
                <a:sysClr val="windowText" lastClr="000000"/>
              </a:solidFill>
              <a:prstDash val="solid"/>
              <a:miter lim="800000"/>
            </a:ln>
            <a:effectLst/>
          </p:spPr>
        </p:cxnSp>
        <p:cxnSp>
          <p:nvCxnSpPr>
            <p:cNvPr id="159" name="Straight Connector 158">
              <a:extLst>
                <a:ext uri="{FF2B5EF4-FFF2-40B4-BE49-F238E27FC236}">
                  <a16:creationId xmlns:a16="http://schemas.microsoft.com/office/drawing/2014/main" id="{97ACAEBC-DF46-44ED-95F6-CC50892AF467}"/>
                </a:ext>
              </a:extLst>
            </p:cNvPr>
            <p:cNvCxnSpPr>
              <a:cxnSpLocks/>
            </p:cNvCxnSpPr>
            <p:nvPr/>
          </p:nvCxnSpPr>
          <p:spPr>
            <a:xfrm>
              <a:off x="1066481" y="3188862"/>
              <a:ext cx="809539" cy="9118"/>
            </a:xfrm>
            <a:prstGeom prst="line">
              <a:avLst/>
            </a:prstGeom>
            <a:noFill/>
            <a:ln w="19050" cap="flat" cmpd="sng" algn="ctr">
              <a:solidFill>
                <a:sysClr val="windowText" lastClr="000000"/>
              </a:solidFill>
              <a:prstDash val="solid"/>
              <a:miter lim="800000"/>
            </a:ln>
            <a:effectLst/>
          </p:spPr>
        </p:cxnSp>
        <p:sp>
          <p:nvSpPr>
            <p:cNvPr id="160" name="TextBox 159">
              <a:extLst>
                <a:ext uri="{FF2B5EF4-FFF2-40B4-BE49-F238E27FC236}">
                  <a16:creationId xmlns:a16="http://schemas.microsoft.com/office/drawing/2014/main" id="{4A5FB096-1F76-4D53-AE1D-21BBCDDA69C7}"/>
                </a:ext>
              </a:extLst>
            </p:cNvPr>
            <p:cNvSpPr txBox="1"/>
            <p:nvPr/>
          </p:nvSpPr>
          <p:spPr>
            <a:xfrm>
              <a:off x="1106712" y="3106377"/>
              <a:ext cx="718879"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err="1">
                  <a:solidFill>
                    <a:prstClr val="black"/>
                  </a:solidFill>
                </a:rPr>
                <a:t>fn</a:t>
              </a:r>
              <a:r>
                <a:rPr lang="en-US" sz="1400" kern="0" dirty="0">
                  <a:solidFill>
                    <a:prstClr val="black"/>
                  </a:solidFill>
                </a:rPr>
                <a:t> 1 code</a:t>
              </a:r>
            </a:p>
          </p:txBody>
        </p:sp>
        <p:cxnSp>
          <p:nvCxnSpPr>
            <p:cNvPr id="161" name="Straight Connector 160">
              <a:extLst>
                <a:ext uri="{FF2B5EF4-FFF2-40B4-BE49-F238E27FC236}">
                  <a16:creationId xmlns:a16="http://schemas.microsoft.com/office/drawing/2014/main" id="{11DC6DA8-ECC5-4D59-A0FC-F5ED2F018C70}"/>
                </a:ext>
              </a:extLst>
            </p:cNvPr>
            <p:cNvCxnSpPr>
              <a:cxnSpLocks/>
            </p:cNvCxnSpPr>
            <p:nvPr/>
          </p:nvCxnSpPr>
          <p:spPr>
            <a:xfrm>
              <a:off x="1872140" y="3074553"/>
              <a:ext cx="610" cy="123428"/>
            </a:xfrm>
            <a:prstGeom prst="line">
              <a:avLst/>
            </a:prstGeom>
            <a:noFill/>
            <a:ln w="19050" cap="flat" cmpd="sng" algn="ctr">
              <a:solidFill>
                <a:sysClr val="windowText" lastClr="000000"/>
              </a:solidFill>
              <a:prstDash val="solid"/>
              <a:miter lim="800000"/>
            </a:ln>
            <a:effectLst/>
          </p:spPr>
        </p:cxnSp>
        <p:sp>
          <p:nvSpPr>
            <p:cNvPr id="162" name="TextBox 161">
              <a:extLst>
                <a:ext uri="{FF2B5EF4-FFF2-40B4-BE49-F238E27FC236}">
                  <a16:creationId xmlns:a16="http://schemas.microsoft.com/office/drawing/2014/main" id="{6A9BE7D4-14BC-48E4-A358-3A616AA2CBD4}"/>
                </a:ext>
              </a:extLst>
            </p:cNvPr>
            <p:cNvSpPr txBox="1"/>
            <p:nvPr/>
          </p:nvSpPr>
          <p:spPr>
            <a:xfrm>
              <a:off x="3989286" y="1788601"/>
              <a:ext cx="1927002" cy="369332"/>
            </a:xfrm>
            <a:prstGeom prst="rect">
              <a:avLst/>
            </a:prstGeom>
            <a:solidFill>
              <a:sysClr val="window" lastClr="FFFFFF"/>
            </a:solidFill>
          </p:spPr>
          <p:txBody>
            <a:bodyPr wrap="none" rtlCol="0">
              <a:spAutoFit/>
            </a:bodyPr>
            <a:lstStyle/>
            <a:p>
              <a:pPr defTabSz="914400">
                <a:defRPr/>
              </a:pPr>
              <a:r>
                <a:rPr lang="en-US" b="1" kern="0" dirty="0">
                  <a:solidFill>
                    <a:prstClr val="black"/>
                  </a:solidFill>
                </a:rPr>
                <a:t>Memory snapshot</a:t>
              </a:r>
            </a:p>
          </p:txBody>
        </p:sp>
        <p:cxnSp>
          <p:nvCxnSpPr>
            <p:cNvPr id="163" name="Straight Connector 162">
              <a:extLst>
                <a:ext uri="{FF2B5EF4-FFF2-40B4-BE49-F238E27FC236}">
                  <a16:creationId xmlns:a16="http://schemas.microsoft.com/office/drawing/2014/main" id="{54E4B9EE-29A5-433E-9F80-EA82B37157D4}"/>
                </a:ext>
              </a:extLst>
            </p:cNvPr>
            <p:cNvCxnSpPr>
              <a:cxnSpLocks/>
            </p:cNvCxnSpPr>
            <p:nvPr/>
          </p:nvCxnSpPr>
          <p:spPr>
            <a:xfrm>
              <a:off x="1900203" y="3079629"/>
              <a:ext cx="610" cy="123428"/>
            </a:xfrm>
            <a:prstGeom prst="line">
              <a:avLst/>
            </a:prstGeom>
            <a:noFill/>
            <a:ln w="19050" cap="flat" cmpd="sng" algn="ctr">
              <a:solidFill>
                <a:sysClr val="windowText" lastClr="000000"/>
              </a:solidFill>
              <a:prstDash val="solid"/>
              <a:miter lim="800000"/>
            </a:ln>
            <a:effectLst/>
          </p:spPr>
        </p:cxnSp>
        <p:cxnSp>
          <p:nvCxnSpPr>
            <p:cNvPr id="164" name="Straight Connector 163">
              <a:extLst>
                <a:ext uri="{FF2B5EF4-FFF2-40B4-BE49-F238E27FC236}">
                  <a16:creationId xmlns:a16="http://schemas.microsoft.com/office/drawing/2014/main" id="{BC2BD404-9F62-45CF-A21F-BE55DEC1C1D3}"/>
                </a:ext>
              </a:extLst>
            </p:cNvPr>
            <p:cNvCxnSpPr>
              <a:cxnSpLocks/>
            </p:cNvCxnSpPr>
            <p:nvPr/>
          </p:nvCxnSpPr>
          <p:spPr>
            <a:xfrm>
              <a:off x="1900813" y="3193624"/>
              <a:ext cx="816813" cy="4356"/>
            </a:xfrm>
            <a:prstGeom prst="line">
              <a:avLst/>
            </a:prstGeom>
            <a:noFill/>
            <a:ln w="19050" cap="flat" cmpd="sng" algn="ctr">
              <a:solidFill>
                <a:sysClr val="windowText" lastClr="000000"/>
              </a:solidFill>
              <a:prstDash val="solid"/>
              <a:miter lim="800000"/>
            </a:ln>
            <a:effectLst/>
          </p:spPr>
        </p:cxnSp>
        <p:sp>
          <p:nvSpPr>
            <p:cNvPr id="165" name="TextBox 164">
              <a:extLst>
                <a:ext uri="{FF2B5EF4-FFF2-40B4-BE49-F238E27FC236}">
                  <a16:creationId xmlns:a16="http://schemas.microsoft.com/office/drawing/2014/main" id="{853288F0-C770-4615-9D21-1239DF686563}"/>
                </a:ext>
              </a:extLst>
            </p:cNvPr>
            <p:cNvSpPr txBox="1"/>
            <p:nvPr/>
          </p:nvSpPr>
          <p:spPr>
            <a:xfrm>
              <a:off x="1957250" y="3111138"/>
              <a:ext cx="701873"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err="1">
                  <a:solidFill>
                    <a:prstClr val="black"/>
                  </a:solidFill>
                </a:rPr>
                <a:t>fn</a:t>
              </a:r>
              <a:r>
                <a:rPr lang="en-US" sz="1400" kern="0" dirty="0">
                  <a:solidFill>
                    <a:prstClr val="black"/>
                  </a:solidFill>
                </a:rPr>
                <a:t> 2 code</a:t>
              </a:r>
            </a:p>
          </p:txBody>
        </p:sp>
        <p:sp>
          <p:nvSpPr>
            <p:cNvPr id="166" name="Rectangle 165">
              <a:extLst>
                <a:ext uri="{FF2B5EF4-FFF2-40B4-BE49-F238E27FC236}">
                  <a16:creationId xmlns:a16="http://schemas.microsoft.com/office/drawing/2014/main" id="{B6D488DA-A319-4A31-8822-EA333534C5ED}"/>
                </a:ext>
              </a:extLst>
            </p:cNvPr>
            <p:cNvSpPr/>
            <p:nvPr/>
          </p:nvSpPr>
          <p:spPr>
            <a:xfrm>
              <a:off x="1893510" y="2566834"/>
              <a:ext cx="835792"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lIns="0" rIns="0" rtlCol="0" anchor="ctr"/>
            <a:lstStyle/>
            <a:p>
              <a:pPr algn="ctr" defTabSz="914400">
                <a:defRPr/>
              </a:pPr>
              <a:r>
                <a:rPr lang="en-US" sz="1400" kern="0" dirty="0">
                  <a:solidFill>
                    <a:prstClr val="black"/>
                  </a:solidFill>
                  <a:latin typeface="Calibri" panose="020F0502020204030204"/>
                </a:rPr>
                <a:t>…</a:t>
              </a:r>
            </a:p>
          </p:txBody>
        </p:sp>
        <p:sp>
          <p:nvSpPr>
            <p:cNvPr id="167" name="Rectangle 166">
              <a:extLst>
                <a:ext uri="{FF2B5EF4-FFF2-40B4-BE49-F238E27FC236}">
                  <a16:creationId xmlns:a16="http://schemas.microsoft.com/office/drawing/2014/main" id="{3D576D4B-E86A-436D-B4CF-9835B7130292}"/>
                </a:ext>
              </a:extLst>
            </p:cNvPr>
            <p:cNvSpPr/>
            <p:nvPr/>
          </p:nvSpPr>
          <p:spPr>
            <a:xfrm>
              <a:off x="2732256" y="3311021"/>
              <a:ext cx="769886" cy="247153"/>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err="1">
                  <a:solidFill>
                    <a:prstClr val="black"/>
                  </a:solidFill>
                  <a:latin typeface="Calibri" panose="020F0502020204030204"/>
                </a:rPr>
                <a:t>globals</a:t>
              </a:r>
              <a:endParaRPr lang="en-US" sz="1400" kern="0" dirty="0">
                <a:solidFill>
                  <a:prstClr val="black"/>
                </a:solidFill>
                <a:latin typeface="Calibri" panose="020F0502020204030204"/>
              </a:endParaRPr>
            </a:p>
          </p:txBody>
        </p:sp>
        <p:sp>
          <p:nvSpPr>
            <p:cNvPr id="168" name="Rectangle 167">
              <a:extLst>
                <a:ext uri="{FF2B5EF4-FFF2-40B4-BE49-F238E27FC236}">
                  <a16:creationId xmlns:a16="http://schemas.microsoft.com/office/drawing/2014/main" id="{6AFC97E1-18AE-455D-B962-6AC43028452E}"/>
                </a:ext>
              </a:extLst>
            </p:cNvPr>
            <p:cNvSpPr/>
            <p:nvPr/>
          </p:nvSpPr>
          <p:spPr>
            <a:xfrm>
              <a:off x="2745906" y="2565785"/>
              <a:ext cx="780505" cy="274261"/>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t"/>
            <a:lstStyle/>
            <a:p>
              <a:pPr algn="ctr" defTabSz="914400">
                <a:defRPr/>
              </a:pPr>
              <a:endParaRPr lang="en-US" sz="1200" kern="0" dirty="0">
                <a:solidFill>
                  <a:prstClr val="white"/>
                </a:solidFill>
                <a:latin typeface="Calibri" panose="020F0502020204030204"/>
              </a:endParaRPr>
            </a:p>
          </p:txBody>
        </p:sp>
        <p:sp>
          <p:nvSpPr>
            <p:cNvPr id="169" name="TextBox 168">
              <a:extLst>
                <a:ext uri="{FF2B5EF4-FFF2-40B4-BE49-F238E27FC236}">
                  <a16:creationId xmlns:a16="http://schemas.microsoft.com/office/drawing/2014/main" id="{441969D3-9369-4FB4-8860-9C44B0F938BE}"/>
                </a:ext>
              </a:extLst>
            </p:cNvPr>
            <p:cNvSpPr txBox="1"/>
            <p:nvPr/>
          </p:nvSpPr>
          <p:spPr>
            <a:xfrm>
              <a:off x="2831742" y="2741525"/>
              <a:ext cx="643849" cy="172420"/>
            </a:xfrm>
            <a:prstGeom prst="rect">
              <a:avLst/>
            </a:prstGeom>
            <a:solidFill>
              <a:srgbClr val="70AD47">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g</a:t>
              </a:r>
            </a:p>
          </p:txBody>
        </p:sp>
        <p:sp>
          <p:nvSpPr>
            <p:cNvPr id="170" name="TextBox 169">
              <a:extLst>
                <a:ext uri="{FF2B5EF4-FFF2-40B4-BE49-F238E27FC236}">
                  <a16:creationId xmlns:a16="http://schemas.microsoft.com/office/drawing/2014/main" id="{9A989492-85C1-4651-95A0-378BE684AC9A}"/>
                </a:ext>
              </a:extLst>
            </p:cNvPr>
            <p:cNvSpPr txBox="1"/>
            <p:nvPr/>
          </p:nvSpPr>
          <p:spPr>
            <a:xfrm>
              <a:off x="2904062" y="2581980"/>
              <a:ext cx="522178" cy="172420"/>
            </a:xfrm>
            <a:prstGeom prst="rect">
              <a:avLst/>
            </a:prstGeom>
            <a:solidFill>
              <a:srgbClr val="70AD47">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0x80</a:t>
              </a:r>
            </a:p>
          </p:txBody>
        </p:sp>
        <p:sp>
          <p:nvSpPr>
            <p:cNvPr id="171" name="Rectangle 170">
              <a:extLst>
                <a:ext uri="{FF2B5EF4-FFF2-40B4-BE49-F238E27FC236}">
                  <a16:creationId xmlns:a16="http://schemas.microsoft.com/office/drawing/2014/main" id="{A95A8C6A-AC21-4811-8037-9FA9710A3D96}"/>
                </a:ext>
              </a:extLst>
            </p:cNvPr>
            <p:cNvSpPr/>
            <p:nvPr/>
          </p:nvSpPr>
          <p:spPr>
            <a:xfrm>
              <a:off x="5876691" y="3319327"/>
              <a:ext cx="481545" cy="247153"/>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free</a:t>
              </a:r>
            </a:p>
          </p:txBody>
        </p:sp>
        <p:sp>
          <p:nvSpPr>
            <p:cNvPr id="172" name="Rectangle 171">
              <a:extLst>
                <a:ext uri="{FF2B5EF4-FFF2-40B4-BE49-F238E27FC236}">
                  <a16:creationId xmlns:a16="http://schemas.microsoft.com/office/drawing/2014/main" id="{8CC9CC62-6695-494F-8D3F-AA5CAEF1CBE4}"/>
                </a:ext>
              </a:extLst>
            </p:cNvPr>
            <p:cNvSpPr/>
            <p:nvPr/>
          </p:nvSpPr>
          <p:spPr>
            <a:xfrm>
              <a:off x="3554248" y="2568080"/>
              <a:ext cx="790353"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3" name="TextBox 172">
              <a:extLst>
                <a:ext uri="{FF2B5EF4-FFF2-40B4-BE49-F238E27FC236}">
                  <a16:creationId xmlns:a16="http://schemas.microsoft.com/office/drawing/2014/main" id="{97458BC5-CB77-45A2-958D-511E4A5DBCCE}"/>
                </a:ext>
              </a:extLst>
            </p:cNvPr>
            <p:cNvSpPr txBox="1"/>
            <p:nvPr/>
          </p:nvSpPr>
          <p:spPr>
            <a:xfrm>
              <a:off x="3597863" y="2763065"/>
              <a:ext cx="677629"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cxnSp>
          <p:nvCxnSpPr>
            <p:cNvPr id="174" name="Straight Connector 173">
              <a:extLst>
                <a:ext uri="{FF2B5EF4-FFF2-40B4-BE49-F238E27FC236}">
                  <a16:creationId xmlns:a16="http://schemas.microsoft.com/office/drawing/2014/main" id="{191BA229-7C88-4F41-8D50-C777A4492D5A}"/>
                </a:ext>
              </a:extLst>
            </p:cNvPr>
            <p:cNvCxnSpPr>
              <a:cxnSpLocks/>
            </p:cNvCxnSpPr>
            <p:nvPr/>
          </p:nvCxnSpPr>
          <p:spPr>
            <a:xfrm>
              <a:off x="2707455" y="3074865"/>
              <a:ext cx="610" cy="123428"/>
            </a:xfrm>
            <a:prstGeom prst="line">
              <a:avLst/>
            </a:prstGeom>
            <a:noFill/>
            <a:ln w="19050" cap="flat" cmpd="sng" algn="ctr">
              <a:solidFill>
                <a:sysClr val="windowText" lastClr="000000"/>
              </a:solidFill>
              <a:prstDash val="solid"/>
              <a:miter lim="800000"/>
            </a:ln>
            <a:effectLst/>
          </p:spPr>
        </p:cxnSp>
        <p:sp>
          <p:nvSpPr>
            <p:cNvPr id="175" name="Rectangle 174">
              <a:extLst>
                <a:ext uri="{FF2B5EF4-FFF2-40B4-BE49-F238E27FC236}">
                  <a16:creationId xmlns:a16="http://schemas.microsoft.com/office/drawing/2014/main" id="{D3D228D4-A8C5-4EA2-B9EB-FFF195F14176}"/>
                </a:ext>
              </a:extLst>
            </p:cNvPr>
            <p:cNvSpPr/>
            <p:nvPr/>
          </p:nvSpPr>
          <p:spPr>
            <a:xfrm>
              <a:off x="6371962" y="2579317"/>
              <a:ext cx="602254"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6" name="TextBox 175">
              <a:extLst>
                <a:ext uri="{FF2B5EF4-FFF2-40B4-BE49-F238E27FC236}">
                  <a16:creationId xmlns:a16="http://schemas.microsoft.com/office/drawing/2014/main" id="{FD241090-6BCE-48F4-9F25-91C244A7A63F}"/>
                </a:ext>
              </a:extLst>
            </p:cNvPr>
            <p:cNvSpPr txBox="1"/>
            <p:nvPr/>
          </p:nvSpPr>
          <p:spPr>
            <a:xfrm>
              <a:off x="6458033" y="2766961"/>
              <a:ext cx="46927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obj2</a:t>
              </a:r>
            </a:p>
          </p:txBody>
        </p:sp>
        <p:grpSp>
          <p:nvGrpSpPr>
            <p:cNvPr id="177" name="Group 176">
              <a:extLst>
                <a:ext uri="{FF2B5EF4-FFF2-40B4-BE49-F238E27FC236}">
                  <a16:creationId xmlns:a16="http://schemas.microsoft.com/office/drawing/2014/main" id="{E2946BF3-086F-466E-B285-B7902BE411CB}"/>
                </a:ext>
              </a:extLst>
            </p:cNvPr>
            <p:cNvGrpSpPr/>
            <p:nvPr/>
          </p:nvGrpSpPr>
          <p:grpSpPr>
            <a:xfrm>
              <a:off x="3556939" y="2298142"/>
              <a:ext cx="490840" cy="276999"/>
              <a:chOff x="5709592" y="641488"/>
              <a:chExt cx="490840" cy="276999"/>
            </a:xfrm>
          </p:grpSpPr>
          <p:sp>
            <p:nvSpPr>
              <p:cNvPr id="178" name="TextBox 177">
                <a:extLst>
                  <a:ext uri="{FF2B5EF4-FFF2-40B4-BE49-F238E27FC236}">
                    <a16:creationId xmlns:a16="http://schemas.microsoft.com/office/drawing/2014/main" id="{339CB92D-5A6E-4B51-BD7E-00CBB52A71DA}"/>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0x60</a:t>
                </a:r>
              </a:p>
            </p:txBody>
          </p:sp>
          <p:grpSp>
            <p:nvGrpSpPr>
              <p:cNvPr id="179" name="Group 178">
                <a:extLst>
                  <a:ext uri="{FF2B5EF4-FFF2-40B4-BE49-F238E27FC236}">
                    <a16:creationId xmlns:a16="http://schemas.microsoft.com/office/drawing/2014/main" id="{3D3C0183-5704-4070-915C-07F9E243CC5D}"/>
                  </a:ext>
                </a:extLst>
              </p:cNvPr>
              <p:cNvGrpSpPr/>
              <p:nvPr/>
            </p:nvGrpSpPr>
            <p:grpSpPr>
              <a:xfrm>
                <a:off x="5730746" y="787192"/>
                <a:ext cx="41678" cy="93532"/>
                <a:chOff x="6661541" y="70773"/>
                <a:chExt cx="41678" cy="93532"/>
              </a:xfrm>
            </p:grpSpPr>
            <p:cxnSp>
              <p:nvCxnSpPr>
                <p:cNvPr id="180" name="Straight Arrow Connector 179">
                  <a:extLst>
                    <a:ext uri="{FF2B5EF4-FFF2-40B4-BE49-F238E27FC236}">
                      <a16:creationId xmlns:a16="http://schemas.microsoft.com/office/drawing/2014/main" id="{E4EE2B6D-3E6B-4041-868F-169650703191}"/>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181" name="Straight Connector 180">
                  <a:extLst>
                    <a:ext uri="{FF2B5EF4-FFF2-40B4-BE49-F238E27FC236}">
                      <a16:creationId xmlns:a16="http://schemas.microsoft.com/office/drawing/2014/main" id="{93F273C5-8A32-4E63-8D75-5DCDB12E1B9D}"/>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cxnSp>
          <p:nvCxnSpPr>
            <p:cNvPr id="182" name="Straight Connector 181">
              <a:extLst>
                <a:ext uri="{FF2B5EF4-FFF2-40B4-BE49-F238E27FC236}">
                  <a16:creationId xmlns:a16="http://schemas.microsoft.com/office/drawing/2014/main" id="{F40D1367-5AEB-417D-BE66-0C3645ED6EC3}"/>
                </a:ext>
              </a:extLst>
            </p:cNvPr>
            <p:cNvCxnSpPr>
              <a:cxnSpLocks/>
              <a:stCxn id="141" idx="0"/>
            </p:cNvCxnSpPr>
            <p:nvPr/>
          </p:nvCxnSpPr>
          <p:spPr>
            <a:xfrm>
              <a:off x="8011596" y="2575779"/>
              <a:ext cx="0" cy="271443"/>
            </a:xfrm>
            <a:prstGeom prst="line">
              <a:avLst/>
            </a:prstGeom>
            <a:noFill/>
            <a:ln w="6350" cap="flat" cmpd="sng" algn="ctr">
              <a:solidFill>
                <a:srgbClr val="4472C4"/>
              </a:solidFill>
              <a:prstDash val="dash"/>
              <a:miter lim="800000"/>
            </a:ln>
            <a:effectLst/>
          </p:spPr>
        </p:cxnSp>
        <p:sp>
          <p:nvSpPr>
            <p:cNvPr id="183" name="TextBox 182">
              <a:extLst>
                <a:ext uri="{FF2B5EF4-FFF2-40B4-BE49-F238E27FC236}">
                  <a16:creationId xmlns:a16="http://schemas.microsoft.com/office/drawing/2014/main" id="{9CE881E7-2C82-4C8A-92A3-26945B42BD94}"/>
                </a:ext>
              </a:extLst>
            </p:cNvPr>
            <p:cNvSpPr txBox="1"/>
            <p:nvPr/>
          </p:nvSpPr>
          <p:spPr>
            <a:xfrm>
              <a:off x="7724375" y="2766905"/>
              <a:ext cx="57141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books</a:t>
              </a:r>
            </a:p>
          </p:txBody>
        </p:sp>
        <p:grpSp>
          <p:nvGrpSpPr>
            <p:cNvPr id="184" name="Group 183">
              <a:extLst>
                <a:ext uri="{FF2B5EF4-FFF2-40B4-BE49-F238E27FC236}">
                  <a16:creationId xmlns:a16="http://schemas.microsoft.com/office/drawing/2014/main" id="{03C560A5-78CC-4506-A9DD-133948530A6E}"/>
                </a:ext>
              </a:extLst>
            </p:cNvPr>
            <p:cNvGrpSpPr/>
            <p:nvPr/>
          </p:nvGrpSpPr>
          <p:grpSpPr>
            <a:xfrm>
              <a:off x="8395869" y="2872475"/>
              <a:ext cx="321094" cy="229681"/>
              <a:chOff x="8380958" y="1293880"/>
              <a:chExt cx="321094" cy="229681"/>
            </a:xfrm>
          </p:grpSpPr>
          <p:cxnSp>
            <p:nvCxnSpPr>
              <p:cNvPr id="185" name="Straight Connector 184">
                <a:extLst>
                  <a:ext uri="{FF2B5EF4-FFF2-40B4-BE49-F238E27FC236}">
                    <a16:creationId xmlns:a16="http://schemas.microsoft.com/office/drawing/2014/main" id="{1AFF7E5C-3B8B-4C0F-82B4-DDD273FF7C8F}"/>
                  </a:ext>
                </a:extLst>
              </p:cNvPr>
              <p:cNvCxnSpPr>
                <a:cxnSpLocks/>
              </p:cNvCxnSpPr>
              <p:nvPr/>
            </p:nvCxnSpPr>
            <p:spPr>
              <a:xfrm flipH="1">
                <a:off x="8383811" y="1431764"/>
                <a:ext cx="68570" cy="0"/>
              </a:xfrm>
              <a:prstGeom prst="line">
                <a:avLst/>
              </a:prstGeom>
              <a:noFill/>
              <a:ln w="6350" cap="flat" cmpd="sng" algn="ctr">
                <a:solidFill>
                  <a:srgbClr val="4472C4"/>
                </a:solidFill>
                <a:prstDash val="solid"/>
                <a:miter lim="800000"/>
              </a:ln>
              <a:effectLst/>
            </p:spPr>
          </p:cxnSp>
          <p:grpSp>
            <p:nvGrpSpPr>
              <p:cNvPr id="186" name="Group 185">
                <a:extLst>
                  <a:ext uri="{FF2B5EF4-FFF2-40B4-BE49-F238E27FC236}">
                    <a16:creationId xmlns:a16="http://schemas.microsoft.com/office/drawing/2014/main" id="{7421DB7A-0832-477B-90C1-DE3A4F3198EF}"/>
                  </a:ext>
                </a:extLst>
              </p:cNvPr>
              <p:cNvGrpSpPr/>
              <p:nvPr/>
            </p:nvGrpSpPr>
            <p:grpSpPr>
              <a:xfrm>
                <a:off x="8380958" y="1293880"/>
                <a:ext cx="321094" cy="229681"/>
                <a:chOff x="8761228" y="935971"/>
                <a:chExt cx="321094" cy="229681"/>
              </a:xfrm>
            </p:grpSpPr>
            <p:cxnSp>
              <p:nvCxnSpPr>
                <p:cNvPr id="187" name="Straight Arrow Connector 186">
                  <a:extLst>
                    <a:ext uri="{FF2B5EF4-FFF2-40B4-BE49-F238E27FC236}">
                      <a16:creationId xmlns:a16="http://schemas.microsoft.com/office/drawing/2014/main" id="{4E9A1AE9-223B-4267-9A7B-21D29A0B0136}"/>
                    </a:ext>
                  </a:extLst>
                </p:cNvPr>
                <p:cNvCxnSpPr>
                  <a:cxnSpLocks/>
                </p:cNvCxnSpPr>
                <p:nvPr/>
              </p:nvCxnSpPr>
              <p:spPr>
                <a:xfrm flipV="1">
                  <a:off x="8761228" y="935971"/>
                  <a:ext cx="4586" cy="137918"/>
                </a:xfrm>
                <a:prstGeom prst="straightConnector1">
                  <a:avLst/>
                </a:prstGeom>
                <a:noFill/>
                <a:ln w="6350" cap="flat" cmpd="sng" algn="ctr">
                  <a:solidFill>
                    <a:srgbClr val="4472C4"/>
                  </a:solidFill>
                  <a:prstDash val="solid"/>
                  <a:miter lim="800000"/>
                  <a:tailEnd type="triangle"/>
                </a:ln>
                <a:effectLst/>
              </p:spPr>
            </p:cxnSp>
            <p:sp>
              <p:nvSpPr>
                <p:cNvPr id="188" name="TextBox 187">
                  <a:extLst>
                    <a:ext uri="{FF2B5EF4-FFF2-40B4-BE49-F238E27FC236}">
                      <a16:creationId xmlns:a16="http://schemas.microsoft.com/office/drawing/2014/main" id="{8F49851E-B366-4A61-BD03-831D361FF32D}"/>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defTabSz="914400">
                    <a:lnSpc>
                      <a:spcPts val="1200"/>
                    </a:lnSpc>
                    <a:defRPr/>
                  </a:pPr>
                  <a:r>
                    <a:rPr lang="en-US" sz="1400" kern="0" dirty="0" err="1">
                      <a:solidFill>
                        <a:prstClr val="black"/>
                      </a:solidFill>
                    </a:rPr>
                    <a:t>rbp</a:t>
                  </a:r>
                  <a:endParaRPr lang="en-US" sz="1400" kern="0" dirty="0">
                    <a:solidFill>
                      <a:prstClr val="black"/>
                    </a:solidFill>
                  </a:endParaRPr>
                </a:p>
              </p:txBody>
            </p:sp>
          </p:grpSp>
        </p:grpSp>
        <p:cxnSp>
          <p:nvCxnSpPr>
            <p:cNvPr id="189" name="Straight Connector 188">
              <a:extLst>
                <a:ext uri="{FF2B5EF4-FFF2-40B4-BE49-F238E27FC236}">
                  <a16:creationId xmlns:a16="http://schemas.microsoft.com/office/drawing/2014/main" id="{3F48D360-52D9-4F1C-B059-187C921C76FB}"/>
                </a:ext>
              </a:extLst>
            </p:cNvPr>
            <p:cNvCxnSpPr>
              <a:cxnSpLocks/>
            </p:cNvCxnSpPr>
            <p:nvPr/>
          </p:nvCxnSpPr>
          <p:spPr>
            <a:xfrm>
              <a:off x="6383702" y="3105507"/>
              <a:ext cx="1679" cy="123428"/>
            </a:xfrm>
            <a:prstGeom prst="line">
              <a:avLst/>
            </a:prstGeom>
            <a:noFill/>
            <a:ln w="19050" cap="flat" cmpd="sng" algn="ctr">
              <a:solidFill>
                <a:sysClr val="windowText" lastClr="000000"/>
              </a:solidFill>
              <a:prstDash val="solid"/>
              <a:miter lim="800000"/>
            </a:ln>
            <a:effectLst/>
          </p:spPr>
        </p:cxnSp>
        <p:sp>
          <p:nvSpPr>
            <p:cNvPr id="190" name="TextBox 189">
              <a:extLst>
                <a:ext uri="{FF2B5EF4-FFF2-40B4-BE49-F238E27FC236}">
                  <a16:creationId xmlns:a16="http://schemas.microsoft.com/office/drawing/2014/main" id="{093020CE-BB37-4DA3-946F-D48BD51D1BCF}"/>
                </a:ext>
              </a:extLst>
            </p:cNvPr>
            <p:cNvSpPr txBox="1"/>
            <p:nvPr/>
          </p:nvSpPr>
          <p:spPr>
            <a:xfrm>
              <a:off x="6421664" y="2600130"/>
              <a:ext cx="522178"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0x60</a:t>
              </a:r>
            </a:p>
          </p:txBody>
        </p:sp>
        <p:sp>
          <p:nvSpPr>
            <p:cNvPr id="191" name="Rectangle 190">
              <a:extLst>
                <a:ext uri="{FF2B5EF4-FFF2-40B4-BE49-F238E27FC236}">
                  <a16:creationId xmlns:a16="http://schemas.microsoft.com/office/drawing/2014/main" id="{E666EC9C-53B6-4150-91B8-D08875740307}"/>
                </a:ext>
              </a:extLst>
            </p:cNvPr>
            <p:cNvSpPr/>
            <p:nvPr/>
          </p:nvSpPr>
          <p:spPr>
            <a:xfrm>
              <a:off x="4375722" y="2575516"/>
              <a:ext cx="790353"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92" name="TextBox 191">
              <a:extLst>
                <a:ext uri="{FF2B5EF4-FFF2-40B4-BE49-F238E27FC236}">
                  <a16:creationId xmlns:a16="http://schemas.microsoft.com/office/drawing/2014/main" id="{136B1F8D-6BA7-4A35-BEB9-5E9E63CA3605}"/>
                </a:ext>
              </a:extLst>
            </p:cNvPr>
            <p:cNvSpPr txBox="1"/>
            <p:nvPr/>
          </p:nvSpPr>
          <p:spPr>
            <a:xfrm>
              <a:off x="4419337" y="2770501"/>
              <a:ext cx="677629"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grpSp>
          <p:nvGrpSpPr>
            <p:cNvPr id="193" name="Group 192">
              <a:extLst>
                <a:ext uri="{FF2B5EF4-FFF2-40B4-BE49-F238E27FC236}">
                  <a16:creationId xmlns:a16="http://schemas.microsoft.com/office/drawing/2014/main" id="{A2A6D5D3-48A0-48FF-8934-312C05BA1B7A}"/>
                </a:ext>
              </a:extLst>
            </p:cNvPr>
            <p:cNvGrpSpPr/>
            <p:nvPr/>
          </p:nvGrpSpPr>
          <p:grpSpPr>
            <a:xfrm>
              <a:off x="4333805" y="2305577"/>
              <a:ext cx="490840" cy="276999"/>
              <a:chOff x="5709592" y="641488"/>
              <a:chExt cx="490840" cy="276999"/>
            </a:xfrm>
          </p:grpSpPr>
          <p:sp>
            <p:nvSpPr>
              <p:cNvPr id="194" name="TextBox 193">
                <a:extLst>
                  <a:ext uri="{FF2B5EF4-FFF2-40B4-BE49-F238E27FC236}">
                    <a16:creationId xmlns:a16="http://schemas.microsoft.com/office/drawing/2014/main" id="{804A59DA-9A31-4342-B6A7-A33C0EF9E68F}"/>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0x70</a:t>
                </a:r>
              </a:p>
            </p:txBody>
          </p:sp>
          <p:grpSp>
            <p:nvGrpSpPr>
              <p:cNvPr id="195" name="Group 194">
                <a:extLst>
                  <a:ext uri="{FF2B5EF4-FFF2-40B4-BE49-F238E27FC236}">
                    <a16:creationId xmlns:a16="http://schemas.microsoft.com/office/drawing/2014/main" id="{3A3AA851-8756-412B-9D4D-C0096875693A}"/>
                  </a:ext>
                </a:extLst>
              </p:cNvPr>
              <p:cNvGrpSpPr/>
              <p:nvPr/>
            </p:nvGrpSpPr>
            <p:grpSpPr>
              <a:xfrm>
                <a:off x="5730746" y="787192"/>
                <a:ext cx="41678" cy="93532"/>
                <a:chOff x="6661541" y="70773"/>
                <a:chExt cx="41678" cy="93532"/>
              </a:xfrm>
            </p:grpSpPr>
            <p:cxnSp>
              <p:nvCxnSpPr>
                <p:cNvPr id="196" name="Straight Arrow Connector 195">
                  <a:extLst>
                    <a:ext uri="{FF2B5EF4-FFF2-40B4-BE49-F238E27FC236}">
                      <a16:creationId xmlns:a16="http://schemas.microsoft.com/office/drawing/2014/main" id="{94C3BF84-806E-47BF-874A-427563C12EC1}"/>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197" name="Straight Connector 196">
                  <a:extLst>
                    <a:ext uri="{FF2B5EF4-FFF2-40B4-BE49-F238E27FC236}">
                      <a16:creationId xmlns:a16="http://schemas.microsoft.com/office/drawing/2014/main" id="{0F0E03CF-546B-4B7E-BB15-2A11CF6DD7FE}"/>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sp>
          <p:nvSpPr>
            <p:cNvPr id="198" name="TextBox 197">
              <a:extLst>
                <a:ext uri="{FF2B5EF4-FFF2-40B4-BE49-F238E27FC236}">
                  <a16:creationId xmlns:a16="http://schemas.microsoft.com/office/drawing/2014/main" id="{566C6335-8A2F-4534-ACDA-BCFB7F03196A}"/>
                </a:ext>
              </a:extLst>
            </p:cNvPr>
            <p:cNvSpPr txBox="1"/>
            <p:nvPr/>
          </p:nvSpPr>
          <p:spPr>
            <a:xfrm>
              <a:off x="7031263" y="2607566"/>
              <a:ext cx="522178"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0x70</a:t>
              </a:r>
            </a:p>
          </p:txBody>
        </p:sp>
        <p:sp>
          <p:nvSpPr>
            <p:cNvPr id="199" name="Rectangle 198">
              <a:extLst>
                <a:ext uri="{FF2B5EF4-FFF2-40B4-BE49-F238E27FC236}">
                  <a16:creationId xmlns:a16="http://schemas.microsoft.com/office/drawing/2014/main" id="{44F6EBCC-9173-4284-AF27-D25791D43A39}"/>
                </a:ext>
              </a:extLst>
            </p:cNvPr>
            <p:cNvSpPr/>
            <p:nvPr/>
          </p:nvSpPr>
          <p:spPr>
            <a:xfrm>
              <a:off x="5174814" y="2579317"/>
              <a:ext cx="721244"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00" name="TextBox 199">
              <a:extLst>
                <a:ext uri="{FF2B5EF4-FFF2-40B4-BE49-F238E27FC236}">
                  <a16:creationId xmlns:a16="http://schemas.microsoft.com/office/drawing/2014/main" id="{04D44377-5BC1-469C-BF6C-C37366A2457F}"/>
                </a:ext>
              </a:extLst>
            </p:cNvPr>
            <p:cNvSpPr txBox="1"/>
            <p:nvPr/>
          </p:nvSpPr>
          <p:spPr>
            <a:xfrm>
              <a:off x="5240731" y="2754400"/>
              <a:ext cx="586750"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grpSp>
          <p:nvGrpSpPr>
            <p:cNvPr id="201" name="Group 200">
              <a:extLst>
                <a:ext uri="{FF2B5EF4-FFF2-40B4-BE49-F238E27FC236}">
                  <a16:creationId xmlns:a16="http://schemas.microsoft.com/office/drawing/2014/main" id="{C47A7F85-329C-4A38-91CE-565DAF3C3697}"/>
                </a:ext>
              </a:extLst>
            </p:cNvPr>
            <p:cNvGrpSpPr/>
            <p:nvPr/>
          </p:nvGrpSpPr>
          <p:grpSpPr>
            <a:xfrm>
              <a:off x="5132896" y="2309378"/>
              <a:ext cx="490840" cy="276999"/>
              <a:chOff x="5709592" y="641488"/>
              <a:chExt cx="490840" cy="276999"/>
            </a:xfrm>
          </p:grpSpPr>
          <p:sp>
            <p:nvSpPr>
              <p:cNvPr id="202" name="TextBox 201">
                <a:extLst>
                  <a:ext uri="{FF2B5EF4-FFF2-40B4-BE49-F238E27FC236}">
                    <a16:creationId xmlns:a16="http://schemas.microsoft.com/office/drawing/2014/main" id="{BA8CB48B-866B-423B-BF56-5404CAC15419}"/>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0x80</a:t>
                </a:r>
              </a:p>
            </p:txBody>
          </p:sp>
          <p:grpSp>
            <p:nvGrpSpPr>
              <p:cNvPr id="203" name="Group 202">
                <a:extLst>
                  <a:ext uri="{FF2B5EF4-FFF2-40B4-BE49-F238E27FC236}">
                    <a16:creationId xmlns:a16="http://schemas.microsoft.com/office/drawing/2014/main" id="{54EF0071-E408-44FE-A243-246DA3354583}"/>
                  </a:ext>
                </a:extLst>
              </p:cNvPr>
              <p:cNvGrpSpPr/>
              <p:nvPr/>
            </p:nvGrpSpPr>
            <p:grpSpPr>
              <a:xfrm>
                <a:off x="5730746" y="787192"/>
                <a:ext cx="41678" cy="93532"/>
                <a:chOff x="6661541" y="70773"/>
                <a:chExt cx="41678" cy="93532"/>
              </a:xfrm>
            </p:grpSpPr>
            <p:cxnSp>
              <p:nvCxnSpPr>
                <p:cNvPr id="204" name="Straight Arrow Connector 203">
                  <a:extLst>
                    <a:ext uri="{FF2B5EF4-FFF2-40B4-BE49-F238E27FC236}">
                      <a16:creationId xmlns:a16="http://schemas.microsoft.com/office/drawing/2014/main" id="{C77C131F-2A86-4ED0-B908-ADF2295FDE58}"/>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205" name="Straight Connector 204">
                  <a:extLst>
                    <a:ext uri="{FF2B5EF4-FFF2-40B4-BE49-F238E27FC236}">
                      <a16:creationId xmlns:a16="http://schemas.microsoft.com/office/drawing/2014/main" id="{CA03171C-2E60-45AB-88C7-F26CBFBA5B89}"/>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grpSp>
      <p:sp>
        <p:nvSpPr>
          <p:cNvPr id="206" name="TextBox 205">
            <a:extLst>
              <a:ext uri="{FF2B5EF4-FFF2-40B4-BE49-F238E27FC236}">
                <a16:creationId xmlns:a16="http://schemas.microsoft.com/office/drawing/2014/main" id="{B4164CAD-AF96-4DB5-AF86-D47EF570145E}"/>
              </a:ext>
            </a:extLst>
          </p:cNvPr>
          <p:cNvSpPr txBox="1"/>
          <p:nvPr/>
        </p:nvSpPr>
        <p:spPr>
          <a:xfrm>
            <a:off x="7400237" y="1608870"/>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Obj * res =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5" name="Rectangle: Rounded Corners 4">
            <a:extLst>
              <a:ext uri="{FF2B5EF4-FFF2-40B4-BE49-F238E27FC236}">
                <a16:creationId xmlns:a16="http://schemas.microsoft.com/office/drawing/2014/main" id="{57F61CB1-4794-4E9C-A804-1D68C7AEF906}"/>
              </a:ext>
            </a:extLst>
          </p:cNvPr>
          <p:cNvSpPr/>
          <p:nvPr/>
        </p:nvSpPr>
        <p:spPr>
          <a:xfrm>
            <a:off x="7790984" y="2295803"/>
            <a:ext cx="1258666" cy="18596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TextBox 2047">
            <a:extLst>
              <a:ext uri="{FF2B5EF4-FFF2-40B4-BE49-F238E27FC236}">
                <a16:creationId xmlns:a16="http://schemas.microsoft.com/office/drawing/2014/main" id="{87BB6DBF-B166-41AA-8828-D16F46D4E2DF}"/>
              </a:ext>
            </a:extLst>
          </p:cNvPr>
          <p:cNvSpPr txBox="1"/>
          <p:nvPr/>
        </p:nvSpPr>
        <p:spPr>
          <a:xfrm rot="19679547">
            <a:off x="5357035" y="1984922"/>
            <a:ext cx="2130711" cy="584775"/>
          </a:xfrm>
          <a:prstGeom prst="rect">
            <a:avLst/>
          </a:prstGeom>
          <a:noFill/>
        </p:spPr>
        <p:txBody>
          <a:bodyPr wrap="none" rtlCol="0">
            <a:spAutoFit/>
          </a:bodyPr>
          <a:lstStyle/>
          <a:p>
            <a:pPr algn="ctr"/>
            <a:r>
              <a:rPr lang="en-US" sz="1600" b="1" dirty="0">
                <a:solidFill>
                  <a:schemeClr val="accent6"/>
                </a:solidFill>
                <a:latin typeface="MV Boli" panose="02000500030200090000" pitchFamily="2" charset="0"/>
                <a:cs typeface="MV Boli" panose="02000500030200090000" pitchFamily="2" charset="0"/>
              </a:rPr>
              <a:t>Just return address</a:t>
            </a:r>
          </a:p>
          <a:p>
            <a:pPr algn="ctr"/>
            <a:r>
              <a:rPr lang="en-US" sz="1600" b="1" dirty="0">
                <a:solidFill>
                  <a:schemeClr val="accent6"/>
                </a:solidFill>
                <a:latin typeface="MV Boli" panose="02000500030200090000" pitchFamily="2" charset="0"/>
                <a:cs typeface="MV Boli" panose="02000500030200090000" pitchFamily="2" charset="0"/>
              </a:rPr>
              <a:t>0x60 in register</a:t>
            </a:r>
          </a:p>
        </p:txBody>
      </p:sp>
      <p:sp>
        <p:nvSpPr>
          <p:cNvPr id="2049" name="Freeform: Shape 2048">
            <a:extLst>
              <a:ext uri="{FF2B5EF4-FFF2-40B4-BE49-F238E27FC236}">
                <a16:creationId xmlns:a16="http://schemas.microsoft.com/office/drawing/2014/main" id="{9A27829E-5F58-4CB9-A556-6E5DAE0B2D46}"/>
              </a:ext>
            </a:extLst>
          </p:cNvPr>
          <p:cNvSpPr/>
          <p:nvPr/>
        </p:nvSpPr>
        <p:spPr>
          <a:xfrm>
            <a:off x="6687015" y="2386361"/>
            <a:ext cx="970156" cy="290962"/>
          </a:xfrm>
          <a:custGeom>
            <a:avLst/>
            <a:gdLst>
              <a:gd name="connsiteX0" fmla="*/ 0 w 970156"/>
              <a:gd name="connsiteY0" fmla="*/ 78059 h 290962"/>
              <a:gd name="connsiteX1" fmla="*/ 211873 w 970156"/>
              <a:gd name="connsiteY1" fmla="*/ 289932 h 290962"/>
              <a:gd name="connsiteX2" fmla="*/ 970156 w 970156"/>
              <a:gd name="connsiteY2" fmla="*/ 0 h 290962"/>
            </a:gdLst>
            <a:ahLst/>
            <a:cxnLst>
              <a:cxn ang="0">
                <a:pos x="connsiteX0" y="connsiteY0"/>
              </a:cxn>
              <a:cxn ang="0">
                <a:pos x="connsiteX1" y="connsiteY1"/>
              </a:cxn>
              <a:cxn ang="0">
                <a:pos x="connsiteX2" y="connsiteY2"/>
              </a:cxn>
            </a:cxnLst>
            <a:rect l="l" t="t" r="r" b="b"/>
            <a:pathLst>
              <a:path w="970156" h="290962">
                <a:moveTo>
                  <a:pt x="0" y="78059"/>
                </a:moveTo>
                <a:cubicBezTo>
                  <a:pt x="25090" y="190500"/>
                  <a:pt x="50180" y="302942"/>
                  <a:pt x="211873" y="289932"/>
                </a:cubicBezTo>
                <a:cubicBezTo>
                  <a:pt x="373566" y="276922"/>
                  <a:pt x="671861" y="138461"/>
                  <a:pt x="970156" y="0"/>
                </a:cubicBezTo>
              </a:path>
            </a:pathLst>
          </a:custGeom>
          <a:noFill/>
          <a:ln>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ontent Placeholder 2">
            <a:extLst>
              <a:ext uri="{FF2B5EF4-FFF2-40B4-BE49-F238E27FC236}">
                <a16:creationId xmlns:a16="http://schemas.microsoft.com/office/drawing/2014/main" id="{3E096F9B-AF79-4E50-AD96-884B4CC7DB3D}"/>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p:txBody>
      </p:sp>
    </p:spTree>
    <p:extLst>
      <p:ext uri="{BB962C8B-B14F-4D97-AF65-F5344CB8AC3E}">
        <p14:creationId xmlns:p14="http://schemas.microsoft.com/office/powerpoint/2010/main" val="14069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48" grpId="0"/>
      <p:bldP spid="2049" grpId="0" animBg="1"/>
      <p:bldP spid="21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17</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r>
              <a:rPr lang="en-US" sz="2000" i="1" dirty="0">
                <a:ln w="12700">
                  <a:solidFill>
                    <a:sysClr val="windowText" lastClr="000000"/>
                  </a:solidFill>
                </a:ln>
                <a:solidFill>
                  <a:sysClr val="window" lastClr="FFFFFF">
                    <a:lumMod val="85000"/>
                  </a:sysClr>
                </a:solidFill>
                <a:latin typeface="Calibri Light" panose="020F0302020204030204"/>
              </a:rPr>
              <a:t> </a:t>
            </a:r>
            <a:endParaRPr lang="en-US" sz="5000" dirty="0">
              <a:ln w="12700">
                <a:solidFill>
                  <a:sysClr val="windowText" lastClr="000000"/>
                </a:solidFill>
              </a:ln>
              <a:solidFill>
                <a:sysClr val="window" lastClr="FFFFFF">
                  <a:lumMod val="85000"/>
                </a:sysClr>
              </a:solidFill>
              <a:latin typeface="Calibri Light" panose="020F0302020204030204"/>
            </a:endParaRPr>
          </a:p>
        </p:txBody>
      </p:sp>
      <p:pic>
        <p:nvPicPr>
          <p:cNvPr id="2050" name="Picture 2" descr="Image result for the heap">
            <a:extLst>
              <a:ext uri="{FF2B5EF4-FFF2-40B4-BE49-F238E27FC236}">
                <a16:creationId xmlns:a16="http://schemas.microsoft.com/office/drawing/2014/main" id="{00298776-3024-4D54-A12C-6CC94D57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951" y="1393206"/>
            <a:ext cx="3135562" cy="456224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a:p>
            <a:r>
              <a:rPr lang="en-US" sz="2800" dirty="0"/>
              <a:t>Flexible lifetime</a:t>
            </a:r>
          </a:p>
          <a:p>
            <a:r>
              <a:rPr lang="en-US" sz="2800" dirty="0"/>
              <a:t>Allows for various non-stack abstractions</a:t>
            </a:r>
          </a:p>
        </p:txBody>
      </p:sp>
    </p:spTree>
    <p:extLst>
      <p:ext uri="{BB962C8B-B14F-4D97-AF65-F5344CB8AC3E}">
        <p14:creationId xmlns:p14="http://schemas.microsoft.com/office/powerpoint/2010/main" val="16491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18</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Heap-Appropriate Abstractions</a:t>
            </a:r>
          </a:p>
          <a:p>
            <a:pPr lvl="0" algn="ctr">
              <a:lnSpc>
                <a:spcPct val="70000"/>
              </a:lnSpc>
            </a:pPr>
            <a:r>
              <a:rPr lang="en-US" sz="2000" dirty="0">
                <a:ln w="12700">
                  <a:noFill/>
                </a:ln>
                <a:latin typeface="Garamond" panose="02020404030301010803" pitchFamily="18" charset="0"/>
              </a:rPr>
              <a:t>Heap Management</a:t>
            </a:r>
            <a:r>
              <a:rPr lang="en-US" sz="2000" i="1" dirty="0">
                <a:ln w="12700">
                  <a:solidFill>
                    <a:sysClr val="windowText" lastClr="000000"/>
                  </a:solidFill>
                </a:ln>
                <a:solidFill>
                  <a:sysClr val="window" lastClr="FFFFFF">
                    <a:lumMod val="85000"/>
                  </a:sysClr>
                </a:solidFill>
                <a:latin typeface="Calibri Light" panose="020F0302020204030204"/>
              </a:rPr>
              <a:t> </a:t>
            </a:r>
            <a:endParaRPr lang="en-US" sz="5000" dirty="0">
              <a:ln w="12700">
                <a:solidFill>
                  <a:sysClr val="windowText" lastClr="000000"/>
                </a:solidFill>
              </a:ln>
              <a:solidFill>
                <a:sysClr val="window" lastClr="FFFFFF">
                  <a:lumMod val="85000"/>
                </a:sysClr>
              </a:solidFill>
              <a:latin typeface="Calibri Light" panose="020F0302020204030204"/>
            </a:endParaRPr>
          </a:p>
        </p:txBody>
      </p:sp>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0" y="1354015"/>
            <a:ext cx="8547410" cy="4525963"/>
          </a:xfrm>
        </p:spPr>
        <p:txBody>
          <a:bodyPr>
            <a:normAutofit/>
          </a:bodyPr>
          <a:lstStyle/>
          <a:p>
            <a:pPr marL="0" indent="0">
              <a:buNone/>
            </a:pPr>
            <a:r>
              <a:rPr lang="en-US" b="1" dirty="0"/>
              <a:t>Some Functions don’t fit the tradition stack-based lifecycle</a:t>
            </a:r>
          </a:p>
          <a:p>
            <a:pPr marL="0" indent="0">
              <a:buNone/>
            </a:pPr>
            <a:endParaRPr lang="en-US" sz="2800" dirty="0"/>
          </a:p>
          <a:p>
            <a:r>
              <a:rPr lang="en-US" sz="2800" dirty="0"/>
              <a:t>First-class functions</a:t>
            </a:r>
          </a:p>
          <a:p>
            <a:r>
              <a:rPr lang="en-US" sz="2800" dirty="0"/>
              <a:t>Function closures</a:t>
            </a:r>
          </a:p>
          <a:p>
            <a:pPr marL="0" indent="0">
              <a:buNone/>
            </a:pPr>
            <a:endParaRPr lang="en-US" sz="2800" dirty="0"/>
          </a:p>
          <a:p>
            <a:pPr marL="0" indent="0">
              <a:buNone/>
            </a:pPr>
            <a:r>
              <a:rPr lang="en-US" sz="2800" b="1" dirty="0"/>
              <a:t>Simply allocate the closure on the heap</a:t>
            </a:r>
          </a:p>
        </p:txBody>
      </p:sp>
      <p:sp>
        <p:nvSpPr>
          <p:cNvPr id="3" name="TextBox 2">
            <a:extLst>
              <a:ext uri="{FF2B5EF4-FFF2-40B4-BE49-F238E27FC236}">
                <a16:creationId xmlns:a16="http://schemas.microsoft.com/office/drawing/2014/main" id="{66D6CFF1-81D6-42B4-918E-C64216ED2712}"/>
              </a:ext>
            </a:extLst>
          </p:cNvPr>
          <p:cNvSpPr txBox="1"/>
          <p:nvPr/>
        </p:nvSpPr>
        <p:spPr>
          <a:xfrm>
            <a:off x="5721350" y="2413338"/>
            <a:ext cx="2252540"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def outer {</a:t>
            </a:r>
          </a:p>
          <a:p>
            <a:r>
              <a:rPr lang="en-US" dirty="0">
                <a:latin typeface="Courier New" panose="02070309020205020404" pitchFamily="49" charset="0"/>
                <a:cs typeface="Courier New" panose="02070309020205020404" pitchFamily="49" charset="0"/>
              </a:rPr>
              <a:t>  int a;</a:t>
            </a:r>
          </a:p>
          <a:p>
            <a:r>
              <a:rPr lang="en-US" dirty="0">
                <a:latin typeface="Courier New" panose="02070309020205020404" pitchFamily="49" charset="0"/>
                <a:cs typeface="Courier New" panose="02070309020205020404" pitchFamily="49" charset="0"/>
              </a:rPr>
              <a:t>  def inner(){</a:t>
            </a:r>
          </a:p>
          <a:p>
            <a:r>
              <a:rPr lang="en-US" dirty="0">
                <a:latin typeface="Courier New" panose="02070309020205020404" pitchFamily="49" charset="0"/>
                <a:cs typeface="Courier New" panose="02070309020205020404" pitchFamily="49" charset="0"/>
              </a:rPr>
              <a:t>    a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inner;</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92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normAutofit/>
          </a:bodyPr>
          <a:lstStyle/>
          <a:p>
            <a:pPr marL="0" indent="0">
              <a:buNone/>
            </a:pPr>
            <a:r>
              <a:rPr lang="en-US" b="1" dirty="0"/>
              <a:t>Naïve approach 1:</a:t>
            </a:r>
          </a:p>
          <a:p>
            <a:r>
              <a:rPr lang="en-US" dirty="0"/>
              <a:t>Allocate all process memory at load time</a:t>
            </a:r>
          </a:p>
          <a:p>
            <a:r>
              <a:rPr lang="en-US" dirty="0"/>
              <a:t>Incredibly wasteful (probably not even possible)!</a:t>
            </a:r>
          </a:p>
          <a:p>
            <a:pPr marL="0" indent="0">
              <a:buNone/>
            </a:pPr>
            <a:r>
              <a:rPr lang="en-US" dirty="0"/>
              <a:t>A modern 64-bit OS will actually limit heap / stack size to discrete, never-overlapping segments</a:t>
            </a:r>
          </a:p>
          <a:p>
            <a:r>
              <a:rPr lang="en-US" dirty="0"/>
              <a:t>This might seem like a limitation – it isn’t</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19</a:t>
            </a:fld>
            <a:endParaRPr lang="en-US"/>
          </a:p>
        </p:txBody>
      </p:sp>
      <p:grpSp>
        <p:nvGrpSpPr>
          <p:cNvPr id="82" name="Group 81">
            <a:extLst>
              <a:ext uri="{FF2B5EF4-FFF2-40B4-BE49-F238E27FC236}">
                <a16:creationId xmlns:a16="http://schemas.microsoft.com/office/drawing/2014/main" id="{18F11FE2-F6AA-4605-BB15-E20D08E849F9}"/>
              </a:ext>
            </a:extLst>
          </p:cNvPr>
          <p:cNvGrpSpPr/>
          <p:nvPr/>
        </p:nvGrpSpPr>
        <p:grpSpPr>
          <a:xfrm>
            <a:off x="5159299" y="4404732"/>
            <a:ext cx="4730782" cy="1339488"/>
            <a:chOff x="3635299" y="4404732"/>
            <a:chExt cx="4730782" cy="1339488"/>
          </a:xfrm>
        </p:grpSpPr>
        <p:sp>
          <p:nvSpPr>
            <p:cNvPr id="80" name="TextBox 79">
              <a:extLst>
                <a:ext uri="{FF2B5EF4-FFF2-40B4-BE49-F238E27FC236}">
                  <a16:creationId xmlns:a16="http://schemas.microsoft.com/office/drawing/2014/main" id="{D8E4B224-6FEB-4CFB-8B9F-2B07F9662194}"/>
                </a:ext>
              </a:extLst>
            </p:cNvPr>
            <p:cNvSpPr txBox="1"/>
            <p:nvPr/>
          </p:nvSpPr>
          <p:spPr>
            <a:xfrm>
              <a:off x="3635299" y="5374888"/>
              <a:ext cx="4730782" cy="369332"/>
            </a:xfrm>
            <a:prstGeom prst="rect">
              <a:avLst/>
            </a:prstGeom>
            <a:noFill/>
          </p:spPr>
          <p:txBody>
            <a:bodyPr wrap="none" rtlCol="0">
              <a:spAutoFit/>
            </a:bodyPr>
            <a:lstStyle/>
            <a:p>
              <a:r>
                <a:rPr lang="en-US" dirty="0">
                  <a:solidFill>
                    <a:schemeClr val="accent2"/>
                  </a:solidFill>
                  <a:latin typeface="MV Boli" panose="02000500030200090000" pitchFamily="2" charset="0"/>
                  <a:cs typeface="MV Boli" panose="02000500030200090000" pitchFamily="2" charset="0"/>
                </a:rPr>
                <a:t>2</a:t>
              </a:r>
              <a:r>
                <a:rPr lang="en-US" baseline="30000" dirty="0">
                  <a:solidFill>
                    <a:schemeClr val="accent2"/>
                  </a:solidFill>
                  <a:latin typeface="MV Boli" panose="02000500030200090000" pitchFamily="2" charset="0"/>
                  <a:cs typeface="MV Boli" panose="02000500030200090000" pitchFamily="2" charset="0"/>
                </a:rPr>
                <a:t>64</a:t>
              </a:r>
              <a:r>
                <a:rPr lang="en-US" dirty="0">
                  <a:solidFill>
                    <a:schemeClr val="accent2"/>
                  </a:solidFill>
                  <a:latin typeface="MV Boli" panose="02000500030200090000" pitchFamily="2" charset="0"/>
                  <a:cs typeface="MV Boli" panose="02000500030200090000" pitchFamily="2" charset="0"/>
                </a:rPr>
                <a:t> bytes &gt; 18 million terabytes of RAM</a:t>
              </a:r>
              <a:endParaRPr lang="en-US" baseline="30000" dirty="0">
                <a:solidFill>
                  <a:schemeClr val="accent2"/>
                </a:solidFill>
                <a:latin typeface="MV Boli" panose="02000500030200090000" pitchFamily="2" charset="0"/>
                <a:cs typeface="MV Boli" panose="02000500030200090000" pitchFamily="2" charset="0"/>
              </a:endParaRPr>
            </a:p>
          </p:txBody>
        </p:sp>
        <p:sp>
          <p:nvSpPr>
            <p:cNvPr id="81" name="Freeform: Shape 80">
              <a:extLst>
                <a:ext uri="{FF2B5EF4-FFF2-40B4-BE49-F238E27FC236}">
                  <a16:creationId xmlns:a16="http://schemas.microsoft.com/office/drawing/2014/main" id="{A2A122DB-F14F-4DA2-BD95-937ADC1552A0}"/>
                </a:ext>
              </a:extLst>
            </p:cNvPr>
            <p:cNvSpPr/>
            <p:nvPr/>
          </p:nvSpPr>
          <p:spPr>
            <a:xfrm>
              <a:off x="5766071" y="4404732"/>
              <a:ext cx="604354" cy="836341"/>
            </a:xfrm>
            <a:custGeom>
              <a:avLst/>
              <a:gdLst>
                <a:gd name="connsiteX0" fmla="*/ 54866 w 604354"/>
                <a:gd name="connsiteY0" fmla="*/ 836341 h 836341"/>
                <a:gd name="connsiteX1" fmla="*/ 43714 w 604354"/>
                <a:gd name="connsiteY1" fmla="*/ 379141 h 836341"/>
                <a:gd name="connsiteX2" fmla="*/ 534368 w 604354"/>
                <a:gd name="connsiteY2" fmla="*/ 479502 h 836341"/>
                <a:gd name="connsiteX3" fmla="*/ 590124 w 604354"/>
                <a:gd name="connsiteY3" fmla="*/ 0 h 836341"/>
              </a:gdLst>
              <a:ahLst/>
              <a:cxnLst>
                <a:cxn ang="0">
                  <a:pos x="connsiteX0" y="connsiteY0"/>
                </a:cxn>
                <a:cxn ang="0">
                  <a:pos x="connsiteX1" y="connsiteY1"/>
                </a:cxn>
                <a:cxn ang="0">
                  <a:pos x="connsiteX2" y="connsiteY2"/>
                </a:cxn>
                <a:cxn ang="0">
                  <a:pos x="connsiteX3" y="connsiteY3"/>
                </a:cxn>
              </a:cxnLst>
              <a:rect l="l" t="t" r="r" b="b"/>
              <a:pathLst>
                <a:path w="604354" h="836341">
                  <a:moveTo>
                    <a:pt x="54866" y="836341"/>
                  </a:moveTo>
                  <a:cubicBezTo>
                    <a:pt x="9331" y="637477"/>
                    <a:pt x="-36203" y="438614"/>
                    <a:pt x="43714" y="379141"/>
                  </a:cubicBezTo>
                  <a:cubicBezTo>
                    <a:pt x="123631" y="319668"/>
                    <a:pt x="443300" y="542692"/>
                    <a:pt x="534368" y="479502"/>
                  </a:cubicBezTo>
                  <a:cubicBezTo>
                    <a:pt x="625436" y="416312"/>
                    <a:pt x="607780" y="208156"/>
                    <a:pt x="590124" y="0"/>
                  </a:cubicBezTo>
                </a:path>
              </a:pathLst>
            </a:custGeom>
            <a:noFill/>
            <a:ln w="19050">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59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Announcements</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Administrivia</a:t>
            </a:r>
            <a:endParaRPr lang="en-US" sz="5000" dirty="0">
              <a:ln w="12700">
                <a:solidFill>
                  <a:schemeClr val="tx1"/>
                </a:solidFill>
              </a:ln>
              <a:solidFill>
                <a:schemeClr val="bg1">
                  <a:lumMod val="85000"/>
                </a:schemeClr>
              </a:solidFill>
            </a:endParaRPr>
          </a:p>
        </p:txBody>
      </p:sp>
      <p:sp>
        <p:nvSpPr>
          <p:cNvPr id="3" name="Content Placeholder 2">
            <a:extLst>
              <a:ext uri="{FF2B5EF4-FFF2-40B4-BE49-F238E27FC236}">
                <a16:creationId xmlns:a16="http://schemas.microsoft.com/office/drawing/2014/main" id="{1C8AA55D-B631-0ACD-6E2E-EDCA1AB4284E}"/>
              </a:ext>
            </a:extLst>
          </p:cNvPr>
          <p:cNvSpPr>
            <a:spLocks noGrp="1"/>
          </p:cNvSpPr>
          <p:nvPr>
            <p:ph idx="1"/>
          </p:nvPr>
        </p:nvSpPr>
        <p:spPr/>
        <p:txBody>
          <a:bodyPr/>
          <a:lstStyle/>
          <a:p>
            <a:pPr marL="0" indent="0">
              <a:buNone/>
            </a:pPr>
            <a:r>
              <a:rPr lang="en-US" b="1" dirty="0"/>
              <a:t>Deadlines</a:t>
            </a:r>
          </a:p>
          <a:p>
            <a:r>
              <a:rPr lang="en-US" b="0" i="0" u="none" strike="noStrike" dirty="0">
                <a:effectLst/>
                <a:latin typeface="MS Sans Serif"/>
              </a:rPr>
              <a:t>Wednesday, November 15, 2023: Last day to withdraw from a class</a:t>
            </a:r>
            <a:endParaRPr lang="en-US" dirty="0"/>
          </a:p>
          <a:p>
            <a:pPr marL="0" indent="0">
              <a:buNone/>
            </a:pPr>
            <a:r>
              <a:rPr lang="en-US" dirty="0"/>
              <a:t> </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a:t>
            </a:fld>
            <a:endParaRPr lang="en-US"/>
          </a:p>
        </p:txBody>
      </p:sp>
    </p:spTree>
    <p:extLst>
      <p:ext uri="{BB962C8B-B14F-4D97-AF65-F5344CB8AC3E}">
        <p14:creationId xmlns:p14="http://schemas.microsoft.com/office/powerpoint/2010/main" val="33375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20</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Managing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0" y="1354015"/>
            <a:ext cx="8435898" cy="4525963"/>
          </a:xfrm>
        </p:spPr>
        <p:txBody>
          <a:bodyPr>
            <a:normAutofit/>
          </a:bodyPr>
          <a:lstStyle/>
          <a:p>
            <a:pPr marL="0" indent="0">
              <a:buNone/>
            </a:pPr>
            <a:r>
              <a:rPr lang="en-US" b="1" dirty="0"/>
              <a:t>Only use the memory you need</a:t>
            </a:r>
          </a:p>
          <a:p>
            <a:r>
              <a:rPr lang="en-US" sz="2800" dirty="0"/>
              <a:t>The whole point is to allocate memory dynamically</a:t>
            </a:r>
          </a:p>
        </p:txBody>
      </p:sp>
      <p:pic>
        <p:nvPicPr>
          <p:cNvPr id="20482" name="Picture 2" descr="Image result for reduce your footprint">
            <a:extLst>
              <a:ext uri="{FF2B5EF4-FFF2-40B4-BE49-F238E27FC236}">
                <a16:creationId xmlns:a16="http://schemas.microsoft.com/office/drawing/2014/main" id="{7FFF39B7-41E2-4FFE-81D8-75E1F65A5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241" y="2620690"/>
            <a:ext cx="4363518" cy="38471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EE7648-76E0-4BC7-B64C-0A684209D017}"/>
              </a:ext>
            </a:extLst>
          </p:cNvPr>
          <p:cNvSpPr txBox="1"/>
          <p:nvPr/>
        </p:nvSpPr>
        <p:spPr>
          <a:xfrm>
            <a:off x="4925120" y="4661208"/>
            <a:ext cx="1526636"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a:t>Memory</a:t>
            </a:r>
          </a:p>
        </p:txBody>
      </p:sp>
    </p:spTree>
    <p:extLst>
      <p:ext uri="{BB962C8B-B14F-4D97-AF65-F5344CB8AC3E}">
        <p14:creationId xmlns:p14="http://schemas.microsoft.com/office/powerpoint/2010/main" val="296129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 </a:t>
            </a:r>
            <a:r>
              <a:rPr lang="en-US" sz="4500" dirty="0" err="1">
                <a:ln w="12700">
                  <a:solidFill>
                    <a:schemeClr val="tx1"/>
                  </a:solidFill>
                </a:ln>
                <a:solidFill>
                  <a:schemeClr val="bg1">
                    <a:lumMod val="85000"/>
                  </a:schemeClr>
                </a:solidFill>
              </a:rPr>
              <a:t>brk</a:t>
            </a:r>
            <a:r>
              <a:rPr lang="en-US" sz="4500" dirty="0">
                <a:ln w="12700">
                  <a:solidFill>
                    <a:schemeClr val="tx1"/>
                  </a:solidFill>
                </a:ln>
                <a:solidFill>
                  <a:schemeClr val="bg1">
                    <a:lumMod val="85000"/>
                  </a:schemeClr>
                </a:solidFill>
              </a:rPr>
              <a:t> / </a:t>
            </a:r>
            <a:r>
              <a:rPr lang="en-US" sz="4500" dirty="0" err="1">
                <a:ln w="12700">
                  <a:solidFill>
                    <a:schemeClr val="tx1"/>
                  </a:solidFill>
                </a:ln>
                <a:solidFill>
                  <a:schemeClr val="bg1">
                    <a:lumMod val="85000"/>
                  </a:schemeClr>
                </a:solidFill>
              </a:rPr>
              <a:t>sbrk</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normAutofit/>
          </a:bodyPr>
          <a:lstStyle/>
          <a:p>
            <a:pPr marL="0" indent="0">
              <a:buNone/>
            </a:pPr>
            <a:r>
              <a:rPr lang="en-US" b="1" dirty="0"/>
              <a:t>Linux </a:t>
            </a:r>
            <a:r>
              <a:rPr lang="en-US" b="1" dirty="0" err="1"/>
              <a:t>syscall</a:t>
            </a:r>
            <a:r>
              <a:rPr lang="en-US" b="1" dirty="0"/>
              <a:t> for growing the heap</a:t>
            </a:r>
          </a:p>
          <a:p>
            <a:r>
              <a:rPr lang="en-US" altLang="en-US" b="1" dirty="0">
                <a:solidFill>
                  <a:srgbClr val="502000"/>
                </a:solidFill>
                <a:latin typeface="Courier New" panose="02070309020205020404" pitchFamily="49" charset="0"/>
              </a:rPr>
              <a:t>int </a:t>
            </a:r>
            <a:r>
              <a:rPr lang="en-US" altLang="en-US" b="1" dirty="0" err="1">
                <a:solidFill>
                  <a:srgbClr val="502000"/>
                </a:solidFill>
                <a:latin typeface="Courier New" panose="02070309020205020404" pitchFamily="49" charset="0"/>
              </a:rPr>
              <a:t>brk</a:t>
            </a:r>
            <a:r>
              <a:rPr lang="en-US" altLang="en-US" b="1" dirty="0">
                <a:solidFill>
                  <a:srgbClr val="502000"/>
                </a:solidFill>
                <a:latin typeface="Courier New" panose="02070309020205020404" pitchFamily="49" charset="0"/>
              </a:rPr>
              <a:t>(void *</a:t>
            </a:r>
            <a:r>
              <a:rPr lang="en-US" altLang="en-US" i="1" dirty="0" err="1">
                <a:solidFill>
                  <a:srgbClr val="006000"/>
                </a:solidFill>
                <a:latin typeface="Courier New" panose="02070309020205020404" pitchFamily="49" charset="0"/>
              </a:rPr>
              <a:t>addr</a:t>
            </a:r>
            <a:r>
              <a:rPr lang="en-US" altLang="en-US" b="1" dirty="0">
                <a:solidFill>
                  <a:srgbClr val="502000"/>
                </a:solidFill>
                <a:latin typeface="Courier New" panose="02070309020205020404" pitchFamily="49" charset="0"/>
              </a:rPr>
              <a:t>);</a:t>
            </a:r>
            <a:r>
              <a:rPr lang="en-US" altLang="en-US" sz="800" dirty="0"/>
              <a:t> </a:t>
            </a:r>
          </a:p>
          <a:p>
            <a:pPr marL="0" indent="0">
              <a:buNone/>
            </a:pPr>
            <a:r>
              <a:rPr lang="en-US" altLang="en-US" sz="2000" dirty="0"/>
              <a:t>     - Set the position of the program break</a:t>
            </a:r>
            <a:endParaRPr lang="en-US" altLang="en-US" sz="4000" dirty="0">
              <a:latin typeface="Arial" panose="020B0604020202020204" pitchFamily="34" charset="0"/>
            </a:endParaRPr>
          </a:p>
          <a:p>
            <a:pPr marL="0" indent="0">
              <a:buNone/>
            </a:pPr>
            <a:r>
              <a:rPr lang="en-US" altLang="en-US" sz="2000" dirty="0"/>
              <a:t>    - Linux: when </a:t>
            </a:r>
            <a:r>
              <a:rPr lang="en-US" altLang="en-US" sz="2000" dirty="0" err="1"/>
              <a:t>addr</a:t>
            </a:r>
            <a:r>
              <a:rPr lang="en-US" altLang="en-US" sz="2000" dirty="0"/>
              <a:t> is 0, returns current program break</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21</a:t>
            </a:fld>
            <a:endParaRPr lang="en-US"/>
          </a:p>
        </p:txBody>
      </p:sp>
      <p:grpSp>
        <p:nvGrpSpPr>
          <p:cNvPr id="12" name="Group 11">
            <a:extLst>
              <a:ext uri="{FF2B5EF4-FFF2-40B4-BE49-F238E27FC236}">
                <a16:creationId xmlns:a16="http://schemas.microsoft.com/office/drawing/2014/main" id="{36885857-3B26-4A1E-8788-A0A054294BF9}"/>
              </a:ext>
            </a:extLst>
          </p:cNvPr>
          <p:cNvGrpSpPr/>
          <p:nvPr/>
        </p:nvGrpSpPr>
        <p:grpSpPr>
          <a:xfrm>
            <a:off x="5432301" y="5130938"/>
            <a:ext cx="1022603" cy="321569"/>
            <a:chOff x="3622550" y="5943739"/>
            <a:chExt cx="1022603" cy="321569"/>
          </a:xfrm>
        </p:grpSpPr>
        <p:cxnSp>
          <p:nvCxnSpPr>
            <p:cNvPr id="13" name="Straight Connector 12">
              <a:extLst>
                <a:ext uri="{FF2B5EF4-FFF2-40B4-BE49-F238E27FC236}">
                  <a16:creationId xmlns:a16="http://schemas.microsoft.com/office/drawing/2014/main" id="{DA792D9F-C884-46CC-94B0-981DB969D6E4}"/>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0C1279-02B3-45D6-8F52-70BF3553CE78}"/>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09EC71-755C-42E0-B06E-C239C176D08F}"/>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478FBA27-D3FA-4CC8-A74F-5DF70DFCF1D3}"/>
              </a:ext>
            </a:extLst>
          </p:cNvPr>
          <p:cNvSpPr/>
          <p:nvPr/>
        </p:nvSpPr>
        <p:spPr>
          <a:xfrm>
            <a:off x="5645660" y="52355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F8FA4F4-E45D-4501-AA71-72BA56A77668}"/>
              </a:ext>
            </a:extLst>
          </p:cNvPr>
          <p:cNvSpPr/>
          <p:nvPr/>
        </p:nvSpPr>
        <p:spPr>
          <a:xfrm>
            <a:off x="5521452" y="50082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9" name="Rectangle 18">
            <a:extLst>
              <a:ext uri="{FF2B5EF4-FFF2-40B4-BE49-F238E27FC236}">
                <a16:creationId xmlns:a16="http://schemas.microsoft.com/office/drawing/2014/main" id="{B9D9F1C0-9B01-4CEF-9E0C-90D3F03BC93D}"/>
              </a:ext>
            </a:extLst>
          </p:cNvPr>
          <p:cNvSpPr/>
          <p:nvPr/>
        </p:nvSpPr>
        <p:spPr>
          <a:xfrm>
            <a:off x="5432301" y="555976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20" name="Rectangle 19">
            <a:extLst>
              <a:ext uri="{FF2B5EF4-FFF2-40B4-BE49-F238E27FC236}">
                <a16:creationId xmlns:a16="http://schemas.microsoft.com/office/drawing/2014/main" id="{2EAFA93A-F64D-410B-8F11-8941CEA82502}"/>
              </a:ext>
            </a:extLst>
          </p:cNvPr>
          <p:cNvSpPr/>
          <p:nvPr/>
        </p:nvSpPr>
        <p:spPr>
          <a:xfrm>
            <a:off x="7730489"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21" name="Rectangle 20">
            <a:extLst>
              <a:ext uri="{FF2B5EF4-FFF2-40B4-BE49-F238E27FC236}">
                <a16:creationId xmlns:a16="http://schemas.microsoft.com/office/drawing/2014/main" id="{479D6425-7AB8-4D56-B10A-9D39426BF293}"/>
              </a:ext>
            </a:extLst>
          </p:cNvPr>
          <p:cNvSpPr/>
          <p:nvPr/>
        </p:nvSpPr>
        <p:spPr>
          <a:xfrm>
            <a:off x="3230119" y="5557685"/>
            <a:ext cx="2157984"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22" name="Rectangle 21">
            <a:extLst>
              <a:ext uri="{FF2B5EF4-FFF2-40B4-BE49-F238E27FC236}">
                <a16:creationId xmlns:a16="http://schemas.microsoft.com/office/drawing/2014/main" id="{87DF81D3-60F6-431D-AD51-17A479E2C25F}"/>
              </a:ext>
            </a:extLst>
          </p:cNvPr>
          <p:cNvSpPr/>
          <p:nvPr/>
        </p:nvSpPr>
        <p:spPr>
          <a:xfrm>
            <a:off x="2522983" y="5555601"/>
            <a:ext cx="673607"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sp>
        <p:nvSpPr>
          <p:cNvPr id="25" name="Rectangle 24">
            <a:extLst>
              <a:ext uri="{FF2B5EF4-FFF2-40B4-BE49-F238E27FC236}">
                <a16:creationId xmlns:a16="http://schemas.microsoft.com/office/drawing/2014/main" id="{E4BCB25F-FCFF-48BC-977E-364838168C5F}"/>
              </a:ext>
            </a:extLst>
          </p:cNvPr>
          <p:cNvSpPr/>
          <p:nvPr/>
        </p:nvSpPr>
        <p:spPr>
          <a:xfrm>
            <a:off x="7117843"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26" name="Rectangle 25">
            <a:extLst>
              <a:ext uri="{FF2B5EF4-FFF2-40B4-BE49-F238E27FC236}">
                <a16:creationId xmlns:a16="http://schemas.microsoft.com/office/drawing/2014/main" id="{66D17067-B815-4396-BEE3-DB1E96675974}"/>
              </a:ext>
            </a:extLst>
          </p:cNvPr>
          <p:cNvSpPr/>
          <p:nvPr/>
        </p:nvSpPr>
        <p:spPr>
          <a:xfrm>
            <a:off x="6505197"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27" name="Arrow: Down 26">
            <a:extLst>
              <a:ext uri="{FF2B5EF4-FFF2-40B4-BE49-F238E27FC236}">
                <a16:creationId xmlns:a16="http://schemas.microsoft.com/office/drawing/2014/main" id="{8FFD3ABF-DAE7-46B7-8772-569BFFDC9FC0}"/>
              </a:ext>
            </a:extLst>
          </p:cNvPr>
          <p:cNvSpPr/>
          <p:nvPr/>
        </p:nvSpPr>
        <p:spPr>
          <a:xfrm>
            <a:off x="6415278" y="49412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1978797-3554-4E7C-AD37-A9B6A31E3FD2}"/>
              </a:ext>
            </a:extLst>
          </p:cNvPr>
          <p:cNvSpPr/>
          <p:nvPr/>
        </p:nvSpPr>
        <p:spPr>
          <a:xfrm>
            <a:off x="6357366" y="47714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29" name="Arrow: Down 28">
            <a:extLst>
              <a:ext uri="{FF2B5EF4-FFF2-40B4-BE49-F238E27FC236}">
                <a16:creationId xmlns:a16="http://schemas.microsoft.com/office/drawing/2014/main" id="{64D350D2-45D8-4E5F-985F-1CE4C4FDD744}"/>
              </a:ext>
            </a:extLst>
          </p:cNvPr>
          <p:cNvSpPr/>
          <p:nvPr/>
        </p:nvSpPr>
        <p:spPr>
          <a:xfrm>
            <a:off x="7021067" y="49412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D156838D-A275-49C3-A72B-F57BA6D4BB5F}"/>
              </a:ext>
            </a:extLst>
          </p:cNvPr>
          <p:cNvSpPr/>
          <p:nvPr/>
        </p:nvSpPr>
        <p:spPr>
          <a:xfrm>
            <a:off x="6963155" y="47714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cxnSp>
        <p:nvCxnSpPr>
          <p:cNvPr id="4" name="Straight Arrow Connector 3">
            <a:extLst>
              <a:ext uri="{FF2B5EF4-FFF2-40B4-BE49-F238E27FC236}">
                <a16:creationId xmlns:a16="http://schemas.microsoft.com/office/drawing/2014/main" id="{19602F54-CB69-476C-964C-8221CB4916FA}"/>
              </a:ext>
            </a:extLst>
          </p:cNvPr>
          <p:cNvCxnSpPr/>
          <p:nvPr/>
        </p:nvCxnSpPr>
        <p:spPr>
          <a:xfrm>
            <a:off x="3196589" y="5235574"/>
            <a:ext cx="0" cy="25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AA78F4-02A9-4684-96F4-A772820DD1EA}"/>
              </a:ext>
            </a:extLst>
          </p:cNvPr>
          <p:cNvSpPr txBox="1"/>
          <p:nvPr/>
        </p:nvSpPr>
        <p:spPr>
          <a:xfrm>
            <a:off x="2867251" y="4826001"/>
            <a:ext cx="661912" cy="430887"/>
          </a:xfrm>
          <a:prstGeom prst="rect">
            <a:avLst/>
          </a:prstGeom>
          <a:noFill/>
        </p:spPr>
        <p:txBody>
          <a:bodyPr wrap="none" lIns="0" tIns="0" rIns="0" bIns="0" rtlCol="0">
            <a:spAutoFit/>
          </a:bodyPr>
          <a:lstStyle/>
          <a:p>
            <a:pPr algn="ctr"/>
            <a:r>
              <a:rPr lang="en-US" sz="1400" dirty="0"/>
              <a:t>program </a:t>
            </a:r>
          </a:p>
          <a:p>
            <a:pPr algn="ctr"/>
            <a:r>
              <a:rPr lang="en-US" sz="1400" dirty="0"/>
              <a:t>break</a:t>
            </a:r>
          </a:p>
        </p:txBody>
      </p:sp>
    </p:spTree>
    <p:extLst>
      <p:ext uri="{BB962C8B-B14F-4D97-AF65-F5344CB8AC3E}">
        <p14:creationId xmlns:p14="http://schemas.microsoft.com/office/powerpoint/2010/main" val="363802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Naïve approach 2:</a:t>
            </a:r>
          </a:p>
          <a:p>
            <a:r>
              <a:rPr lang="en-US" dirty="0"/>
              <a:t>Ask the OS to allocate exactly the number of bytes we need for each new object</a:t>
            </a:r>
          </a:p>
          <a:p>
            <a:r>
              <a:rPr lang="en-US" dirty="0"/>
              <a:t>Very slow!</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22</a:t>
            </a:fld>
            <a:endParaRPr lang="en-US"/>
          </a:p>
        </p:txBody>
      </p:sp>
      <p:grpSp>
        <p:nvGrpSpPr>
          <p:cNvPr id="5" name="Group 4">
            <a:extLst>
              <a:ext uri="{FF2B5EF4-FFF2-40B4-BE49-F238E27FC236}">
                <a16:creationId xmlns:a16="http://schemas.microsoft.com/office/drawing/2014/main" id="{AB80783E-6568-46AB-A482-B81BE032986D}"/>
              </a:ext>
            </a:extLst>
          </p:cNvPr>
          <p:cNvGrpSpPr/>
          <p:nvPr/>
        </p:nvGrpSpPr>
        <p:grpSpPr>
          <a:xfrm>
            <a:off x="6181601" y="4006988"/>
            <a:ext cx="1022603" cy="321569"/>
            <a:chOff x="3622550" y="5943739"/>
            <a:chExt cx="1022603" cy="321569"/>
          </a:xfrm>
        </p:grpSpPr>
        <p:cxnSp>
          <p:nvCxnSpPr>
            <p:cNvPr id="6" name="Straight Connector 5">
              <a:extLst>
                <a:ext uri="{FF2B5EF4-FFF2-40B4-BE49-F238E27FC236}">
                  <a16:creationId xmlns:a16="http://schemas.microsoft.com/office/drawing/2014/main" id="{8C6A6BE6-8C73-4C8E-AC46-32BAD2E1FA6F}"/>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E4384B-8CAB-4CFF-8FA0-F32B1941A2E0}"/>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F793C7-FCBB-468B-BCC2-B655492C1C5C}"/>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11A8C906-1DB2-42B1-B71C-546700C8B63E}"/>
              </a:ext>
            </a:extLst>
          </p:cNvPr>
          <p:cNvSpPr/>
          <p:nvPr/>
        </p:nvSpPr>
        <p:spPr>
          <a:xfrm>
            <a:off x="6394960" y="411162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B49BEE4-B0D9-42D4-88EF-CD3290834546}"/>
              </a:ext>
            </a:extLst>
          </p:cNvPr>
          <p:cNvSpPr/>
          <p:nvPr/>
        </p:nvSpPr>
        <p:spPr>
          <a:xfrm>
            <a:off x="6270752" y="388430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3" name="Rectangle 12">
            <a:extLst>
              <a:ext uri="{FF2B5EF4-FFF2-40B4-BE49-F238E27FC236}">
                <a16:creationId xmlns:a16="http://schemas.microsoft.com/office/drawing/2014/main" id="{9EFB114D-F88A-4CFB-BBDA-8BFA31A415F6}"/>
              </a:ext>
            </a:extLst>
          </p:cNvPr>
          <p:cNvSpPr/>
          <p:nvPr/>
        </p:nvSpPr>
        <p:spPr>
          <a:xfrm>
            <a:off x="6181601" y="443581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14" name="Rectangle 13">
            <a:extLst>
              <a:ext uri="{FF2B5EF4-FFF2-40B4-BE49-F238E27FC236}">
                <a16:creationId xmlns:a16="http://schemas.microsoft.com/office/drawing/2014/main" id="{68960E61-85FF-43B6-9FA6-4DE101CE4F73}"/>
              </a:ext>
            </a:extLst>
          </p:cNvPr>
          <p:cNvSpPr/>
          <p:nvPr/>
        </p:nvSpPr>
        <p:spPr>
          <a:xfrm>
            <a:off x="8479789"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15" name="Rectangle 14">
            <a:extLst>
              <a:ext uri="{FF2B5EF4-FFF2-40B4-BE49-F238E27FC236}">
                <a16:creationId xmlns:a16="http://schemas.microsoft.com/office/drawing/2014/main" id="{F3CA8378-8022-4027-A8CD-65F85D492CB4}"/>
              </a:ext>
            </a:extLst>
          </p:cNvPr>
          <p:cNvSpPr/>
          <p:nvPr/>
        </p:nvSpPr>
        <p:spPr>
          <a:xfrm>
            <a:off x="4445001" y="4433735"/>
            <a:ext cx="16924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6" name="Rectangle 15">
            <a:extLst>
              <a:ext uri="{FF2B5EF4-FFF2-40B4-BE49-F238E27FC236}">
                <a16:creationId xmlns:a16="http://schemas.microsoft.com/office/drawing/2014/main" id="{CCB5CE06-388D-4006-9CAD-67EEC5EA6D75}"/>
              </a:ext>
            </a:extLst>
          </p:cNvPr>
          <p:cNvSpPr/>
          <p:nvPr/>
        </p:nvSpPr>
        <p:spPr>
          <a:xfrm>
            <a:off x="2368554" y="4431651"/>
            <a:ext cx="2041649"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 (grow per object) -&gt; </a:t>
            </a:r>
          </a:p>
        </p:txBody>
      </p:sp>
      <p:sp>
        <p:nvSpPr>
          <p:cNvPr id="17" name="Rectangle 16">
            <a:extLst>
              <a:ext uri="{FF2B5EF4-FFF2-40B4-BE49-F238E27FC236}">
                <a16:creationId xmlns:a16="http://schemas.microsoft.com/office/drawing/2014/main" id="{457D731D-AB5B-446A-B811-5C868E1580F7}"/>
              </a:ext>
            </a:extLst>
          </p:cNvPr>
          <p:cNvSpPr/>
          <p:nvPr/>
        </p:nvSpPr>
        <p:spPr>
          <a:xfrm>
            <a:off x="7867143"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18" name="Rectangle 17">
            <a:extLst>
              <a:ext uri="{FF2B5EF4-FFF2-40B4-BE49-F238E27FC236}">
                <a16:creationId xmlns:a16="http://schemas.microsoft.com/office/drawing/2014/main" id="{3AEB83F6-7299-4516-A08D-3A2F02DF5A93}"/>
              </a:ext>
            </a:extLst>
          </p:cNvPr>
          <p:cNvSpPr/>
          <p:nvPr/>
        </p:nvSpPr>
        <p:spPr>
          <a:xfrm>
            <a:off x="7254497"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19" name="Arrow: Down 18">
            <a:extLst>
              <a:ext uri="{FF2B5EF4-FFF2-40B4-BE49-F238E27FC236}">
                <a16:creationId xmlns:a16="http://schemas.microsoft.com/office/drawing/2014/main" id="{21687AB5-0920-4496-A9A6-360F21CEDE16}"/>
              </a:ext>
            </a:extLst>
          </p:cNvPr>
          <p:cNvSpPr/>
          <p:nvPr/>
        </p:nvSpPr>
        <p:spPr>
          <a:xfrm>
            <a:off x="7164578" y="38172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1BF378C-96D1-4E4F-9D87-2CDB5FA9FB90}"/>
              </a:ext>
            </a:extLst>
          </p:cNvPr>
          <p:cNvSpPr/>
          <p:nvPr/>
        </p:nvSpPr>
        <p:spPr>
          <a:xfrm>
            <a:off x="7106666" y="36474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21" name="Arrow: Down 20">
            <a:extLst>
              <a:ext uri="{FF2B5EF4-FFF2-40B4-BE49-F238E27FC236}">
                <a16:creationId xmlns:a16="http://schemas.microsoft.com/office/drawing/2014/main" id="{C1DA9DAE-E2A0-4B07-AB20-075EFF570D2D}"/>
              </a:ext>
            </a:extLst>
          </p:cNvPr>
          <p:cNvSpPr/>
          <p:nvPr/>
        </p:nvSpPr>
        <p:spPr>
          <a:xfrm>
            <a:off x="7770367" y="38172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6708CAE-A0D9-47ED-8060-F76D86C114AC}"/>
              </a:ext>
            </a:extLst>
          </p:cNvPr>
          <p:cNvSpPr/>
          <p:nvPr/>
        </p:nvSpPr>
        <p:spPr>
          <a:xfrm>
            <a:off x="7712455" y="36474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sp>
        <p:nvSpPr>
          <p:cNvPr id="25" name="TextBox 24">
            <a:extLst>
              <a:ext uri="{FF2B5EF4-FFF2-40B4-BE49-F238E27FC236}">
                <a16:creationId xmlns:a16="http://schemas.microsoft.com/office/drawing/2014/main" id="{5A4A5354-74E8-4446-BDBD-E396E564250F}"/>
              </a:ext>
            </a:extLst>
          </p:cNvPr>
          <p:cNvSpPr txBox="1"/>
          <p:nvPr/>
        </p:nvSpPr>
        <p:spPr>
          <a:xfrm>
            <a:off x="4984911" y="3324349"/>
            <a:ext cx="1508105" cy="369332"/>
          </a:xfrm>
          <a:prstGeom prst="rect">
            <a:avLst/>
          </a:prstGeom>
          <a:noFill/>
        </p:spPr>
        <p:txBody>
          <a:bodyPr wrap="none" rtlCol="0">
            <a:spAutoFit/>
          </a:bodyPr>
          <a:lstStyle/>
          <a:p>
            <a:r>
              <a:rPr lang="en-US" dirty="0">
                <a:solidFill>
                  <a:schemeClr val="accent2"/>
                </a:solidFill>
              </a:rPr>
              <a:t>Naïve Scheme</a:t>
            </a:r>
          </a:p>
        </p:txBody>
      </p:sp>
      <p:grpSp>
        <p:nvGrpSpPr>
          <p:cNvPr id="26" name="Group 25">
            <a:extLst>
              <a:ext uri="{FF2B5EF4-FFF2-40B4-BE49-F238E27FC236}">
                <a16:creationId xmlns:a16="http://schemas.microsoft.com/office/drawing/2014/main" id="{94E1DF3E-74DD-46FC-BBDE-7DFD86531C76}"/>
              </a:ext>
            </a:extLst>
          </p:cNvPr>
          <p:cNvGrpSpPr/>
          <p:nvPr/>
        </p:nvGrpSpPr>
        <p:grpSpPr>
          <a:xfrm>
            <a:off x="6048251" y="5861188"/>
            <a:ext cx="1022603" cy="321569"/>
            <a:chOff x="3622550" y="5943739"/>
            <a:chExt cx="1022603" cy="321569"/>
          </a:xfrm>
        </p:grpSpPr>
        <p:cxnSp>
          <p:nvCxnSpPr>
            <p:cNvPr id="27" name="Straight Connector 26">
              <a:extLst>
                <a:ext uri="{FF2B5EF4-FFF2-40B4-BE49-F238E27FC236}">
                  <a16:creationId xmlns:a16="http://schemas.microsoft.com/office/drawing/2014/main" id="{3392DC94-8405-41DA-8FFA-7E5FA931CFE9}"/>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0A8663-B8E0-4C0C-8405-ADED7F517AE3}"/>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90A032-6896-495C-820D-2FEBFB0EC58E}"/>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26F3A934-7ABC-4D5E-A764-CC923F250283}"/>
              </a:ext>
            </a:extLst>
          </p:cNvPr>
          <p:cNvSpPr/>
          <p:nvPr/>
        </p:nvSpPr>
        <p:spPr>
          <a:xfrm>
            <a:off x="6261610" y="596582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66E1DE-8261-4734-B30F-5B7E0F29A30E}"/>
              </a:ext>
            </a:extLst>
          </p:cNvPr>
          <p:cNvSpPr/>
          <p:nvPr/>
        </p:nvSpPr>
        <p:spPr>
          <a:xfrm>
            <a:off x="6137402" y="573850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32" name="Rectangle 31">
            <a:extLst>
              <a:ext uri="{FF2B5EF4-FFF2-40B4-BE49-F238E27FC236}">
                <a16:creationId xmlns:a16="http://schemas.microsoft.com/office/drawing/2014/main" id="{082E7E3D-D5B9-4186-984D-DC7BF05F07B7}"/>
              </a:ext>
            </a:extLst>
          </p:cNvPr>
          <p:cNvSpPr/>
          <p:nvPr/>
        </p:nvSpPr>
        <p:spPr>
          <a:xfrm>
            <a:off x="6048251" y="629001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33" name="Rectangle 32">
            <a:extLst>
              <a:ext uri="{FF2B5EF4-FFF2-40B4-BE49-F238E27FC236}">
                <a16:creationId xmlns:a16="http://schemas.microsoft.com/office/drawing/2014/main" id="{6CEC5A59-FC40-412F-9398-7623D7480114}"/>
              </a:ext>
            </a:extLst>
          </p:cNvPr>
          <p:cNvSpPr/>
          <p:nvPr/>
        </p:nvSpPr>
        <p:spPr>
          <a:xfrm>
            <a:off x="8346439"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34" name="Rectangle 33">
            <a:extLst>
              <a:ext uri="{FF2B5EF4-FFF2-40B4-BE49-F238E27FC236}">
                <a16:creationId xmlns:a16="http://schemas.microsoft.com/office/drawing/2014/main" id="{20D85EF8-24B6-41E7-9BC4-D56957D034B7}"/>
              </a:ext>
            </a:extLst>
          </p:cNvPr>
          <p:cNvSpPr/>
          <p:nvPr/>
        </p:nvSpPr>
        <p:spPr>
          <a:xfrm>
            <a:off x="5408172" y="6287935"/>
            <a:ext cx="595880"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36" name="Rectangle 35">
            <a:extLst>
              <a:ext uri="{FF2B5EF4-FFF2-40B4-BE49-F238E27FC236}">
                <a16:creationId xmlns:a16="http://schemas.microsoft.com/office/drawing/2014/main" id="{238C4F56-F662-45F2-A7E1-80B3D70CD557}"/>
              </a:ext>
            </a:extLst>
          </p:cNvPr>
          <p:cNvSpPr/>
          <p:nvPr/>
        </p:nvSpPr>
        <p:spPr>
          <a:xfrm>
            <a:off x="7733793"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37" name="Rectangle 36">
            <a:extLst>
              <a:ext uri="{FF2B5EF4-FFF2-40B4-BE49-F238E27FC236}">
                <a16:creationId xmlns:a16="http://schemas.microsoft.com/office/drawing/2014/main" id="{E5EC7321-1B02-4FA2-B1E0-F54C6E909C5A}"/>
              </a:ext>
            </a:extLst>
          </p:cNvPr>
          <p:cNvSpPr/>
          <p:nvPr/>
        </p:nvSpPr>
        <p:spPr>
          <a:xfrm>
            <a:off x="7121147"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38" name="Arrow: Down 37">
            <a:extLst>
              <a:ext uri="{FF2B5EF4-FFF2-40B4-BE49-F238E27FC236}">
                <a16:creationId xmlns:a16="http://schemas.microsoft.com/office/drawing/2014/main" id="{377FBC4A-F79F-45E8-BF21-F4FB0E4764E8}"/>
              </a:ext>
            </a:extLst>
          </p:cNvPr>
          <p:cNvSpPr/>
          <p:nvPr/>
        </p:nvSpPr>
        <p:spPr>
          <a:xfrm>
            <a:off x="7031228" y="56714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CD38C133-278E-4532-A69D-543885DFAB01}"/>
              </a:ext>
            </a:extLst>
          </p:cNvPr>
          <p:cNvSpPr/>
          <p:nvPr/>
        </p:nvSpPr>
        <p:spPr>
          <a:xfrm>
            <a:off x="6973316" y="55016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40" name="Arrow: Down 39">
            <a:extLst>
              <a:ext uri="{FF2B5EF4-FFF2-40B4-BE49-F238E27FC236}">
                <a16:creationId xmlns:a16="http://schemas.microsoft.com/office/drawing/2014/main" id="{9B9D3DBA-2463-44EF-BB57-172A09937B66}"/>
              </a:ext>
            </a:extLst>
          </p:cNvPr>
          <p:cNvSpPr/>
          <p:nvPr/>
        </p:nvSpPr>
        <p:spPr>
          <a:xfrm>
            <a:off x="7637017" y="56714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579ED8B-F126-4BE6-952F-B91D2D928DC1}"/>
              </a:ext>
            </a:extLst>
          </p:cNvPr>
          <p:cNvSpPr/>
          <p:nvPr/>
        </p:nvSpPr>
        <p:spPr>
          <a:xfrm>
            <a:off x="7579105" y="55016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cxnSp>
        <p:nvCxnSpPr>
          <p:cNvPr id="42" name="Straight Arrow Connector 41">
            <a:extLst>
              <a:ext uri="{FF2B5EF4-FFF2-40B4-BE49-F238E27FC236}">
                <a16:creationId xmlns:a16="http://schemas.microsoft.com/office/drawing/2014/main" id="{27554F22-F27F-41F0-BE5E-0BF1692BA89B}"/>
              </a:ext>
            </a:extLst>
          </p:cNvPr>
          <p:cNvCxnSpPr>
            <a:cxnSpLocks/>
            <a:stCxn id="43" idx="2"/>
          </p:cNvCxnSpPr>
          <p:nvPr/>
        </p:nvCxnSpPr>
        <p:spPr>
          <a:xfrm>
            <a:off x="5408008" y="5841190"/>
            <a:ext cx="2193" cy="3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44F2280-5412-4C6C-8A1A-F2ADAD50FC95}"/>
              </a:ext>
            </a:extLst>
          </p:cNvPr>
          <p:cNvSpPr txBox="1"/>
          <p:nvPr/>
        </p:nvSpPr>
        <p:spPr>
          <a:xfrm>
            <a:off x="5077051" y="5524500"/>
            <a:ext cx="661912" cy="316690"/>
          </a:xfrm>
          <a:prstGeom prst="rect">
            <a:avLst/>
          </a:prstGeom>
          <a:noFill/>
        </p:spPr>
        <p:txBody>
          <a:bodyPr wrap="none" lIns="0" tIns="0" rIns="0" bIns="0" rtlCol="0">
            <a:spAutoFit/>
          </a:bodyPr>
          <a:lstStyle/>
          <a:p>
            <a:pPr algn="ctr">
              <a:lnSpc>
                <a:spcPts val="1200"/>
              </a:lnSpc>
            </a:pPr>
            <a:r>
              <a:rPr lang="en-US" sz="1400" dirty="0"/>
              <a:t>program </a:t>
            </a:r>
          </a:p>
          <a:p>
            <a:pPr algn="ctr">
              <a:lnSpc>
                <a:spcPts val="1200"/>
              </a:lnSpc>
            </a:pPr>
            <a:r>
              <a:rPr lang="en-US" sz="1400" dirty="0"/>
              <a:t>break</a:t>
            </a:r>
          </a:p>
        </p:txBody>
      </p:sp>
      <p:sp>
        <p:nvSpPr>
          <p:cNvPr id="45" name="TextBox 44">
            <a:extLst>
              <a:ext uri="{FF2B5EF4-FFF2-40B4-BE49-F238E27FC236}">
                <a16:creationId xmlns:a16="http://schemas.microsoft.com/office/drawing/2014/main" id="{09BB3E89-43C5-4539-BE91-6AE6D669236B}"/>
              </a:ext>
            </a:extLst>
          </p:cNvPr>
          <p:cNvSpPr txBox="1"/>
          <p:nvPr/>
        </p:nvSpPr>
        <p:spPr>
          <a:xfrm>
            <a:off x="4034256" y="5003202"/>
            <a:ext cx="3220241" cy="369332"/>
          </a:xfrm>
          <a:prstGeom prst="rect">
            <a:avLst/>
          </a:prstGeom>
          <a:noFill/>
        </p:spPr>
        <p:txBody>
          <a:bodyPr wrap="none" rtlCol="0">
            <a:spAutoFit/>
          </a:bodyPr>
          <a:lstStyle/>
          <a:p>
            <a:r>
              <a:rPr lang="en-US" dirty="0">
                <a:solidFill>
                  <a:schemeClr val="accent2"/>
                </a:solidFill>
              </a:rPr>
              <a:t>Better Scheme (another budget)</a:t>
            </a:r>
          </a:p>
        </p:txBody>
      </p:sp>
      <p:grpSp>
        <p:nvGrpSpPr>
          <p:cNvPr id="52" name="Group 51">
            <a:extLst>
              <a:ext uri="{FF2B5EF4-FFF2-40B4-BE49-F238E27FC236}">
                <a16:creationId xmlns:a16="http://schemas.microsoft.com/office/drawing/2014/main" id="{AA3876B2-96B8-49BE-8576-5B42D8990E41}"/>
              </a:ext>
            </a:extLst>
          </p:cNvPr>
          <p:cNvGrpSpPr/>
          <p:nvPr/>
        </p:nvGrpSpPr>
        <p:grpSpPr>
          <a:xfrm>
            <a:off x="4321051" y="5854838"/>
            <a:ext cx="1022603" cy="321569"/>
            <a:chOff x="3622550" y="5943739"/>
            <a:chExt cx="1022603" cy="321569"/>
          </a:xfrm>
        </p:grpSpPr>
        <p:cxnSp>
          <p:nvCxnSpPr>
            <p:cNvPr id="53" name="Straight Connector 52">
              <a:extLst>
                <a:ext uri="{FF2B5EF4-FFF2-40B4-BE49-F238E27FC236}">
                  <a16:creationId xmlns:a16="http://schemas.microsoft.com/office/drawing/2014/main" id="{E1575035-2AF2-492C-B8FB-602591A41C6B}"/>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ABFB5F-8D33-4156-B27D-D86C3E62F0A0}"/>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DF4ACF5-0637-4FD2-9187-4CF5BA229103}"/>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1FDC7C8C-2977-40A5-9AD7-F86E61CC27C3}"/>
              </a:ext>
            </a:extLst>
          </p:cNvPr>
          <p:cNvSpPr/>
          <p:nvPr/>
        </p:nvSpPr>
        <p:spPr>
          <a:xfrm>
            <a:off x="4534410" y="59594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0E1567A-CDE1-4BB1-8FA9-46235D4C22DE}"/>
              </a:ext>
            </a:extLst>
          </p:cNvPr>
          <p:cNvSpPr/>
          <p:nvPr/>
        </p:nvSpPr>
        <p:spPr>
          <a:xfrm>
            <a:off x="4410202" y="57321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heap “budget” </a:t>
            </a:r>
          </a:p>
          <a:p>
            <a:pPr algn="ctr"/>
            <a:r>
              <a:rPr lang="en-US" sz="1200" dirty="0">
                <a:solidFill>
                  <a:schemeClr val="tx1"/>
                </a:solidFill>
              </a:rPr>
              <a:t>remaining</a:t>
            </a:r>
          </a:p>
        </p:txBody>
      </p:sp>
      <p:sp>
        <p:nvSpPr>
          <p:cNvPr id="58" name="Rectangle 57">
            <a:extLst>
              <a:ext uri="{FF2B5EF4-FFF2-40B4-BE49-F238E27FC236}">
                <a16:creationId xmlns:a16="http://schemas.microsoft.com/office/drawing/2014/main" id="{D61BCEE8-1048-499C-B0EF-2D06CC81F0C1}"/>
              </a:ext>
            </a:extLst>
          </p:cNvPr>
          <p:cNvSpPr/>
          <p:nvPr/>
        </p:nvSpPr>
        <p:spPr>
          <a:xfrm>
            <a:off x="2405139" y="6278933"/>
            <a:ext cx="2976367"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 (grow in chunks) -&gt; </a:t>
            </a:r>
          </a:p>
        </p:txBody>
      </p:sp>
      <p:sp>
        <p:nvSpPr>
          <p:cNvPr id="62" name="Rectangle 61">
            <a:extLst>
              <a:ext uri="{FF2B5EF4-FFF2-40B4-BE49-F238E27FC236}">
                <a16:creationId xmlns:a16="http://schemas.microsoft.com/office/drawing/2014/main" id="{A8BC2EC4-3CB2-4500-A24C-64543604905F}"/>
              </a:ext>
            </a:extLst>
          </p:cNvPr>
          <p:cNvSpPr/>
          <p:nvPr/>
        </p:nvSpPr>
        <p:spPr>
          <a:xfrm>
            <a:off x="3661157"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3</a:t>
            </a:r>
          </a:p>
        </p:txBody>
      </p:sp>
      <p:sp>
        <p:nvSpPr>
          <p:cNvPr id="64" name="Rectangle 63">
            <a:extLst>
              <a:ext uri="{FF2B5EF4-FFF2-40B4-BE49-F238E27FC236}">
                <a16:creationId xmlns:a16="http://schemas.microsoft.com/office/drawing/2014/main" id="{971B7020-8517-4ADC-AA40-71636AB8C7EE}"/>
              </a:ext>
            </a:extLst>
          </p:cNvPr>
          <p:cNvSpPr/>
          <p:nvPr/>
        </p:nvSpPr>
        <p:spPr>
          <a:xfrm>
            <a:off x="3044698"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2</a:t>
            </a:r>
          </a:p>
        </p:txBody>
      </p:sp>
      <p:sp>
        <p:nvSpPr>
          <p:cNvPr id="65" name="Rectangle 64">
            <a:extLst>
              <a:ext uri="{FF2B5EF4-FFF2-40B4-BE49-F238E27FC236}">
                <a16:creationId xmlns:a16="http://schemas.microsoft.com/office/drawing/2014/main" id="{91F63FD3-AC46-4406-AD66-8BFAF4CE14D6}"/>
              </a:ext>
            </a:extLst>
          </p:cNvPr>
          <p:cNvSpPr/>
          <p:nvPr/>
        </p:nvSpPr>
        <p:spPr>
          <a:xfrm>
            <a:off x="2428239"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1</a:t>
            </a:r>
          </a:p>
        </p:txBody>
      </p:sp>
      <p:cxnSp>
        <p:nvCxnSpPr>
          <p:cNvPr id="66" name="Straight Arrow Connector 65">
            <a:extLst>
              <a:ext uri="{FF2B5EF4-FFF2-40B4-BE49-F238E27FC236}">
                <a16:creationId xmlns:a16="http://schemas.microsoft.com/office/drawing/2014/main" id="{887EBF7F-469E-4AC0-B5EB-D120366F5608}"/>
              </a:ext>
            </a:extLst>
          </p:cNvPr>
          <p:cNvCxnSpPr>
            <a:cxnSpLocks/>
            <a:stCxn id="67" idx="2"/>
          </p:cNvCxnSpPr>
          <p:nvPr/>
        </p:nvCxnSpPr>
        <p:spPr>
          <a:xfrm>
            <a:off x="4410204" y="4042652"/>
            <a:ext cx="2193" cy="3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7AF8528-0E1C-4313-8612-999E2F5FEF11}"/>
              </a:ext>
            </a:extLst>
          </p:cNvPr>
          <p:cNvSpPr txBox="1"/>
          <p:nvPr/>
        </p:nvSpPr>
        <p:spPr>
          <a:xfrm>
            <a:off x="4079247" y="3725962"/>
            <a:ext cx="661912" cy="316690"/>
          </a:xfrm>
          <a:prstGeom prst="rect">
            <a:avLst/>
          </a:prstGeom>
          <a:noFill/>
        </p:spPr>
        <p:txBody>
          <a:bodyPr wrap="none" lIns="0" tIns="0" rIns="0" bIns="0" rtlCol="0">
            <a:spAutoFit/>
          </a:bodyPr>
          <a:lstStyle/>
          <a:p>
            <a:pPr algn="ctr">
              <a:lnSpc>
                <a:spcPts val="1200"/>
              </a:lnSpc>
            </a:pPr>
            <a:r>
              <a:rPr lang="en-US" sz="1400" dirty="0"/>
              <a:t>program </a:t>
            </a:r>
          </a:p>
          <a:p>
            <a:pPr algn="ctr">
              <a:lnSpc>
                <a:spcPts val="1200"/>
              </a:lnSpc>
            </a:pPr>
            <a:r>
              <a:rPr lang="en-US" sz="1400" dirty="0"/>
              <a:t>break</a:t>
            </a:r>
          </a:p>
        </p:txBody>
      </p:sp>
      <p:sp>
        <p:nvSpPr>
          <p:cNvPr id="68" name="Rectangle 67">
            <a:extLst>
              <a:ext uri="{FF2B5EF4-FFF2-40B4-BE49-F238E27FC236}">
                <a16:creationId xmlns:a16="http://schemas.microsoft.com/office/drawing/2014/main" id="{E6DE2F2D-DF57-4CD9-B086-516EEEF93832}"/>
              </a:ext>
            </a:extLst>
          </p:cNvPr>
          <p:cNvSpPr/>
          <p:nvPr/>
        </p:nvSpPr>
        <p:spPr>
          <a:xfrm>
            <a:off x="3603496"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3</a:t>
            </a:r>
          </a:p>
        </p:txBody>
      </p:sp>
      <p:sp>
        <p:nvSpPr>
          <p:cNvPr id="69" name="Rectangle 68">
            <a:extLst>
              <a:ext uri="{FF2B5EF4-FFF2-40B4-BE49-F238E27FC236}">
                <a16:creationId xmlns:a16="http://schemas.microsoft.com/office/drawing/2014/main" id="{0897AE81-2377-49EB-8184-DE7665C88226}"/>
              </a:ext>
            </a:extLst>
          </p:cNvPr>
          <p:cNvSpPr/>
          <p:nvPr/>
        </p:nvSpPr>
        <p:spPr>
          <a:xfrm>
            <a:off x="2987037"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2</a:t>
            </a:r>
          </a:p>
        </p:txBody>
      </p:sp>
      <p:sp>
        <p:nvSpPr>
          <p:cNvPr id="70" name="Rectangle 69">
            <a:extLst>
              <a:ext uri="{FF2B5EF4-FFF2-40B4-BE49-F238E27FC236}">
                <a16:creationId xmlns:a16="http://schemas.microsoft.com/office/drawing/2014/main" id="{7840AFB1-6085-4B3A-9B81-C682D2DE7F93}"/>
              </a:ext>
            </a:extLst>
          </p:cNvPr>
          <p:cNvSpPr/>
          <p:nvPr/>
        </p:nvSpPr>
        <p:spPr>
          <a:xfrm>
            <a:off x="2370578"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1</a:t>
            </a:r>
          </a:p>
        </p:txBody>
      </p:sp>
    </p:spTree>
    <p:extLst>
      <p:ext uri="{BB962C8B-B14F-4D97-AF65-F5344CB8AC3E}">
        <p14:creationId xmlns:p14="http://schemas.microsoft.com/office/powerpoint/2010/main" val="34252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animBg="1"/>
      <p:bldP spid="34" grpId="0" animBg="1"/>
      <p:bldP spid="36" grpId="0" animBg="1"/>
      <p:bldP spid="37" grpId="0" animBg="1"/>
      <p:bldP spid="38" grpId="0" animBg="1"/>
      <p:bldP spid="39" grpId="0" animBg="1"/>
      <p:bldP spid="40" grpId="0" animBg="1"/>
      <p:bldP spid="41" grpId="0" animBg="1"/>
      <p:bldP spid="43" grpId="0"/>
      <p:bldP spid="45" grpId="0"/>
      <p:bldP spid="56" grpId="0" animBg="1"/>
      <p:bldP spid="57" grpId="0"/>
      <p:bldP spid="58" grpId="0" animBg="1"/>
      <p:bldP spid="62"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23</a:t>
            </a:fld>
            <a:endParaRPr lang="en-US"/>
          </a:p>
        </p:txBody>
      </p:sp>
      <p:sp>
        <p:nvSpPr>
          <p:cNvPr id="79" name="TextBox 78">
            <a:extLst>
              <a:ext uri="{FF2B5EF4-FFF2-40B4-BE49-F238E27FC236}">
                <a16:creationId xmlns:a16="http://schemas.microsoft.com/office/drawing/2014/main" id="{3D628495-435D-42A1-B48B-CD39602CCBA0}"/>
              </a:ext>
            </a:extLst>
          </p:cNvPr>
          <p:cNvSpPr txBox="1"/>
          <p:nvPr/>
        </p:nvSpPr>
        <p:spPr>
          <a:xfrm>
            <a:off x="2399085" y="2305616"/>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Obj * res =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cxnSp>
        <p:nvCxnSpPr>
          <p:cNvPr id="4" name="Straight Connector 3">
            <a:extLst>
              <a:ext uri="{FF2B5EF4-FFF2-40B4-BE49-F238E27FC236}">
                <a16:creationId xmlns:a16="http://schemas.microsoft.com/office/drawing/2014/main" id="{907C8B37-26CC-4F14-BB56-63780259C480}"/>
              </a:ext>
            </a:extLst>
          </p:cNvPr>
          <p:cNvCxnSpPr>
            <a:cxnSpLocks/>
          </p:cNvCxnSpPr>
          <p:nvPr/>
        </p:nvCxnSpPr>
        <p:spPr>
          <a:xfrm>
            <a:off x="2678319" y="3729880"/>
            <a:ext cx="1233919"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26C3512-28C2-444C-ABD5-F155B5A7E87F}"/>
              </a:ext>
            </a:extLst>
          </p:cNvPr>
          <p:cNvSpPr txBox="1"/>
          <p:nvPr/>
        </p:nvSpPr>
        <p:spPr>
          <a:xfrm>
            <a:off x="6636170" y="2305616"/>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3" name="Arrow: Right 2">
            <a:extLst>
              <a:ext uri="{FF2B5EF4-FFF2-40B4-BE49-F238E27FC236}">
                <a16:creationId xmlns:a16="http://schemas.microsoft.com/office/drawing/2014/main" id="{4576F26B-B4E1-47C8-9997-200311196750}"/>
              </a:ext>
            </a:extLst>
          </p:cNvPr>
          <p:cNvSpPr/>
          <p:nvPr/>
        </p:nvSpPr>
        <p:spPr>
          <a:xfrm>
            <a:off x="5581309" y="2907377"/>
            <a:ext cx="804891" cy="684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2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a:p>
            <a:pPr marL="0" indent="0">
              <a:buNone/>
            </a:pPr>
            <a:r>
              <a:rPr lang="en-US" b="1" dirty="0"/>
              <a:t>Whose job is it?</a:t>
            </a:r>
            <a:endParaRPr lang="en-US" dirty="0"/>
          </a:p>
          <a:p>
            <a:r>
              <a:rPr lang="en-US" dirty="0"/>
              <a:t>Simplest approach: rely on the programmer</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24</a:t>
            </a:fld>
            <a:endParaRPr lang="en-US"/>
          </a:p>
        </p:txBody>
      </p:sp>
      <p:pic>
        <p:nvPicPr>
          <p:cNvPr id="9220" name="Picture 4" descr="Everyone's Responsibility Sign J4456 - by SafetySign.com">
            <a:extLst>
              <a:ext uri="{FF2B5EF4-FFF2-40B4-BE49-F238E27FC236}">
                <a16:creationId xmlns:a16="http://schemas.microsoft.com/office/drawing/2014/main" id="{EBF5B914-CF53-47E2-963B-07B72D47E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483" y="3409833"/>
            <a:ext cx="2141034" cy="295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99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a:p>
            <a:pPr marL="0" indent="0">
              <a:buNone/>
            </a:pPr>
            <a:r>
              <a:rPr lang="en-US" b="1" dirty="0"/>
              <a:t>Whose job is it?</a:t>
            </a:r>
            <a:endParaRPr lang="en-US" dirty="0"/>
          </a:p>
          <a:p>
            <a:r>
              <a:rPr lang="en-US" dirty="0"/>
              <a:t>Simplest approach: rely on the programmer</a:t>
            </a:r>
          </a:p>
          <a:p>
            <a:pPr lvl="1"/>
            <a:r>
              <a:rPr lang="en-US" dirty="0"/>
              <a:t>The C/C++ way</a:t>
            </a:r>
          </a:p>
          <a:p>
            <a:pPr lvl="1"/>
            <a:r>
              <a:rPr lang="en-US" dirty="0"/>
              <a:t>Still some complexity in managing the heap</a:t>
            </a:r>
          </a:p>
          <a:p>
            <a:pPr lvl="2"/>
            <a:r>
              <a:rPr lang="en-US" dirty="0"/>
              <a:t>Heap compaction</a:t>
            </a:r>
          </a:p>
          <a:p>
            <a:r>
              <a:rPr lang="en-US" dirty="0"/>
              <a:t>“Modern” approach: free heap space automatically</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25</a:t>
            </a:fld>
            <a:endParaRPr lang="en-US"/>
          </a:p>
        </p:txBody>
      </p:sp>
    </p:spTree>
    <p:extLst>
      <p:ext uri="{BB962C8B-B14F-4D97-AF65-F5344CB8AC3E}">
        <p14:creationId xmlns:p14="http://schemas.microsoft.com/office/powerpoint/2010/main" val="5419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Management Terminology </a:t>
            </a: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r>
              <a:rPr lang="en-US" b="1" dirty="0"/>
              <a:t>Cells:</a:t>
            </a:r>
            <a:r>
              <a:rPr lang="en-US" dirty="0"/>
              <a:t> data items on the heap</a:t>
            </a:r>
          </a:p>
          <a:p>
            <a:pPr lvl="1"/>
            <a:r>
              <a:rPr lang="en-US" dirty="0"/>
              <a:t>Cells are pointed to by other cells, or by registers, stack pointers, global variables</a:t>
            </a:r>
          </a:p>
          <a:p>
            <a:r>
              <a:rPr lang="en-US" b="1" dirty="0"/>
              <a:t>Roots:</a:t>
            </a:r>
            <a:r>
              <a:rPr lang="en-US" dirty="0"/>
              <a:t> registers, stack pointers, global variables</a:t>
            </a:r>
          </a:p>
          <a:p>
            <a:r>
              <a:rPr lang="en-US" dirty="0"/>
              <a:t>A cell is </a:t>
            </a:r>
            <a:r>
              <a:rPr lang="en-US" b="1" dirty="0"/>
              <a:t>live</a:t>
            </a:r>
            <a:r>
              <a:rPr lang="en-US" dirty="0"/>
              <a:t> if it pointed to by a root or another live cell</a:t>
            </a:r>
          </a:p>
          <a:p>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26</a:t>
            </a:fld>
            <a:endParaRPr lang="en-US"/>
          </a:p>
        </p:txBody>
      </p:sp>
    </p:spTree>
    <p:extLst>
      <p:ext uri="{BB962C8B-B14F-4D97-AF65-F5344CB8AC3E}">
        <p14:creationId xmlns:p14="http://schemas.microsoft.com/office/powerpoint/2010/main" val="408055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 Overview</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1788266" y="1479938"/>
            <a:ext cx="4687062" cy="4351338"/>
          </a:xfrm>
        </p:spPr>
        <p:txBody>
          <a:bodyPr/>
          <a:lstStyle/>
          <a:p>
            <a:r>
              <a:rPr lang="en-US" b="1" dirty="0"/>
              <a:t>Garbage: </a:t>
            </a:r>
            <a:r>
              <a:rPr lang="en-US" dirty="0"/>
              <a:t>A memory block that cannot be (validly) accessed by the program</a:t>
            </a:r>
          </a:p>
          <a:p>
            <a:pPr lvl="1"/>
            <a:r>
              <a:rPr lang="en-US" dirty="0"/>
              <a:t>Obviously: a cell that is no longer live</a:t>
            </a:r>
          </a:p>
          <a:p>
            <a:pPr lvl="1"/>
            <a:r>
              <a:rPr lang="en-US" dirty="0"/>
              <a:t>Less Obviously: An explicitly deallocated cell still pointed-to</a:t>
            </a:r>
          </a:p>
          <a:p>
            <a:r>
              <a:rPr lang="en-US" b="1" dirty="0"/>
              <a:t>Garbage collection: </a:t>
            </a:r>
            <a:r>
              <a:rPr lang="en-US" dirty="0"/>
              <a:t>Automatically reclaiming garbage for use in future allocation</a:t>
            </a:r>
            <a:endParaRPr lang="en-US" b="1" dirty="0"/>
          </a:p>
          <a:p>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27</a:t>
            </a:fld>
            <a:endParaRPr lang="en-US"/>
          </a:p>
        </p:txBody>
      </p:sp>
      <p:pic>
        <p:nvPicPr>
          <p:cNvPr id="5" name="Picture 2" descr="Image result for garbage truck">
            <a:extLst>
              <a:ext uri="{FF2B5EF4-FFF2-40B4-BE49-F238E27FC236}">
                <a16:creationId xmlns:a16="http://schemas.microsoft.com/office/drawing/2014/main" id="{1365ECB4-04DC-4421-8A3F-F9AD70A4C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12" y="2089836"/>
            <a:ext cx="40481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1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 Considerations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 Overview</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Because it’s automatic it can be unpredictable</a:t>
            </a:r>
          </a:p>
          <a:p>
            <a:pPr lvl="1"/>
            <a:r>
              <a:rPr lang="en-US" dirty="0"/>
              <a:t>It better not be too disruptive to performance</a:t>
            </a:r>
          </a:p>
          <a:p>
            <a:pPr lvl="1"/>
            <a:r>
              <a:rPr lang="en-US" dirty="0"/>
              <a:t>It better be correct</a:t>
            </a:r>
          </a:p>
          <a:p>
            <a:pPr lvl="2"/>
            <a:r>
              <a:rPr lang="en-US" dirty="0"/>
              <a:t>Don’t deallocate live cells / minimize memory leaks</a:t>
            </a:r>
          </a:p>
          <a:p>
            <a:pPr lvl="1"/>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28</a:t>
            </a:fld>
            <a:endParaRPr lang="en-US"/>
          </a:p>
        </p:txBody>
      </p:sp>
    </p:spTree>
    <p:extLst>
      <p:ext uri="{BB962C8B-B14F-4D97-AF65-F5344CB8AC3E}">
        <p14:creationId xmlns:p14="http://schemas.microsoft.com/office/powerpoint/2010/main" val="187317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 Real-Time Issue</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362507"/>
            <a:ext cx="7886700" cy="1751400"/>
          </a:xfrm>
        </p:spPr>
        <p:txBody>
          <a:bodyPr/>
          <a:lstStyle/>
          <a:p>
            <a:pPr marL="0" indent="0">
              <a:buNone/>
            </a:pPr>
            <a:r>
              <a:rPr lang="en-US" b="1" dirty="0"/>
              <a:t>Because it’s automatic it can be unpredictable</a:t>
            </a:r>
          </a:p>
          <a:p>
            <a:r>
              <a:rPr lang="en-US" dirty="0"/>
              <a:t>When is the garbage collector kick in?</a:t>
            </a:r>
          </a:p>
          <a:p>
            <a:r>
              <a:rPr lang="en-US" dirty="0"/>
              <a:t>How long will it take to run?</a:t>
            </a:r>
          </a:p>
          <a:p>
            <a:pPr lvl="1"/>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29</a:t>
            </a:fld>
            <a:endParaRPr lang="en-US"/>
          </a:p>
        </p:txBody>
      </p:sp>
      <p:sp>
        <p:nvSpPr>
          <p:cNvPr id="6" name="TextBox 5">
            <a:extLst>
              <a:ext uri="{FF2B5EF4-FFF2-40B4-BE49-F238E27FC236}">
                <a16:creationId xmlns:a16="http://schemas.microsoft.com/office/drawing/2014/main" id="{E18F95A1-313C-4FB4-B8E5-AC4214759D00}"/>
              </a:ext>
            </a:extLst>
          </p:cNvPr>
          <p:cNvSpPr txBox="1"/>
          <p:nvPr/>
        </p:nvSpPr>
        <p:spPr>
          <a:xfrm>
            <a:off x="2241550" y="3519254"/>
            <a:ext cx="7353300" cy="2585323"/>
          </a:xfrm>
          <a:prstGeom prst="rect">
            <a:avLst/>
          </a:prstGeom>
          <a:noFill/>
        </p:spPr>
        <p:txBody>
          <a:bodyPr wrap="square" rtlCol="0">
            <a:spAutoFit/>
          </a:bodyPr>
          <a:lstStyle/>
          <a:p>
            <a:r>
              <a:rPr lang="en-US" dirty="0"/>
              <a:t>The software product may contain support for programs written in Java. Java technology is not fault tolerant and is not designed, manufactured, or intended for use or resale as on-line control equipment in hazardous environments requiring fail-safe performance, such as in the operation of nuclear facilities, aircraft navigation or communication systems, air traffic control, direct life support machines, or weapon systems, in which the failure of Java technology could lead directly to death, personal injury, or severe physical or environmental damage.</a:t>
            </a:r>
          </a:p>
          <a:p>
            <a:pPr algn="r"/>
            <a:r>
              <a:rPr lang="en-US" dirty="0"/>
              <a:t>- From the Windows EULA</a:t>
            </a:r>
          </a:p>
        </p:txBody>
      </p:sp>
      <p:cxnSp>
        <p:nvCxnSpPr>
          <p:cNvPr id="4" name="Straight Connector 3">
            <a:extLst>
              <a:ext uri="{FF2B5EF4-FFF2-40B4-BE49-F238E27FC236}">
                <a16:creationId xmlns:a16="http://schemas.microsoft.com/office/drawing/2014/main" id="{B79BDAA9-5A18-44B0-A904-3875B588935C}"/>
              </a:ext>
            </a:extLst>
          </p:cNvPr>
          <p:cNvCxnSpPr/>
          <p:nvPr/>
        </p:nvCxnSpPr>
        <p:spPr>
          <a:xfrm>
            <a:off x="5829300" y="4116616"/>
            <a:ext cx="29654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967703B-B583-4AC6-A769-1A47BF80A0C8}"/>
              </a:ext>
            </a:extLst>
          </p:cNvPr>
          <p:cNvCxnSpPr>
            <a:cxnSpLocks/>
          </p:cNvCxnSpPr>
          <p:nvPr/>
        </p:nvCxnSpPr>
        <p:spPr>
          <a:xfrm>
            <a:off x="2336800" y="4396016"/>
            <a:ext cx="15367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6FB24194-9CDF-4F85-B168-11F02C7D9806}"/>
              </a:ext>
            </a:extLst>
          </p:cNvPr>
          <p:cNvCxnSpPr>
            <a:cxnSpLocks/>
          </p:cNvCxnSpPr>
          <p:nvPr/>
        </p:nvCxnSpPr>
        <p:spPr>
          <a:xfrm>
            <a:off x="7702550" y="5215166"/>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3348666-591F-42C6-93CF-E6141D2E47C3}"/>
              </a:ext>
            </a:extLst>
          </p:cNvPr>
          <p:cNvCxnSpPr>
            <a:cxnSpLocks/>
          </p:cNvCxnSpPr>
          <p:nvPr/>
        </p:nvCxnSpPr>
        <p:spPr>
          <a:xfrm>
            <a:off x="2336800" y="5494566"/>
            <a:ext cx="4292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92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1.photofunia.com/2/results/y/G/yGlTb48ruKK_-04DaAz2aA_r.jpg">
            <a:extLst>
              <a:ext uri="{FF2B5EF4-FFF2-40B4-BE49-F238E27FC236}">
                <a16:creationId xmlns:a16="http://schemas.microsoft.com/office/drawing/2014/main" id="{E4F3A9B3-B38F-49C3-835B-8A2D4CD2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77B9F08-CD24-4EB9-B9EC-2A06831BCC48}"/>
              </a:ext>
            </a:extLst>
          </p:cNvPr>
          <p:cNvSpPr>
            <a:spLocks noGrp="1"/>
          </p:cNvSpPr>
          <p:nvPr>
            <p:ph type="ctrTitle"/>
          </p:nvPr>
        </p:nvSpPr>
        <p:spPr>
          <a:xfrm>
            <a:off x="1750646" y="4801805"/>
            <a:ext cx="8581292" cy="1954163"/>
          </a:xfrm>
        </p:spPr>
        <p:txBody>
          <a:bodyPr>
            <a:normAutofit/>
          </a:bodyPr>
          <a:lstStyle/>
          <a:p>
            <a:r>
              <a:rPr lang="en-US" dirty="0">
                <a:ln w="12700">
                  <a:solidFill>
                    <a:schemeClr val="tx1"/>
                  </a:solidFill>
                </a:ln>
                <a:solidFill>
                  <a:schemeClr val="bg1"/>
                </a:solidFill>
              </a:rPr>
              <a:t>Heap Management</a:t>
            </a:r>
          </a:p>
        </p:txBody>
      </p:sp>
      <p:sp>
        <p:nvSpPr>
          <p:cNvPr id="2" name="Slide Number Placeholder 1">
            <a:extLst>
              <a:ext uri="{FF2B5EF4-FFF2-40B4-BE49-F238E27FC236}">
                <a16:creationId xmlns:a16="http://schemas.microsoft.com/office/drawing/2014/main" id="{E6462B00-A2A4-42D1-B3F8-6A6DA3B7D227}"/>
              </a:ext>
            </a:extLst>
          </p:cNvPr>
          <p:cNvSpPr>
            <a:spLocks noGrp="1"/>
          </p:cNvSpPr>
          <p:nvPr>
            <p:ph type="sldNum" sz="quarter" idx="12"/>
          </p:nvPr>
        </p:nvSpPr>
        <p:spPr>
          <a:xfrm>
            <a:off x="8733510" y="6356352"/>
            <a:ext cx="2057400" cy="365125"/>
          </a:xfrm>
        </p:spPr>
        <p:txBody>
          <a:bodyPr/>
          <a:lstStyle/>
          <a:p>
            <a:fld id="{45949831-8C71-49A7-A206-657DC8615E42}" type="slidenum">
              <a:rPr lang="en-US" smtClean="0"/>
              <a:t>3</a:t>
            </a:fld>
            <a:endParaRPr lang="en-US" dirty="0"/>
          </a:p>
        </p:txBody>
      </p:sp>
    </p:spTree>
    <p:extLst>
      <p:ext uri="{BB962C8B-B14F-4D97-AF65-F5344CB8AC3E}">
        <p14:creationId xmlns:p14="http://schemas.microsoft.com/office/powerpoint/2010/main" val="262396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Today’s Outline</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2152650" y="1699469"/>
            <a:ext cx="7886700" cy="4796992"/>
          </a:xfrm>
        </p:spPr>
        <p:txBody>
          <a:bodyPr>
            <a:normAutofit/>
          </a:bodyPr>
          <a:lstStyle/>
          <a:p>
            <a:pPr marL="0" indent="0">
              <a:buNone/>
            </a:pPr>
            <a:r>
              <a:rPr lang="en-US" b="1" dirty="0"/>
              <a:t>Heap Memory</a:t>
            </a:r>
          </a:p>
          <a:p>
            <a:r>
              <a:rPr lang="en-US" dirty="0"/>
              <a:t>Using the heap</a:t>
            </a:r>
          </a:p>
          <a:p>
            <a:r>
              <a:rPr lang="en-US" dirty="0"/>
              <a:t>OS interface</a:t>
            </a:r>
          </a:p>
          <a:p>
            <a:pPr marL="0" indent="0">
              <a:buNone/>
            </a:pPr>
            <a:r>
              <a:rPr lang="en-US" b="1" dirty="0"/>
              <a:t>Garbage collection</a:t>
            </a:r>
          </a:p>
          <a:p>
            <a:r>
              <a:rPr lang="en-US" dirty="0"/>
              <a:t>Reference Counting</a:t>
            </a:r>
          </a:p>
          <a:p>
            <a:r>
              <a:rPr lang="en-US" dirty="0"/>
              <a:t>Mark and Sweep</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30</a:t>
            </a:fld>
            <a:endParaRPr lang="en-US"/>
          </a:p>
        </p:txBody>
      </p:sp>
      <p:sp>
        <p:nvSpPr>
          <p:cNvPr id="8" name="TextBox 7">
            <a:extLst>
              <a:ext uri="{FF2B5EF4-FFF2-40B4-BE49-F238E27FC236}">
                <a16:creationId xmlns:a16="http://schemas.microsoft.com/office/drawing/2014/main" id="{D0708A8A-2A0F-414E-AC77-13BDDAF5EC47}"/>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11" name="Picture 10">
            <a:extLst>
              <a:ext uri="{FF2B5EF4-FFF2-40B4-BE49-F238E27FC236}">
                <a16:creationId xmlns:a16="http://schemas.microsoft.com/office/drawing/2014/main" id="{D8DCCB97-4DC2-4104-8DC1-9CB4BD459EAA}"/>
              </a:ext>
            </a:extLst>
          </p:cNvPr>
          <p:cNvPicPr>
            <a:picLocks noChangeAspect="1"/>
          </p:cNvPicPr>
          <p:nvPr/>
        </p:nvPicPr>
        <p:blipFill>
          <a:blip r:embed="rId3"/>
          <a:stretch>
            <a:fillRect/>
          </a:stretch>
        </p:blipFill>
        <p:spPr>
          <a:xfrm>
            <a:off x="7258975" y="3972139"/>
            <a:ext cx="3119372" cy="1831316"/>
          </a:xfrm>
          <a:prstGeom prst="rect">
            <a:avLst/>
          </a:prstGeom>
        </p:spPr>
      </p:pic>
      <p:sp>
        <p:nvSpPr>
          <p:cNvPr id="2" name="Rectangle: Rounded Corners 1">
            <a:extLst>
              <a:ext uri="{FF2B5EF4-FFF2-40B4-BE49-F238E27FC236}">
                <a16:creationId xmlns:a16="http://schemas.microsoft.com/office/drawing/2014/main" id="{E2DD2EC8-452A-44B7-99A3-F016031ECC23}"/>
              </a:ext>
            </a:extLst>
          </p:cNvPr>
          <p:cNvSpPr/>
          <p:nvPr/>
        </p:nvSpPr>
        <p:spPr>
          <a:xfrm>
            <a:off x="2152650" y="3733410"/>
            <a:ext cx="3269582" cy="50876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7C0F960-8542-4E0A-B164-0487BCA521AF}"/>
              </a:ext>
            </a:extLst>
          </p:cNvPr>
          <p:cNvSpPr/>
          <p:nvPr/>
        </p:nvSpPr>
        <p:spPr>
          <a:xfrm>
            <a:off x="1813654" y="3337806"/>
            <a:ext cx="338997" cy="22835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200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Naïve Reference Counting</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a:xfrm>
            <a:off x="1810533" y="1825625"/>
            <a:ext cx="3618525" cy="4351338"/>
          </a:xfrm>
        </p:spPr>
        <p:txBody>
          <a:bodyPr>
            <a:normAutofit lnSpcReduction="10000"/>
          </a:bodyPr>
          <a:lstStyle/>
          <a:p>
            <a:pPr marL="0" indent="0">
              <a:buNone/>
            </a:pPr>
            <a:r>
              <a:rPr lang="en-US" sz="2600" b="1" dirty="0"/>
              <a:t>Associate a count with each Heap cell</a:t>
            </a:r>
          </a:p>
          <a:p>
            <a:r>
              <a:rPr lang="en-US" sz="2400" dirty="0"/>
              <a:t>When a pointer is assigned to the cell, increment count</a:t>
            </a:r>
          </a:p>
          <a:p>
            <a:r>
              <a:rPr lang="en-US" sz="2400" dirty="0"/>
              <a:t>When a pointer leaves scope (i.e. dies), decrement count</a:t>
            </a:r>
          </a:p>
          <a:p>
            <a:pPr marL="0" indent="0">
              <a:buNone/>
            </a:pPr>
            <a:r>
              <a:rPr lang="en-US" sz="2600" b="1" dirty="0"/>
              <a:t>Predictable, fairly fast</a:t>
            </a:r>
          </a:p>
          <a:p>
            <a:r>
              <a:rPr lang="en-US" sz="2600" dirty="0"/>
              <a:t>Used by C++ smart pointers / Python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31</a:t>
            </a:fld>
            <a:endParaRPr lang="en-US"/>
          </a:p>
        </p:txBody>
      </p:sp>
      <p:sp>
        <p:nvSpPr>
          <p:cNvPr id="5" name="Rectangle 4">
            <a:extLst>
              <a:ext uri="{FF2B5EF4-FFF2-40B4-BE49-F238E27FC236}">
                <a16:creationId xmlns:a16="http://schemas.microsoft.com/office/drawing/2014/main" id="{7D92DD9F-7867-49D0-B7E1-2DCA0FC54E8A}"/>
              </a:ext>
            </a:extLst>
          </p:cNvPr>
          <p:cNvSpPr/>
          <p:nvPr/>
        </p:nvSpPr>
        <p:spPr>
          <a:xfrm>
            <a:off x="8918456" y="3229760"/>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8352EF5-810B-4700-8F7C-30539EC671DA}"/>
              </a:ext>
            </a:extLst>
          </p:cNvPr>
          <p:cNvSpPr/>
          <p:nvPr/>
        </p:nvSpPr>
        <p:spPr>
          <a:xfrm>
            <a:off x="9310767" y="3229760"/>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B503C90-EB2D-4A47-A4E5-B0E4EF4CC664}"/>
              </a:ext>
            </a:extLst>
          </p:cNvPr>
          <p:cNvSpPr/>
          <p:nvPr/>
        </p:nvSpPr>
        <p:spPr>
          <a:xfrm>
            <a:off x="10191939" y="386679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97B0DF3-8841-4E77-A814-B5A24E0F3C8B}"/>
              </a:ext>
            </a:extLst>
          </p:cNvPr>
          <p:cNvSpPr/>
          <p:nvPr/>
        </p:nvSpPr>
        <p:spPr>
          <a:xfrm>
            <a:off x="6221653" y="2491629"/>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BBF4A4DA-608F-498B-9870-4A542BE358F4}"/>
              </a:ext>
            </a:extLst>
          </p:cNvPr>
          <p:cNvSpPr/>
          <p:nvPr/>
        </p:nvSpPr>
        <p:spPr>
          <a:xfrm>
            <a:off x="6296901" y="257487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564249-686D-4140-8F76-F9CF45416EF6}"/>
              </a:ext>
            </a:extLst>
          </p:cNvPr>
          <p:cNvSpPr/>
          <p:nvPr/>
        </p:nvSpPr>
        <p:spPr>
          <a:xfrm>
            <a:off x="6221653" y="277814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C95E54D5-98A2-42CF-8A57-683C36042EFF}"/>
              </a:ext>
            </a:extLst>
          </p:cNvPr>
          <p:cNvSpPr/>
          <p:nvPr/>
        </p:nvSpPr>
        <p:spPr>
          <a:xfrm>
            <a:off x="6296901" y="2861389"/>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3B94E6-16A5-490B-A428-3BE817534F54}"/>
              </a:ext>
            </a:extLst>
          </p:cNvPr>
          <p:cNvSpPr/>
          <p:nvPr/>
        </p:nvSpPr>
        <p:spPr>
          <a:xfrm>
            <a:off x="6221653" y="3064653"/>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0F757A07-EAF4-44BB-8F52-C64D789FA9D9}"/>
              </a:ext>
            </a:extLst>
          </p:cNvPr>
          <p:cNvSpPr/>
          <p:nvPr/>
        </p:nvSpPr>
        <p:spPr>
          <a:xfrm>
            <a:off x="6296901" y="314790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232A86-D969-48E9-86EE-C6E79C416968}"/>
              </a:ext>
            </a:extLst>
          </p:cNvPr>
          <p:cNvSpPr/>
          <p:nvPr/>
        </p:nvSpPr>
        <p:spPr>
          <a:xfrm>
            <a:off x="6959269" y="243486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210B4F96-F50C-4034-9B2B-E476B9AA8C37}"/>
              </a:ext>
            </a:extLst>
          </p:cNvPr>
          <p:cNvSpPr/>
          <p:nvPr/>
        </p:nvSpPr>
        <p:spPr>
          <a:xfrm>
            <a:off x="7233589" y="2434861"/>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A4A6C019-0DCD-4F63-94F9-B0CD1BE2C5B6}"/>
              </a:ext>
            </a:extLst>
          </p:cNvPr>
          <p:cNvSpPr/>
          <p:nvPr/>
        </p:nvSpPr>
        <p:spPr>
          <a:xfrm>
            <a:off x="7874717" y="2434861"/>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0E8F846E-77B5-46FC-B243-3BB0B8D51D64}"/>
              </a:ext>
            </a:extLst>
          </p:cNvPr>
          <p:cNvSpPr/>
          <p:nvPr/>
        </p:nvSpPr>
        <p:spPr>
          <a:xfrm>
            <a:off x="8644136" y="3229760"/>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20" name="Oval 19">
            <a:extLst>
              <a:ext uri="{FF2B5EF4-FFF2-40B4-BE49-F238E27FC236}">
                <a16:creationId xmlns:a16="http://schemas.microsoft.com/office/drawing/2014/main" id="{30A044CA-5163-48DD-ABDA-3286A87BFDAD}"/>
              </a:ext>
            </a:extLst>
          </p:cNvPr>
          <p:cNvSpPr/>
          <p:nvPr/>
        </p:nvSpPr>
        <p:spPr>
          <a:xfrm>
            <a:off x="9379990" y="3316056"/>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05F2C31-0CB5-4832-9FC4-D7F4BDBD844D}"/>
              </a:ext>
            </a:extLst>
          </p:cNvPr>
          <p:cNvSpPr/>
          <p:nvPr/>
        </p:nvSpPr>
        <p:spPr>
          <a:xfrm>
            <a:off x="7985602" y="2570878"/>
            <a:ext cx="904959" cy="658883"/>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383846"/>
              <a:gd name="connsiteY0" fmla="*/ 0 h 780288"/>
              <a:gd name="connsiteX1" fmla="*/ 182880 w 3383846"/>
              <a:gd name="connsiteY1" fmla="*/ 396240 h 780288"/>
              <a:gd name="connsiteX2" fmla="*/ 1078992 w 3383846"/>
              <a:gd name="connsiteY2" fmla="*/ 463296 h 780288"/>
              <a:gd name="connsiteX3" fmla="*/ 3381496 w 3383846"/>
              <a:gd name="connsiteY3" fmla="*/ 780288 h 780288"/>
              <a:gd name="connsiteX0" fmla="*/ 0 w 3383846"/>
              <a:gd name="connsiteY0" fmla="*/ 0 h 780288"/>
              <a:gd name="connsiteX1" fmla="*/ 1078992 w 3383846"/>
              <a:gd name="connsiteY1" fmla="*/ 463296 h 780288"/>
              <a:gd name="connsiteX2" fmla="*/ 3381496 w 3383846"/>
              <a:gd name="connsiteY2" fmla="*/ 780288 h 780288"/>
              <a:gd name="connsiteX0" fmla="*/ 0 w 3381495"/>
              <a:gd name="connsiteY0" fmla="*/ 0 h 780288"/>
              <a:gd name="connsiteX1" fmla="*/ 3381496 w 3381495"/>
              <a:gd name="connsiteY1" fmla="*/ 780288 h 780288"/>
              <a:gd name="connsiteX0" fmla="*/ 137470 w 3518965"/>
              <a:gd name="connsiteY0" fmla="*/ 0 h 780288"/>
              <a:gd name="connsiteX1" fmla="*/ 3518966 w 3518965"/>
              <a:gd name="connsiteY1" fmla="*/ 780288 h 780288"/>
              <a:gd name="connsiteX0" fmla="*/ 117046 w 3498541"/>
              <a:gd name="connsiteY0" fmla="*/ 0 h 780288"/>
              <a:gd name="connsiteX1" fmla="*/ 3498542 w 3498541"/>
              <a:gd name="connsiteY1" fmla="*/ 780288 h 780288"/>
            </a:gdLst>
            <a:ahLst/>
            <a:cxnLst>
              <a:cxn ang="0">
                <a:pos x="connsiteX0" y="connsiteY0"/>
              </a:cxn>
              <a:cxn ang="0">
                <a:pos x="connsiteX1" y="connsiteY1"/>
              </a:cxn>
            </a:cxnLst>
            <a:rect l="l" t="t" r="r" b="b"/>
            <a:pathLst>
              <a:path w="3498541" h="780288">
                <a:moveTo>
                  <a:pt x="117046" y="0"/>
                </a:moveTo>
                <a:cubicBezTo>
                  <a:pt x="-703668" y="606325"/>
                  <a:pt x="3044719" y="225529"/>
                  <a:pt x="3498542" y="7802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EE28FB-1C7A-47CE-AF5D-9CF0DF13E911}"/>
              </a:ext>
            </a:extLst>
          </p:cNvPr>
          <p:cNvSpPr/>
          <p:nvPr/>
        </p:nvSpPr>
        <p:spPr>
          <a:xfrm>
            <a:off x="9276491" y="3866792"/>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23" name="Rectangle 22">
            <a:extLst>
              <a:ext uri="{FF2B5EF4-FFF2-40B4-BE49-F238E27FC236}">
                <a16:creationId xmlns:a16="http://schemas.microsoft.com/office/drawing/2014/main" id="{F51E486E-411A-4FAA-924E-735BB2065383}"/>
              </a:ext>
            </a:extLst>
          </p:cNvPr>
          <p:cNvSpPr/>
          <p:nvPr/>
        </p:nvSpPr>
        <p:spPr>
          <a:xfrm>
            <a:off x="9550811" y="386679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6B2D95A1-58DD-465B-9F23-268EDCCE4118}"/>
              </a:ext>
            </a:extLst>
          </p:cNvPr>
          <p:cNvSpPr/>
          <p:nvPr/>
        </p:nvSpPr>
        <p:spPr>
          <a:xfrm>
            <a:off x="10261161" y="395308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8524A5-4D5B-455A-B2E0-5F6133740FA8}"/>
              </a:ext>
            </a:extLst>
          </p:cNvPr>
          <p:cNvSpPr/>
          <p:nvPr/>
        </p:nvSpPr>
        <p:spPr>
          <a:xfrm>
            <a:off x="7942821" y="252115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94F638B-4CF5-469D-A785-F1B691F4419C}"/>
              </a:ext>
            </a:extLst>
          </p:cNvPr>
          <p:cNvSpPr/>
          <p:nvPr/>
        </p:nvSpPr>
        <p:spPr>
          <a:xfrm>
            <a:off x="6369956" y="2079013"/>
            <a:ext cx="863634" cy="57106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Lst>
            <a:ahLst/>
            <a:cxnLst>
              <a:cxn ang="0">
                <a:pos x="connsiteX0" y="connsiteY0"/>
              </a:cxn>
              <a:cxn ang="0">
                <a:pos x="connsiteX1" y="connsiteY1"/>
              </a:cxn>
              <a:cxn ang="0">
                <a:pos x="connsiteX2" y="connsiteY2"/>
              </a:cxn>
            </a:cxnLst>
            <a:rect l="l" t="t" r="r" b="b"/>
            <a:pathLst>
              <a:path w="1268350" h="571069">
                <a:moveTo>
                  <a:pt x="0" y="546727"/>
                </a:moveTo>
                <a:cubicBezTo>
                  <a:pt x="1524" y="706239"/>
                  <a:pt x="617416" y="30599"/>
                  <a:pt x="828669" y="4183"/>
                </a:cubicBezTo>
                <a:cubicBezTo>
                  <a:pt x="1039922" y="-22233"/>
                  <a:pt x="1284459" y="73017"/>
                  <a:pt x="1267517" y="38823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B2C0E01-9A04-4362-872F-AE4E9D53AE50}"/>
              </a:ext>
            </a:extLst>
          </p:cNvPr>
          <p:cNvSpPr/>
          <p:nvPr/>
        </p:nvSpPr>
        <p:spPr>
          <a:xfrm flipH="1">
            <a:off x="9327548" y="3376047"/>
            <a:ext cx="219092" cy="528067"/>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Lst>
            <a:ahLst/>
            <a:cxnLst>
              <a:cxn ang="0">
                <a:pos x="connsiteX0" y="connsiteY0"/>
              </a:cxn>
              <a:cxn ang="0">
                <a:pos x="connsiteX1" y="connsiteY1"/>
              </a:cxn>
            </a:cxnLst>
            <a:rect l="l" t="t" r="r" b="b"/>
            <a:pathLst>
              <a:path w="1731854" h="799114">
                <a:moveTo>
                  <a:pt x="770573" y="0"/>
                </a:moveTo>
                <a:cubicBezTo>
                  <a:pt x="3439212" y="489151"/>
                  <a:pt x="-333467" y="422921"/>
                  <a:pt x="24165" y="79911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476472C-91D9-4A97-9384-8D598F3B85BB}"/>
              </a:ext>
            </a:extLst>
          </p:cNvPr>
          <p:cNvSpPr/>
          <p:nvPr/>
        </p:nvSpPr>
        <p:spPr>
          <a:xfrm>
            <a:off x="8904264" y="3020608"/>
            <a:ext cx="1664211" cy="988925"/>
          </a:xfrm>
          <a:custGeom>
            <a:avLst/>
            <a:gdLst>
              <a:gd name="connsiteX0" fmla="*/ 1138238 w 1236198"/>
              <a:gd name="connsiteY0" fmla="*/ 481584 h 481584"/>
              <a:gd name="connsiteX1" fmla="*/ 1138238 w 1236198"/>
              <a:gd name="connsiteY1" fmla="*/ 134112 h 481584"/>
              <a:gd name="connsiteX2" fmla="*/ 120206 w 1236198"/>
              <a:gd name="connsiteY2" fmla="*/ 182880 h 481584"/>
              <a:gd name="connsiteX3" fmla="*/ 59246 w 1236198"/>
              <a:gd name="connsiteY3" fmla="*/ 0 h 481584"/>
              <a:gd name="connsiteX0" fmla="*/ 1141729 w 1239689"/>
              <a:gd name="connsiteY0" fmla="*/ 786384 h 786384"/>
              <a:gd name="connsiteX1" fmla="*/ 1141729 w 1239689"/>
              <a:gd name="connsiteY1" fmla="*/ 438912 h 786384"/>
              <a:gd name="connsiteX2" fmla="*/ 123697 w 1239689"/>
              <a:gd name="connsiteY2" fmla="*/ 487680 h 786384"/>
              <a:gd name="connsiteX3" fmla="*/ 56641 w 1239689"/>
              <a:gd name="connsiteY3" fmla="*/ 0 h 786384"/>
              <a:gd name="connsiteX0" fmla="*/ 1325360 w 1423320"/>
              <a:gd name="connsiteY0" fmla="*/ 812000 h 812000"/>
              <a:gd name="connsiteX1" fmla="*/ 1325360 w 1423320"/>
              <a:gd name="connsiteY1" fmla="*/ 464528 h 812000"/>
              <a:gd name="connsiteX2" fmla="*/ 307328 w 1423320"/>
              <a:gd name="connsiteY2" fmla="*/ 513296 h 812000"/>
              <a:gd name="connsiteX3" fmla="*/ 240272 w 1423320"/>
              <a:gd name="connsiteY3" fmla="*/ 25616 h 812000"/>
              <a:gd name="connsiteX0" fmla="*/ 1085088 w 1187786"/>
              <a:gd name="connsiteY0" fmla="*/ 786384 h 786384"/>
              <a:gd name="connsiteX1" fmla="*/ 1085088 w 1187786"/>
              <a:gd name="connsiteY1" fmla="*/ 438912 h 786384"/>
              <a:gd name="connsiteX2" fmla="*/ 0 w 1187786"/>
              <a:gd name="connsiteY2" fmla="*/ 0 h 786384"/>
              <a:gd name="connsiteX0" fmla="*/ 1356956 w 1459654"/>
              <a:gd name="connsiteY0" fmla="*/ 875050 h 875050"/>
              <a:gd name="connsiteX1" fmla="*/ 1356956 w 1459654"/>
              <a:gd name="connsiteY1" fmla="*/ 527578 h 875050"/>
              <a:gd name="connsiteX2" fmla="*/ 271868 w 1459654"/>
              <a:gd name="connsiteY2" fmla="*/ 88666 h 875050"/>
              <a:gd name="connsiteX0" fmla="*/ 1841952 w 1845185"/>
              <a:gd name="connsiteY0" fmla="*/ 885476 h 885476"/>
              <a:gd name="connsiteX1" fmla="*/ 135072 w 1845185"/>
              <a:gd name="connsiteY1" fmla="*/ 446564 h 885476"/>
              <a:gd name="connsiteX2" fmla="*/ 756864 w 1845185"/>
              <a:gd name="connsiteY2" fmla="*/ 99092 h 885476"/>
              <a:gd name="connsiteX0" fmla="*/ 1900776 w 1904289"/>
              <a:gd name="connsiteY0" fmla="*/ 878820 h 878820"/>
              <a:gd name="connsiteX1" fmla="*/ 193896 w 1904289"/>
              <a:gd name="connsiteY1" fmla="*/ 439908 h 878820"/>
              <a:gd name="connsiteX2" fmla="*/ 815688 w 1904289"/>
              <a:gd name="connsiteY2" fmla="*/ 92436 h 878820"/>
              <a:gd name="connsiteX0" fmla="*/ 2008369 w 2012534"/>
              <a:gd name="connsiteY0" fmla="*/ 878197 h 878197"/>
              <a:gd name="connsiteX1" fmla="*/ 301489 w 2012534"/>
              <a:gd name="connsiteY1" fmla="*/ 439285 h 878197"/>
              <a:gd name="connsiteX2" fmla="*/ 923281 w 2012534"/>
              <a:gd name="connsiteY2" fmla="*/ 91813 h 878197"/>
              <a:gd name="connsiteX0" fmla="*/ 2008369 w 2027473"/>
              <a:gd name="connsiteY0" fmla="*/ 878197 h 878197"/>
              <a:gd name="connsiteX1" fmla="*/ 301489 w 2027473"/>
              <a:gd name="connsiteY1" fmla="*/ 439285 h 878197"/>
              <a:gd name="connsiteX2" fmla="*/ 923281 w 2027473"/>
              <a:gd name="connsiteY2" fmla="*/ 91813 h 878197"/>
              <a:gd name="connsiteX0" fmla="*/ 1367704 w 1846860"/>
              <a:gd name="connsiteY0" fmla="*/ 973514 h 973514"/>
              <a:gd name="connsiteX1" fmla="*/ 1617640 w 1846860"/>
              <a:gd name="connsiteY1" fmla="*/ 101786 h 973514"/>
              <a:gd name="connsiteX2" fmla="*/ 282616 w 1846860"/>
              <a:gd name="connsiteY2" fmla="*/ 187130 h 973514"/>
              <a:gd name="connsiteX0" fmla="*/ 1085088 w 1564244"/>
              <a:gd name="connsiteY0" fmla="*/ 1003934 h 1003934"/>
              <a:gd name="connsiteX1" fmla="*/ 1335024 w 1564244"/>
              <a:gd name="connsiteY1" fmla="*/ 132206 h 1003934"/>
              <a:gd name="connsiteX2" fmla="*/ 0 w 1564244"/>
              <a:gd name="connsiteY2" fmla="*/ 217550 h 1003934"/>
              <a:gd name="connsiteX0" fmla="*/ 1085088 w 1085088"/>
              <a:gd name="connsiteY0" fmla="*/ 786384 h 786384"/>
              <a:gd name="connsiteX1" fmla="*/ 0 w 1085088"/>
              <a:gd name="connsiteY1" fmla="*/ 0 h 786384"/>
              <a:gd name="connsiteX0" fmla="*/ 1085088 w 1271046"/>
              <a:gd name="connsiteY0" fmla="*/ 786384 h 786384"/>
              <a:gd name="connsiteX1" fmla="*/ 0 w 1271046"/>
              <a:gd name="connsiteY1" fmla="*/ 0 h 786384"/>
              <a:gd name="connsiteX0" fmla="*/ 1085088 w 1280651"/>
              <a:gd name="connsiteY0" fmla="*/ 988925 h 988925"/>
              <a:gd name="connsiteX1" fmla="*/ 0 w 1280651"/>
              <a:gd name="connsiteY1" fmla="*/ 202541 h 988925"/>
            </a:gdLst>
            <a:ahLst/>
            <a:cxnLst>
              <a:cxn ang="0">
                <a:pos x="connsiteX0" y="connsiteY0"/>
              </a:cxn>
              <a:cxn ang="0">
                <a:pos x="connsiteX1" y="connsiteY1"/>
              </a:cxn>
            </a:cxnLst>
            <a:rect l="l" t="t" r="r" b="b"/>
            <a:pathLst>
              <a:path w="1280651" h="988925">
                <a:moveTo>
                  <a:pt x="1085088" y="988925"/>
                </a:moveTo>
                <a:cubicBezTo>
                  <a:pt x="1771904" y="-47395"/>
                  <a:pt x="465328" y="-193699"/>
                  <a:pt x="0" y="20254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362751-C743-435E-B5C0-972A390179A1}"/>
              </a:ext>
            </a:extLst>
          </p:cNvPr>
          <p:cNvSpPr/>
          <p:nvPr/>
        </p:nvSpPr>
        <p:spPr>
          <a:xfrm>
            <a:off x="6024408" y="3809832"/>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30" name="Rectangle 29">
            <a:extLst>
              <a:ext uri="{FF2B5EF4-FFF2-40B4-BE49-F238E27FC236}">
                <a16:creationId xmlns:a16="http://schemas.microsoft.com/office/drawing/2014/main" id="{0441BAD8-A838-4D65-B079-89B812DAF373}"/>
              </a:ext>
            </a:extLst>
          </p:cNvPr>
          <p:cNvSpPr/>
          <p:nvPr/>
        </p:nvSpPr>
        <p:spPr>
          <a:xfrm>
            <a:off x="6298728" y="380983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75EEBD05-FB2B-4778-BDDA-16042E1AA77A}"/>
              </a:ext>
            </a:extLst>
          </p:cNvPr>
          <p:cNvSpPr/>
          <p:nvPr/>
        </p:nvSpPr>
        <p:spPr>
          <a:xfrm>
            <a:off x="6939856"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47EF950D-A38F-4196-8555-6EF6DEC9F2A4}"/>
              </a:ext>
            </a:extLst>
          </p:cNvPr>
          <p:cNvSpPr/>
          <p:nvPr/>
        </p:nvSpPr>
        <p:spPr>
          <a:xfrm>
            <a:off x="7014180"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EA915-B416-42F4-A17D-4103A12ED748}"/>
              </a:ext>
            </a:extLst>
          </p:cNvPr>
          <p:cNvSpPr/>
          <p:nvPr/>
        </p:nvSpPr>
        <p:spPr>
          <a:xfrm>
            <a:off x="5690349"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34" name="Rectangle 33">
            <a:extLst>
              <a:ext uri="{FF2B5EF4-FFF2-40B4-BE49-F238E27FC236}">
                <a16:creationId xmlns:a16="http://schemas.microsoft.com/office/drawing/2014/main" id="{06288059-8CA7-4F3F-B4AD-FA9B95A95C0D}"/>
              </a:ext>
            </a:extLst>
          </p:cNvPr>
          <p:cNvSpPr/>
          <p:nvPr/>
        </p:nvSpPr>
        <p:spPr>
          <a:xfrm>
            <a:off x="5964669"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D6158FF-9433-4812-979E-842E2A44F5D0}"/>
              </a:ext>
            </a:extLst>
          </p:cNvPr>
          <p:cNvSpPr/>
          <p:nvPr/>
        </p:nvSpPr>
        <p:spPr>
          <a:xfrm>
            <a:off x="6605797"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A0A3555C-D15A-426D-A8EA-A3391FAB64FD}"/>
              </a:ext>
            </a:extLst>
          </p:cNvPr>
          <p:cNvSpPr/>
          <p:nvPr/>
        </p:nvSpPr>
        <p:spPr>
          <a:xfrm>
            <a:off x="6673901"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8554B21-27E0-4FFF-9427-B10C7241349E}"/>
              </a:ext>
            </a:extLst>
          </p:cNvPr>
          <p:cNvSpPr/>
          <p:nvPr/>
        </p:nvSpPr>
        <p:spPr>
          <a:xfrm>
            <a:off x="7268165"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38" name="Rectangle 37">
            <a:extLst>
              <a:ext uri="{FF2B5EF4-FFF2-40B4-BE49-F238E27FC236}">
                <a16:creationId xmlns:a16="http://schemas.microsoft.com/office/drawing/2014/main" id="{711C6C50-BB4B-417C-95C2-8A92185DA3A8}"/>
              </a:ext>
            </a:extLst>
          </p:cNvPr>
          <p:cNvSpPr/>
          <p:nvPr/>
        </p:nvSpPr>
        <p:spPr>
          <a:xfrm>
            <a:off x="754248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C7A7C3E-C894-45AF-B58B-5DBE6D8DE865}"/>
              </a:ext>
            </a:extLst>
          </p:cNvPr>
          <p:cNvSpPr/>
          <p:nvPr/>
        </p:nvSpPr>
        <p:spPr>
          <a:xfrm>
            <a:off x="818361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5C2E0DE3-037B-4163-B284-5760843EB64B}"/>
              </a:ext>
            </a:extLst>
          </p:cNvPr>
          <p:cNvSpPr/>
          <p:nvPr/>
        </p:nvSpPr>
        <p:spPr>
          <a:xfrm>
            <a:off x="825171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4AD542E-D61F-4BE5-A96C-44183C9A6D7A}"/>
              </a:ext>
            </a:extLst>
          </p:cNvPr>
          <p:cNvSpPr/>
          <p:nvPr/>
        </p:nvSpPr>
        <p:spPr>
          <a:xfrm>
            <a:off x="9282335"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2" name="Rectangle 41">
            <a:extLst>
              <a:ext uri="{FF2B5EF4-FFF2-40B4-BE49-F238E27FC236}">
                <a16:creationId xmlns:a16="http://schemas.microsoft.com/office/drawing/2014/main" id="{1F4DAB9B-4659-44AC-A0C5-2BA7B803AF0F}"/>
              </a:ext>
            </a:extLst>
          </p:cNvPr>
          <p:cNvSpPr/>
          <p:nvPr/>
        </p:nvSpPr>
        <p:spPr>
          <a:xfrm>
            <a:off x="955665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C4C00B5A-CEE8-40B3-B53C-3A448DE075C2}"/>
              </a:ext>
            </a:extLst>
          </p:cNvPr>
          <p:cNvSpPr/>
          <p:nvPr/>
        </p:nvSpPr>
        <p:spPr>
          <a:xfrm>
            <a:off x="1019778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a:extLst>
              <a:ext uri="{FF2B5EF4-FFF2-40B4-BE49-F238E27FC236}">
                <a16:creationId xmlns:a16="http://schemas.microsoft.com/office/drawing/2014/main" id="{E43CEE10-4410-4167-BCB0-B50083E03BDA}"/>
              </a:ext>
            </a:extLst>
          </p:cNvPr>
          <p:cNvSpPr/>
          <p:nvPr/>
        </p:nvSpPr>
        <p:spPr>
          <a:xfrm>
            <a:off x="1026588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BB7DE77-8463-4E37-A7D9-B30AD1A54E1B}"/>
              </a:ext>
            </a:extLst>
          </p:cNvPr>
          <p:cNvSpPr/>
          <p:nvPr/>
        </p:nvSpPr>
        <p:spPr>
          <a:xfrm>
            <a:off x="6366846" y="2890107"/>
            <a:ext cx="1611159" cy="94145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Lst>
            <a:ahLst/>
            <a:cxnLst>
              <a:cxn ang="0">
                <a:pos x="connsiteX0" y="connsiteY0"/>
              </a:cxn>
              <a:cxn ang="0">
                <a:pos x="connsiteX1" y="connsiteY1"/>
              </a:cxn>
              <a:cxn ang="0">
                <a:pos x="connsiteX2" y="connsiteY2"/>
              </a:cxn>
            </a:cxnLst>
            <a:rect l="l" t="t" r="r" b="b"/>
            <a:pathLst>
              <a:path w="1156917" h="923854">
                <a:moveTo>
                  <a:pt x="0" y="0"/>
                </a:moveTo>
                <a:cubicBezTo>
                  <a:pt x="1524" y="159512"/>
                  <a:pt x="909749" y="43708"/>
                  <a:pt x="1084460" y="197684"/>
                </a:cubicBezTo>
                <a:cubicBezTo>
                  <a:pt x="1259171" y="351660"/>
                  <a:pt x="1065209" y="608640"/>
                  <a:pt x="1048267" y="92385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9A40775-448D-4760-BF03-592EA5237998}"/>
              </a:ext>
            </a:extLst>
          </p:cNvPr>
          <p:cNvSpPr/>
          <p:nvPr/>
        </p:nvSpPr>
        <p:spPr>
          <a:xfrm>
            <a:off x="6317614" y="3194224"/>
            <a:ext cx="360950" cy="6218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Lst>
            <a:ahLst/>
            <a:cxnLst>
              <a:cxn ang="0">
                <a:pos x="connsiteX0" y="connsiteY0"/>
              </a:cxn>
              <a:cxn ang="0">
                <a:pos x="connsiteX1" y="connsiteY1"/>
              </a:cxn>
            </a:cxnLst>
            <a:rect l="l" t="t" r="r" b="b"/>
            <a:pathLst>
              <a:path w="530099" h="933188">
                <a:moveTo>
                  <a:pt x="93660" y="0"/>
                </a:moveTo>
                <a:cubicBezTo>
                  <a:pt x="436993" y="208377"/>
                  <a:pt x="917358" y="454094"/>
                  <a:pt x="0" y="9331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13876A-30E0-4DD9-8E79-AEE492A55D04}"/>
              </a:ext>
            </a:extLst>
          </p:cNvPr>
          <p:cNvSpPr/>
          <p:nvPr/>
        </p:nvSpPr>
        <p:spPr>
          <a:xfrm>
            <a:off x="7556524" y="3831565"/>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8" name="Rectangle 47">
            <a:extLst>
              <a:ext uri="{FF2B5EF4-FFF2-40B4-BE49-F238E27FC236}">
                <a16:creationId xmlns:a16="http://schemas.microsoft.com/office/drawing/2014/main" id="{2BDAC118-C177-44A7-BC40-2B32D2D3466E}"/>
              </a:ext>
            </a:extLst>
          </p:cNvPr>
          <p:cNvSpPr/>
          <p:nvPr/>
        </p:nvSpPr>
        <p:spPr>
          <a:xfrm>
            <a:off x="7830844" y="3831565"/>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8E603FB3-9389-4110-A508-B1FA9A2EBD87}"/>
              </a:ext>
            </a:extLst>
          </p:cNvPr>
          <p:cNvSpPr/>
          <p:nvPr/>
        </p:nvSpPr>
        <p:spPr>
          <a:xfrm>
            <a:off x="8471972"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33D17D31-EC59-49F2-8F60-5AEFEC18A2CB}"/>
              </a:ext>
            </a:extLst>
          </p:cNvPr>
          <p:cNvSpPr/>
          <p:nvPr/>
        </p:nvSpPr>
        <p:spPr>
          <a:xfrm>
            <a:off x="8540076"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C148DE6-35D7-4DBF-93F1-F64EE97D3395}"/>
              </a:ext>
            </a:extLst>
          </p:cNvPr>
          <p:cNvSpPr/>
          <p:nvPr/>
        </p:nvSpPr>
        <p:spPr>
          <a:xfrm>
            <a:off x="8199089"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a:extLst>
              <a:ext uri="{FF2B5EF4-FFF2-40B4-BE49-F238E27FC236}">
                <a16:creationId xmlns:a16="http://schemas.microsoft.com/office/drawing/2014/main" id="{613A0644-2BC5-4A4A-98EA-6BC1E391BE9E}"/>
              </a:ext>
            </a:extLst>
          </p:cNvPr>
          <p:cNvSpPr/>
          <p:nvPr/>
        </p:nvSpPr>
        <p:spPr>
          <a:xfrm>
            <a:off x="8267193"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2D512E8-A303-441F-A2A4-234DD54DC546}"/>
              </a:ext>
            </a:extLst>
          </p:cNvPr>
          <p:cNvSpPr/>
          <p:nvPr/>
        </p:nvSpPr>
        <p:spPr>
          <a:xfrm>
            <a:off x="6677127"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a:extLst>
              <a:ext uri="{FF2B5EF4-FFF2-40B4-BE49-F238E27FC236}">
                <a16:creationId xmlns:a16="http://schemas.microsoft.com/office/drawing/2014/main" id="{6058680F-1B49-4FE7-82F0-4065B53DDFBA}"/>
              </a:ext>
            </a:extLst>
          </p:cNvPr>
          <p:cNvSpPr/>
          <p:nvPr/>
        </p:nvSpPr>
        <p:spPr>
          <a:xfrm>
            <a:off x="6745231"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FC2F71F-140D-44E5-82B1-664F6134319A}"/>
              </a:ext>
            </a:extLst>
          </p:cNvPr>
          <p:cNvSpPr/>
          <p:nvPr/>
        </p:nvSpPr>
        <p:spPr>
          <a:xfrm>
            <a:off x="5932261" y="3974822"/>
            <a:ext cx="890091" cy="820882"/>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 name="connsiteX0" fmla="*/ 1235588 w 1327710"/>
              <a:gd name="connsiteY0" fmla="*/ 0 h 1231910"/>
              <a:gd name="connsiteX1" fmla="*/ 0 w 1327710"/>
              <a:gd name="connsiteY1" fmla="*/ 1231910 h 1231910"/>
              <a:gd name="connsiteX0" fmla="*/ 1235588 w 1301607"/>
              <a:gd name="connsiteY0" fmla="*/ 0 h 1231910"/>
              <a:gd name="connsiteX1" fmla="*/ 0 w 1301607"/>
              <a:gd name="connsiteY1" fmla="*/ 1231910 h 1231910"/>
              <a:gd name="connsiteX0" fmla="*/ 1280239 w 1307207"/>
              <a:gd name="connsiteY0" fmla="*/ 0 h 1231910"/>
              <a:gd name="connsiteX1" fmla="*/ 44651 w 1307207"/>
              <a:gd name="connsiteY1" fmla="*/ 1231910 h 1231910"/>
            </a:gdLst>
            <a:ahLst/>
            <a:cxnLst>
              <a:cxn ang="0">
                <a:pos x="connsiteX0" y="connsiteY0"/>
              </a:cxn>
              <a:cxn ang="0">
                <a:pos x="connsiteX1" y="connsiteY1"/>
              </a:cxn>
            </a:cxnLst>
            <a:rect l="l" t="t" r="r" b="b"/>
            <a:pathLst>
              <a:path w="1307207" h="1231910">
                <a:moveTo>
                  <a:pt x="1280239" y="0"/>
                </a:moveTo>
                <a:cubicBezTo>
                  <a:pt x="1550489" y="581779"/>
                  <a:pt x="-307815" y="864835"/>
                  <a:pt x="44651" y="123191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3EB7603-C374-4263-92DD-F9A23E351F4B}"/>
              </a:ext>
            </a:extLst>
          </p:cNvPr>
          <p:cNvSpPr/>
          <p:nvPr/>
        </p:nvSpPr>
        <p:spPr>
          <a:xfrm flipH="1">
            <a:off x="7555569" y="3991572"/>
            <a:ext cx="774802" cy="814206"/>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Lst>
            <a:ahLst/>
            <a:cxnLst>
              <a:cxn ang="0">
                <a:pos x="connsiteX0" y="connsiteY0"/>
              </a:cxn>
              <a:cxn ang="0">
                <a:pos x="connsiteX1" y="connsiteY1"/>
              </a:cxn>
            </a:cxnLst>
            <a:rect l="l" t="t" r="r" b="b"/>
            <a:pathLst>
              <a:path w="6124569" h="1232123">
                <a:moveTo>
                  <a:pt x="81987" y="0"/>
                </a:moveTo>
                <a:cubicBezTo>
                  <a:pt x="-838814" y="602109"/>
                  <a:pt x="6304344" y="742971"/>
                  <a:pt x="6121098" y="12321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C02A9C3A-29DD-46E5-8933-8A0072B9DFE9}"/>
              </a:ext>
            </a:extLst>
          </p:cNvPr>
          <p:cNvSpPr/>
          <p:nvPr/>
        </p:nvSpPr>
        <p:spPr>
          <a:xfrm flipH="1">
            <a:off x="7091467" y="3963580"/>
            <a:ext cx="455209" cy="8515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96D30DD-0E73-4FEA-B97C-6853F7026BC3}"/>
              </a:ext>
            </a:extLst>
          </p:cNvPr>
          <p:cNvSpPr/>
          <p:nvPr/>
        </p:nvSpPr>
        <p:spPr>
          <a:xfrm flipH="1">
            <a:off x="8599663" y="3963580"/>
            <a:ext cx="959062" cy="84530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7581088 w 7581088"/>
              <a:gd name="connsiteY0" fmla="*/ 0 h 1279190"/>
              <a:gd name="connsiteX1" fmla="*/ 0 w 7581088"/>
              <a:gd name="connsiteY1" fmla="*/ 1279190 h 1279190"/>
            </a:gdLst>
            <a:ahLst/>
            <a:cxnLst>
              <a:cxn ang="0">
                <a:pos x="connsiteX0" y="connsiteY0"/>
              </a:cxn>
              <a:cxn ang="0">
                <a:pos x="connsiteX1" y="connsiteY1"/>
              </a:cxn>
            </a:cxnLst>
            <a:rect l="l" t="t" r="r" b="b"/>
            <a:pathLst>
              <a:path w="7581088" h="1279190">
                <a:moveTo>
                  <a:pt x="7581088" y="0"/>
                </a:moveTo>
                <a:cubicBezTo>
                  <a:pt x="6660287" y="602109"/>
                  <a:pt x="183246" y="790038"/>
                  <a:pt x="0" y="127919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F182A88-523C-407B-948F-76DC1774BC57}"/>
              </a:ext>
            </a:extLst>
          </p:cNvPr>
          <p:cNvSpPr txBox="1"/>
          <p:nvPr/>
        </p:nvSpPr>
        <p:spPr>
          <a:xfrm>
            <a:off x="5417258" y="2577153"/>
            <a:ext cx="581698" cy="646331"/>
          </a:xfrm>
          <a:prstGeom prst="rect">
            <a:avLst/>
          </a:prstGeom>
          <a:noFill/>
        </p:spPr>
        <p:txBody>
          <a:bodyPr wrap="none" rtlCol="0">
            <a:spAutoFit/>
          </a:bodyPr>
          <a:lstStyle/>
          <a:p>
            <a:pPr algn="ctr"/>
            <a:r>
              <a:rPr lang="en-US" dirty="0"/>
              <a:t>root</a:t>
            </a:r>
          </a:p>
          <a:p>
            <a:pPr algn="ctr"/>
            <a:r>
              <a:rPr lang="en-US" dirty="0"/>
              <a:t>set</a:t>
            </a:r>
          </a:p>
        </p:txBody>
      </p:sp>
      <p:sp>
        <p:nvSpPr>
          <p:cNvPr id="60" name="Freeform: Shape 59">
            <a:extLst>
              <a:ext uri="{FF2B5EF4-FFF2-40B4-BE49-F238E27FC236}">
                <a16:creationId xmlns:a16="http://schemas.microsoft.com/office/drawing/2014/main" id="{B0247E9E-0F14-45E1-B83B-49D7A48F8983}"/>
              </a:ext>
            </a:extLst>
          </p:cNvPr>
          <p:cNvSpPr/>
          <p:nvPr/>
        </p:nvSpPr>
        <p:spPr>
          <a:xfrm flipH="1">
            <a:off x="6723841"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588CEFF-4F7D-417A-B367-F1048B8F4631}"/>
              </a:ext>
            </a:extLst>
          </p:cNvPr>
          <p:cNvSpPr/>
          <p:nvPr/>
        </p:nvSpPr>
        <p:spPr>
          <a:xfrm>
            <a:off x="6681305"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2" name="Freeform: Shape 61">
            <a:extLst>
              <a:ext uri="{FF2B5EF4-FFF2-40B4-BE49-F238E27FC236}">
                <a16:creationId xmlns:a16="http://schemas.microsoft.com/office/drawing/2014/main" id="{CF95385A-FDF0-4319-A9F7-2B8D248D181A}"/>
              </a:ext>
            </a:extLst>
          </p:cNvPr>
          <p:cNvSpPr/>
          <p:nvPr/>
        </p:nvSpPr>
        <p:spPr>
          <a:xfrm flipH="1">
            <a:off x="8308134"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CBD97B9-A0B3-409F-80D0-B6222333AF1B}"/>
              </a:ext>
            </a:extLst>
          </p:cNvPr>
          <p:cNvSpPr/>
          <p:nvPr/>
        </p:nvSpPr>
        <p:spPr>
          <a:xfrm>
            <a:off x="8265598"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4" name="Freeform: Shape 63">
            <a:extLst>
              <a:ext uri="{FF2B5EF4-FFF2-40B4-BE49-F238E27FC236}">
                <a16:creationId xmlns:a16="http://schemas.microsoft.com/office/drawing/2014/main" id="{091814C0-2758-4511-A8AD-C3ED28C34233}"/>
              </a:ext>
            </a:extLst>
          </p:cNvPr>
          <p:cNvSpPr/>
          <p:nvPr/>
        </p:nvSpPr>
        <p:spPr>
          <a:xfrm flipH="1">
            <a:off x="10243419" y="4948450"/>
            <a:ext cx="104079" cy="40136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251722 w 1075536"/>
              <a:gd name="connsiteY0" fmla="*/ 0 h 1269324"/>
              <a:gd name="connsiteX1" fmla="*/ 1063094 w 1075536"/>
              <a:gd name="connsiteY1" fmla="*/ 1269324 h 1269324"/>
            </a:gdLst>
            <a:ahLst/>
            <a:cxnLst>
              <a:cxn ang="0">
                <a:pos x="connsiteX0" y="connsiteY0"/>
              </a:cxn>
              <a:cxn ang="0">
                <a:pos x="connsiteX1" y="connsiteY1"/>
              </a:cxn>
            </a:cxnLst>
            <a:rect l="l" t="t" r="r" b="b"/>
            <a:pathLst>
              <a:path w="1075536" h="1269324">
                <a:moveTo>
                  <a:pt x="251722" y="0"/>
                </a:moveTo>
                <a:cubicBezTo>
                  <a:pt x="-669079" y="602109"/>
                  <a:pt x="1246340" y="780172"/>
                  <a:pt x="1063094" y="126932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E572D50-5A21-48B4-981A-A379D492DA89}"/>
              </a:ext>
            </a:extLst>
          </p:cNvPr>
          <p:cNvSpPr/>
          <p:nvPr/>
        </p:nvSpPr>
        <p:spPr>
          <a:xfrm>
            <a:off x="9853882" y="5295707"/>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7" name="Cross 66">
            <a:extLst>
              <a:ext uri="{FF2B5EF4-FFF2-40B4-BE49-F238E27FC236}">
                <a16:creationId xmlns:a16="http://schemas.microsoft.com/office/drawing/2014/main" id="{6C9D7B4A-93C1-FC9D-FBC5-1AA459EDEF55}"/>
              </a:ext>
            </a:extLst>
          </p:cNvPr>
          <p:cNvSpPr/>
          <p:nvPr/>
        </p:nvSpPr>
        <p:spPr>
          <a:xfrm rot="2731654">
            <a:off x="6580030" y="1914574"/>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5944F9D7-F1FE-357A-8B19-50D8187F78EA}"/>
              </a:ext>
            </a:extLst>
          </p:cNvPr>
          <p:cNvCxnSpPr>
            <a:endCxn id="26" idx="2"/>
          </p:cNvCxnSpPr>
          <p:nvPr/>
        </p:nvCxnSpPr>
        <p:spPr>
          <a:xfrm flipV="1">
            <a:off x="6939856" y="2434861"/>
            <a:ext cx="328309" cy="286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6EA9F12-D4E5-3B2D-81E9-53D0AE9EAE2A}"/>
              </a:ext>
            </a:extLst>
          </p:cNvPr>
          <p:cNvSpPr txBox="1"/>
          <p:nvPr/>
        </p:nvSpPr>
        <p:spPr>
          <a:xfrm>
            <a:off x="6696622" y="2432648"/>
            <a:ext cx="301686" cy="369332"/>
          </a:xfrm>
          <a:prstGeom prst="rect">
            <a:avLst/>
          </a:prstGeom>
          <a:noFill/>
        </p:spPr>
        <p:txBody>
          <a:bodyPr wrap="none" rtlCol="0">
            <a:spAutoFit/>
          </a:bodyPr>
          <a:lstStyle/>
          <a:p>
            <a:r>
              <a:rPr lang="en-US" b="1" dirty="0">
                <a:solidFill>
                  <a:srgbClr val="FF0000"/>
                </a:solidFill>
              </a:rPr>
              <a:t>0</a:t>
            </a:r>
          </a:p>
        </p:txBody>
      </p:sp>
      <p:sp>
        <p:nvSpPr>
          <p:cNvPr id="71" name="TextBox 70">
            <a:extLst>
              <a:ext uri="{FF2B5EF4-FFF2-40B4-BE49-F238E27FC236}">
                <a16:creationId xmlns:a16="http://schemas.microsoft.com/office/drawing/2014/main" id="{B97ACDD5-B5B2-7FDC-E0A1-D2517ED97395}"/>
              </a:ext>
            </a:extLst>
          </p:cNvPr>
          <p:cNvSpPr txBox="1"/>
          <p:nvPr/>
        </p:nvSpPr>
        <p:spPr>
          <a:xfrm rot="20193796">
            <a:off x="7458988" y="1915484"/>
            <a:ext cx="1062214" cy="369332"/>
          </a:xfrm>
          <a:prstGeom prst="rect">
            <a:avLst/>
          </a:prstGeom>
          <a:noFill/>
        </p:spPr>
        <p:txBody>
          <a:bodyPr wrap="none" rtlCol="0">
            <a:spAutoFit/>
          </a:bodyPr>
          <a:lstStyle/>
          <a:p>
            <a:r>
              <a:rPr lang="en-US" b="1" dirty="0">
                <a:solidFill>
                  <a:schemeClr val="accent2"/>
                </a:solidFill>
              </a:rPr>
              <a:t>Garbage!</a:t>
            </a:r>
          </a:p>
        </p:txBody>
      </p:sp>
      <p:cxnSp>
        <p:nvCxnSpPr>
          <p:cNvPr id="72" name="Straight Connector 71">
            <a:extLst>
              <a:ext uri="{FF2B5EF4-FFF2-40B4-BE49-F238E27FC236}">
                <a16:creationId xmlns:a16="http://schemas.microsoft.com/office/drawing/2014/main" id="{AE0A9F12-ED96-37E4-8EF8-510D7CEA483E}"/>
              </a:ext>
            </a:extLst>
          </p:cNvPr>
          <p:cNvCxnSpPr/>
          <p:nvPr/>
        </p:nvCxnSpPr>
        <p:spPr>
          <a:xfrm flipV="1">
            <a:off x="8602303" y="3250344"/>
            <a:ext cx="328309" cy="286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470CF2C-ECAB-32F7-552F-CCABD95DA35A}"/>
              </a:ext>
            </a:extLst>
          </p:cNvPr>
          <p:cNvSpPr txBox="1"/>
          <p:nvPr/>
        </p:nvSpPr>
        <p:spPr>
          <a:xfrm>
            <a:off x="8384522" y="3094004"/>
            <a:ext cx="301686" cy="369332"/>
          </a:xfrm>
          <a:prstGeom prst="rect">
            <a:avLst/>
          </a:prstGeom>
          <a:noFill/>
        </p:spPr>
        <p:txBody>
          <a:bodyPr wrap="none" rtlCol="0">
            <a:spAutoFit/>
          </a:bodyPr>
          <a:lstStyle/>
          <a:p>
            <a:r>
              <a:rPr lang="en-US" b="1" dirty="0">
                <a:solidFill>
                  <a:srgbClr val="FF0000"/>
                </a:solidFill>
              </a:rPr>
              <a:t>1</a:t>
            </a:r>
          </a:p>
        </p:txBody>
      </p:sp>
      <p:sp>
        <p:nvSpPr>
          <p:cNvPr id="74" name="Cross 73">
            <a:extLst>
              <a:ext uri="{FF2B5EF4-FFF2-40B4-BE49-F238E27FC236}">
                <a16:creationId xmlns:a16="http://schemas.microsoft.com/office/drawing/2014/main" id="{3578BF3C-7089-0BF2-414C-7679A7558C3A}"/>
              </a:ext>
            </a:extLst>
          </p:cNvPr>
          <p:cNvSpPr/>
          <p:nvPr/>
        </p:nvSpPr>
        <p:spPr>
          <a:xfrm rot="2731654">
            <a:off x="8167074" y="2666545"/>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EF9640B-34FA-334C-C761-57A897F8E957}"/>
              </a:ext>
            </a:extLst>
          </p:cNvPr>
          <p:cNvSpPr txBox="1"/>
          <p:nvPr/>
        </p:nvSpPr>
        <p:spPr>
          <a:xfrm rot="20193796">
            <a:off x="8877283" y="2387796"/>
            <a:ext cx="1518557" cy="369332"/>
          </a:xfrm>
          <a:prstGeom prst="rect">
            <a:avLst/>
          </a:prstGeom>
          <a:noFill/>
        </p:spPr>
        <p:txBody>
          <a:bodyPr wrap="none" rtlCol="0">
            <a:spAutoFit/>
          </a:bodyPr>
          <a:lstStyle/>
          <a:p>
            <a:r>
              <a:rPr lang="en-US" dirty="0">
                <a:solidFill>
                  <a:schemeClr val="accent5"/>
                </a:solidFill>
              </a:rPr>
              <a:t>Not garbage?!</a:t>
            </a:r>
          </a:p>
        </p:txBody>
      </p:sp>
    </p:spTree>
    <p:extLst>
      <p:ext uri="{BB962C8B-B14F-4D97-AF65-F5344CB8AC3E}">
        <p14:creationId xmlns:p14="http://schemas.microsoft.com/office/powerpoint/2010/main" val="8428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wipe(down)">
                                      <p:cBhvr>
                                        <p:cTn id="131" dur="250"/>
                                        <p:tgtEl>
                                          <p:spTgt spid="69"/>
                                        </p:tgtEl>
                                      </p:cBhvr>
                                    </p:animEffect>
                                  </p:childTnLst>
                                </p:cTn>
                              </p:par>
                            </p:childTnLst>
                          </p:cTn>
                        </p:par>
                        <p:par>
                          <p:cTn id="132" fill="hold">
                            <p:stCondLst>
                              <p:cond delay="250"/>
                            </p:stCondLst>
                            <p:childTnLst>
                              <p:par>
                                <p:cTn id="133" presetID="1" presetClass="entr" presetSubtype="0" fill="hold" grpId="0" nodeType="afterEffect">
                                  <p:stCondLst>
                                    <p:cond delay="0"/>
                                  </p:stCondLst>
                                  <p:childTnLst>
                                    <p:set>
                                      <p:cBhvr>
                                        <p:cTn id="134" dur="1" fill="hold">
                                          <p:stCondLst>
                                            <p:cond delay="0"/>
                                          </p:stCondLst>
                                        </p:cTn>
                                        <p:tgtEl>
                                          <p:spTgt spid="7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wipe(down)">
                                      <p:cBhvr>
                                        <p:cTn id="147" dur="500"/>
                                        <p:tgtEl>
                                          <p:spTgt spid="72"/>
                                        </p:tgtEl>
                                      </p:cBhvr>
                                    </p:animEffect>
                                  </p:childTnLst>
                                </p:cTn>
                              </p:par>
                            </p:childTnLst>
                          </p:cTn>
                        </p:par>
                        <p:par>
                          <p:cTn id="148" fill="hold">
                            <p:stCondLst>
                              <p:cond delay="500"/>
                            </p:stCondLst>
                            <p:childTnLst>
                              <p:par>
                                <p:cTn id="149" presetID="1" presetClass="entr" presetSubtype="0" fill="hold" grpId="0" nodeType="afterEffect">
                                  <p:stCondLst>
                                    <p:cond delay="0"/>
                                  </p:stCondLst>
                                  <p:childTnLst>
                                    <p:set>
                                      <p:cBhvr>
                                        <p:cTn id="150" dur="1" fill="hold">
                                          <p:stCondLst>
                                            <p:cond delay="0"/>
                                          </p:stCondLst>
                                        </p:cTn>
                                        <p:tgtEl>
                                          <p:spTgt spid="7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animBg="1"/>
      <p:bldP spid="61" grpId="0"/>
      <p:bldP spid="62" grpId="0" animBg="1"/>
      <p:bldP spid="63" grpId="0"/>
      <p:bldP spid="64" grpId="0" animBg="1"/>
      <p:bldP spid="65" grpId="0"/>
      <p:bldP spid="67" grpId="0" animBg="1"/>
      <p:bldP spid="70" grpId="0"/>
      <p:bldP spid="71" grpId="0"/>
      <p:bldP spid="73" grpId="0"/>
      <p:bldP spid="74" grpId="0" animBg="1"/>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Naïve Reference Counting: Limitations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p:txBody>
          <a:bodyPr/>
          <a:lstStyle/>
          <a:p>
            <a:pPr marL="0" indent="0">
              <a:buNone/>
            </a:pPr>
            <a:r>
              <a:rPr lang="en-US" b="1" dirty="0"/>
              <a:t>Space Overhead</a:t>
            </a:r>
          </a:p>
          <a:p>
            <a:r>
              <a:rPr lang="en-US" dirty="0"/>
              <a:t>1 counter per cell</a:t>
            </a:r>
            <a:endParaRPr lang="en-US" b="1" dirty="0"/>
          </a:p>
          <a:p>
            <a:pPr marL="0" indent="0">
              <a:buNone/>
            </a:pPr>
            <a:r>
              <a:rPr lang="en-US" b="1" dirty="0"/>
              <a:t>Time Overhead</a:t>
            </a:r>
          </a:p>
          <a:p>
            <a:r>
              <a:rPr lang="en-US" dirty="0"/>
              <a:t>Fix up counts</a:t>
            </a:r>
          </a:p>
          <a:p>
            <a:r>
              <a:rPr lang="en-US" dirty="0"/>
              <a:t>Check for self-loops</a:t>
            </a:r>
          </a:p>
          <a:p>
            <a:pPr marL="0" indent="0">
              <a:buNone/>
            </a:pPr>
            <a:r>
              <a:rPr lang="en-US" b="1" dirty="0"/>
              <a:t>Potential leaks</a:t>
            </a:r>
          </a:p>
          <a:p>
            <a:r>
              <a:rPr lang="en-US" dirty="0"/>
              <a:t>Cycles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32</a:t>
            </a:fld>
            <a:endParaRPr lang="en-US"/>
          </a:p>
        </p:txBody>
      </p:sp>
      <p:pic>
        <p:nvPicPr>
          <p:cNvPr id="1026" name="Picture 2" descr="Ryan Dosier’s Ten Favorite Sesame Street Muppets | The Muppet Mindset">
            <a:extLst>
              <a:ext uri="{FF2B5EF4-FFF2-40B4-BE49-F238E27FC236}">
                <a16:creationId xmlns:a16="http://schemas.microsoft.com/office/drawing/2014/main" id="{987D4F67-5566-44D7-AC12-874D7F7E5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194" y="1727200"/>
            <a:ext cx="293511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Reference Counting: Summary</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p:txBody>
          <a:bodyPr/>
          <a:lstStyle/>
          <a:p>
            <a:pPr marL="0" indent="0">
              <a:buNone/>
            </a:pPr>
            <a:r>
              <a:rPr lang="en-US" b="1" dirty="0"/>
              <a:t>Associate a count with each Heap cell</a:t>
            </a:r>
          </a:p>
          <a:p>
            <a:r>
              <a:rPr lang="en-US" dirty="0"/>
              <a:t>When a pointer is assigned to the cell, increment the count</a:t>
            </a:r>
          </a:p>
          <a:p>
            <a:r>
              <a:rPr lang="en-US" dirty="0"/>
              <a:t>When a pointer goes out of scope/goes dead, decrement the count</a:t>
            </a:r>
          </a:p>
          <a:p>
            <a:pPr marL="0" indent="0">
              <a:buNone/>
            </a:pPr>
            <a:r>
              <a:rPr lang="en-US" b="1" dirty="0"/>
              <a:t>Pretty predictable, relatively fast</a:t>
            </a:r>
          </a:p>
          <a:p>
            <a:r>
              <a:rPr lang="en-US" dirty="0"/>
              <a:t>Used by C++ smart pointers / Python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33</a:t>
            </a:fld>
            <a:endParaRPr lang="en-US"/>
          </a:p>
        </p:txBody>
      </p:sp>
    </p:spTree>
    <p:extLst>
      <p:ext uri="{BB962C8B-B14F-4D97-AF65-F5344CB8AC3E}">
        <p14:creationId xmlns:p14="http://schemas.microsoft.com/office/powerpoint/2010/main" val="5145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Mark and Sweep</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1762506" y="1825625"/>
            <a:ext cx="3646838" cy="4351338"/>
          </a:xfrm>
        </p:spPr>
        <p:txBody>
          <a:bodyPr>
            <a:normAutofit fontScale="92500" lnSpcReduction="10000"/>
          </a:bodyPr>
          <a:lstStyle/>
          <a:p>
            <a:pPr marL="0" indent="0">
              <a:buNone/>
            </a:pPr>
            <a:r>
              <a:rPr lang="en-US" b="1" dirty="0"/>
              <a:t>“Lazy” garbage collection</a:t>
            </a:r>
          </a:p>
          <a:p>
            <a:r>
              <a:rPr lang="en-US" dirty="0"/>
              <a:t>(Can be) performed when needed</a:t>
            </a:r>
          </a:p>
          <a:p>
            <a:pPr marL="0" indent="0">
              <a:buNone/>
            </a:pPr>
            <a:r>
              <a:rPr lang="en-US" b="1" dirty="0"/>
              <a:t>Two-phase approach:</a:t>
            </a:r>
          </a:p>
          <a:p>
            <a:r>
              <a:rPr lang="en-US" dirty="0"/>
              <a:t>Mark – Traverse memory from the roots, set a “mark bit” on each cell</a:t>
            </a:r>
          </a:p>
          <a:p>
            <a:r>
              <a:rPr lang="en-US" dirty="0"/>
              <a:t>Sweep – Free all memory that wasn’t marked</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34</a:t>
            </a:fld>
            <a:endParaRPr lang="en-US"/>
          </a:p>
        </p:txBody>
      </p:sp>
      <p:sp>
        <p:nvSpPr>
          <p:cNvPr id="61" name="Rectangle 60">
            <a:extLst>
              <a:ext uri="{FF2B5EF4-FFF2-40B4-BE49-F238E27FC236}">
                <a16:creationId xmlns:a16="http://schemas.microsoft.com/office/drawing/2014/main" id="{4C812EFA-8FE8-43D1-8B5A-00F1376E15DF}"/>
              </a:ext>
            </a:extLst>
          </p:cNvPr>
          <p:cNvSpPr/>
          <p:nvPr/>
        </p:nvSpPr>
        <p:spPr>
          <a:xfrm>
            <a:off x="8918456" y="3229760"/>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145E1993-01AF-4C90-BF8B-B6A9170C0050}"/>
              </a:ext>
            </a:extLst>
          </p:cNvPr>
          <p:cNvSpPr/>
          <p:nvPr/>
        </p:nvSpPr>
        <p:spPr>
          <a:xfrm>
            <a:off x="9310767" y="3229760"/>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31773145-1DD9-45DD-9EA1-C2F3730C8613}"/>
              </a:ext>
            </a:extLst>
          </p:cNvPr>
          <p:cNvSpPr/>
          <p:nvPr/>
        </p:nvSpPr>
        <p:spPr>
          <a:xfrm>
            <a:off x="10191939" y="386679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E7240765-5C2C-4D90-87F6-E10B2E422D66}"/>
              </a:ext>
            </a:extLst>
          </p:cNvPr>
          <p:cNvSpPr/>
          <p:nvPr/>
        </p:nvSpPr>
        <p:spPr>
          <a:xfrm>
            <a:off x="6221653" y="2491629"/>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a:extLst>
              <a:ext uri="{FF2B5EF4-FFF2-40B4-BE49-F238E27FC236}">
                <a16:creationId xmlns:a16="http://schemas.microsoft.com/office/drawing/2014/main" id="{FA37307D-0798-4904-A1EA-42CCD7A6E4C4}"/>
              </a:ext>
            </a:extLst>
          </p:cNvPr>
          <p:cNvSpPr/>
          <p:nvPr/>
        </p:nvSpPr>
        <p:spPr>
          <a:xfrm>
            <a:off x="6296901" y="257487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CC7EE2C-E92B-46C3-B268-9E17906687C3}"/>
              </a:ext>
            </a:extLst>
          </p:cNvPr>
          <p:cNvSpPr/>
          <p:nvPr/>
        </p:nvSpPr>
        <p:spPr>
          <a:xfrm>
            <a:off x="6221653" y="277814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Oval 66">
            <a:extLst>
              <a:ext uri="{FF2B5EF4-FFF2-40B4-BE49-F238E27FC236}">
                <a16:creationId xmlns:a16="http://schemas.microsoft.com/office/drawing/2014/main" id="{D32F0885-CD0B-40BA-957D-2D18D150DFEA}"/>
              </a:ext>
            </a:extLst>
          </p:cNvPr>
          <p:cNvSpPr/>
          <p:nvPr/>
        </p:nvSpPr>
        <p:spPr>
          <a:xfrm>
            <a:off x="6296901" y="2861389"/>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51267E8-766E-441C-B430-FAC879D646BE}"/>
              </a:ext>
            </a:extLst>
          </p:cNvPr>
          <p:cNvSpPr/>
          <p:nvPr/>
        </p:nvSpPr>
        <p:spPr>
          <a:xfrm>
            <a:off x="6221653" y="3064653"/>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a:extLst>
              <a:ext uri="{FF2B5EF4-FFF2-40B4-BE49-F238E27FC236}">
                <a16:creationId xmlns:a16="http://schemas.microsoft.com/office/drawing/2014/main" id="{EB90B57C-A1F9-4EB5-91FF-DCD5EE4AFD6C}"/>
              </a:ext>
            </a:extLst>
          </p:cNvPr>
          <p:cNvSpPr/>
          <p:nvPr/>
        </p:nvSpPr>
        <p:spPr>
          <a:xfrm>
            <a:off x="6296901" y="314790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FBF27CF-C7A9-44F5-ADB7-75188AAA528C}"/>
              </a:ext>
            </a:extLst>
          </p:cNvPr>
          <p:cNvSpPr/>
          <p:nvPr/>
        </p:nvSpPr>
        <p:spPr>
          <a:xfrm>
            <a:off x="7091466" y="2434861"/>
            <a:ext cx="142123"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EA12375E-A53D-408A-8701-AEFE6912BDED}"/>
              </a:ext>
            </a:extLst>
          </p:cNvPr>
          <p:cNvSpPr/>
          <p:nvPr/>
        </p:nvSpPr>
        <p:spPr>
          <a:xfrm>
            <a:off x="7233589" y="2434861"/>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EA9A5AD2-18F6-432F-9F53-8302954C4325}"/>
              </a:ext>
            </a:extLst>
          </p:cNvPr>
          <p:cNvSpPr/>
          <p:nvPr/>
        </p:nvSpPr>
        <p:spPr>
          <a:xfrm>
            <a:off x="7874717" y="2434861"/>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Rectangle 72">
            <a:extLst>
              <a:ext uri="{FF2B5EF4-FFF2-40B4-BE49-F238E27FC236}">
                <a16:creationId xmlns:a16="http://schemas.microsoft.com/office/drawing/2014/main" id="{74F59DF8-F1CE-4EBD-AE81-9639A02DEAF0}"/>
              </a:ext>
            </a:extLst>
          </p:cNvPr>
          <p:cNvSpPr/>
          <p:nvPr/>
        </p:nvSpPr>
        <p:spPr>
          <a:xfrm>
            <a:off x="8796528" y="3229760"/>
            <a:ext cx="121928"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Oval 73">
            <a:extLst>
              <a:ext uri="{FF2B5EF4-FFF2-40B4-BE49-F238E27FC236}">
                <a16:creationId xmlns:a16="http://schemas.microsoft.com/office/drawing/2014/main" id="{E99A5EC9-3A71-42A0-8F1C-48EE3D5E5548}"/>
              </a:ext>
            </a:extLst>
          </p:cNvPr>
          <p:cNvSpPr/>
          <p:nvPr/>
        </p:nvSpPr>
        <p:spPr>
          <a:xfrm>
            <a:off x="9379990" y="3316056"/>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9693F5B-E72F-4E82-8EFC-C8DD8136AACA}"/>
              </a:ext>
            </a:extLst>
          </p:cNvPr>
          <p:cNvSpPr/>
          <p:nvPr/>
        </p:nvSpPr>
        <p:spPr>
          <a:xfrm>
            <a:off x="7985602" y="2570878"/>
            <a:ext cx="904959" cy="658883"/>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383846"/>
              <a:gd name="connsiteY0" fmla="*/ 0 h 780288"/>
              <a:gd name="connsiteX1" fmla="*/ 182880 w 3383846"/>
              <a:gd name="connsiteY1" fmla="*/ 396240 h 780288"/>
              <a:gd name="connsiteX2" fmla="*/ 1078992 w 3383846"/>
              <a:gd name="connsiteY2" fmla="*/ 463296 h 780288"/>
              <a:gd name="connsiteX3" fmla="*/ 3381496 w 3383846"/>
              <a:gd name="connsiteY3" fmla="*/ 780288 h 780288"/>
              <a:gd name="connsiteX0" fmla="*/ 0 w 3383846"/>
              <a:gd name="connsiteY0" fmla="*/ 0 h 780288"/>
              <a:gd name="connsiteX1" fmla="*/ 1078992 w 3383846"/>
              <a:gd name="connsiteY1" fmla="*/ 463296 h 780288"/>
              <a:gd name="connsiteX2" fmla="*/ 3381496 w 3383846"/>
              <a:gd name="connsiteY2" fmla="*/ 780288 h 780288"/>
              <a:gd name="connsiteX0" fmla="*/ 0 w 3381495"/>
              <a:gd name="connsiteY0" fmla="*/ 0 h 780288"/>
              <a:gd name="connsiteX1" fmla="*/ 3381496 w 3381495"/>
              <a:gd name="connsiteY1" fmla="*/ 780288 h 780288"/>
              <a:gd name="connsiteX0" fmla="*/ 137470 w 3518965"/>
              <a:gd name="connsiteY0" fmla="*/ 0 h 780288"/>
              <a:gd name="connsiteX1" fmla="*/ 3518966 w 3518965"/>
              <a:gd name="connsiteY1" fmla="*/ 780288 h 780288"/>
              <a:gd name="connsiteX0" fmla="*/ 117046 w 3498541"/>
              <a:gd name="connsiteY0" fmla="*/ 0 h 780288"/>
              <a:gd name="connsiteX1" fmla="*/ 3498542 w 3498541"/>
              <a:gd name="connsiteY1" fmla="*/ 780288 h 780288"/>
            </a:gdLst>
            <a:ahLst/>
            <a:cxnLst>
              <a:cxn ang="0">
                <a:pos x="connsiteX0" y="connsiteY0"/>
              </a:cxn>
              <a:cxn ang="0">
                <a:pos x="connsiteX1" y="connsiteY1"/>
              </a:cxn>
            </a:cxnLst>
            <a:rect l="l" t="t" r="r" b="b"/>
            <a:pathLst>
              <a:path w="3498541" h="780288">
                <a:moveTo>
                  <a:pt x="117046" y="0"/>
                </a:moveTo>
                <a:cubicBezTo>
                  <a:pt x="-703668" y="606325"/>
                  <a:pt x="3044719" y="225529"/>
                  <a:pt x="3498542" y="7802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5A9CBF7-0BF1-42FD-AD85-9A21C91EA281}"/>
              </a:ext>
            </a:extLst>
          </p:cNvPr>
          <p:cNvSpPr/>
          <p:nvPr/>
        </p:nvSpPr>
        <p:spPr>
          <a:xfrm>
            <a:off x="9421567" y="3866792"/>
            <a:ext cx="12924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EBCC1FE-14CE-4FAA-A4EF-4F90CA717763}"/>
              </a:ext>
            </a:extLst>
          </p:cNvPr>
          <p:cNvSpPr/>
          <p:nvPr/>
        </p:nvSpPr>
        <p:spPr>
          <a:xfrm>
            <a:off x="9550811" y="386679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a:extLst>
              <a:ext uri="{FF2B5EF4-FFF2-40B4-BE49-F238E27FC236}">
                <a16:creationId xmlns:a16="http://schemas.microsoft.com/office/drawing/2014/main" id="{04B280B8-9C5B-4C9B-A727-984197FD5489}"/>
              </a:ext>
            </a:extLst>
          </p:cNvPr>
          <p:cNvSpPr/>
          <p:nvPr/>
        </p:nvSpPr>
        <p:spPr>
          <a:xfrm>
            <a:off x="10261161" y="395308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40AD91-391F-4FAF-8368-6AF31943F54C}"/>
              </a:ext>
            </a:extLst>
          </p:cNvPr>
          <p:cNvSpPr/>
          <p:nvPr/>
        </p:nvSpPr>
        <p:spPr>
          <a:xfrm>
            <a:off x="7942821" y="252115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D8292A3B-9993-4BCE-87A0-607A46B024EC}"/>
              </a:ext>
            </a:extLst>
          </p:cNvPr>
          <p:cNvSpPr/>
          <p:nvPr/>
        </p:nvSpPr>
        <p:spPr>
          <a:xfrm>
            <a:off x="6369956" y="2079013"/>
            <a:ext cx="863634" cy="57106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Lst>
            <a:ahLst/>
            <a:cxnLst>
              <a:cxn ang="0">
                <a:pos x="connsiteX0" y="connsiteY0"/>
              </a:cxn>
              <a:cxn ang="0">
                <a:pos x="connsiteX1" y="connsiteY1"/>
              </a:cxn>
              <a:cxn ang="0">
                <a:pos x="connsiteX2" y="connsiteY2"/>
              </a:cxn>
            </a:cxnLst>
            <a:rect l="l" t="t" r="r" b="b"/>
            <a:pathLst>
              <a:path w="1268350" h="571069">
                <a:moveTo>
                  <a:pt x="0" y="546727"/>
                </a:moveTo>
                <a:cubicBezTo>
                  <a:pt x="1524" y="706239"/>
                  <a:pt x="617416" y="30599"/>
                  <a:pt x="828669" y="4183"/>
                </a:cubicBezTo>
                <a:cubicBezTo>
                  <a:pt x="1039922" y="-22233"/>
                  <a:pt x="1284459" y="73017"/>
                  <a:pt x="1267517" y="38823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53EAB442-5C9F-4DA6-AF42-A2422A8897C0}"/>
              </a:ext>
            </a:extLst>
          </p:cNvPr>
          <p:cNvSpPr/>
          <p:nvPr/>
        </p:nvSpPr>
        <p:spPr>
          <a:xfrm flipH="1">
            <a:off x="9327548" y="3376047"/>
            <a:ext cx="219092" cy="528067"/>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Lst>
            <a:ahLst/>
            <a:cxnLst>
              <a:cxn ang="0">
                <a:pos x="connsiteX0" y="connsiteY0"/>
              </a:cxn>
              <a:cxn ang="0">
                <a:pos x="connsiteX1" y="connsiteY1"/>
              </a:cxn>
            </a:cxnLst>
            <a:rect l="l" t="t" r="r" b="b"/>
            <a:pathLst>
              <a:path w="1731854" h="799114">
                <a:moveTo>
                  <a:pt x="770573" y="0"/>
                </a:moveTo>
                <a:cubicBezTo>
                  <a:pt x="3439212" y="489151"/>
                  <a:pt x="-333467" y="422921"/>
                  <a:pt x="24165" y="79911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2AB37AA9-9256-4661-B8B5-38DED1E6051B}"/>
              </a:ext>
            </a:extLst>
          </p:cNvPr>
          <p:cNvSpPr/>
          <p:nvPr/>
        </p:nvSpPr>
        <p:spPr>
          <a:xfrm>
            <a:off x="8904264" y="3020608"/>
            <a:ext cx="1664211" cy="988925"/>
          </a:xfrm>
          <a:custGeom>
            <a:avLst/>
            <a:gdLst>
              <a:gd name="connsiteX0" fmla="*/ 1138238 w 1236198"/>
              <a:gd name="connsiteY0" fmla="*/ 481584 h 481584"/>
              <a:gd name="connsiteX1" fmla="*/ 1138238 w 1236198"/>
              <a:gd name="connsiteY1" fmla="*/ 134112 h 481584"/>
              <a:gd name="connsiteX2" fmla="*/ 120206 w 1236198"/>
              <a:gd name="connsiteY2" fmla="*/ 182880 h 481584"/>
              <a:gd name="connsiteX3" fmla="*/ 59246 w 1236198"/>
              <a:gd name="connsiteY3" fmla="*/ 0 h 481584"/>
              <a:gd name="connsiteX0" fmla="*/ 1141729 w 1239689"/>
              <a:gd name="connsiteY0" fmla="*/ 786384 h 786384"/>
              <a:gd name="connsiteX1" fmla="*/ 1141729 w 1239689"/>
              <a:gd name="connsiteY1" fmla="*/ 438912 h 786384"/>
              <a:gd name="connsiteX2" fmla="*/ 123697 w 1239689"/>
              <a:gd name="connsiteY2" fmla="*/ 487680 h 786384"/>
              <a:gd name="connsiteX3" fmla="*/ 56641 w 1239689"/>
              <a:gd name="connsiteY3" fmla="*/ 0 h 786384"/>
              <a:gd name="connsiteX0" fmla="*/ 1325360 w 1423320"/>
              <a:gd name="connsiteY0" fmla="*/ 812000 h 812000"/>
              <a:gd name="connsiteX1" fmla="*/ 1325360 w 1423320"/>
              <a:gd name="connsiteY1" fmla="*/ 464528 h 812000"/>
              <a:gd name="connsiteX2" fmla="*/ 307328 w 1423320"/>
              <a:gd name="connsiteY2" fmla="*/ 513296 h 812000"/>
              <a:gd name="connsiteX3" fmla="*/ 240272 w 1423320"/>
              <a:gd name="connsiteY3" fmla="*/ 25616 h 812000"/>
              <a:gd name="connsiteX0" fmla="*/ 1085088 w 1187786"/>
              <a:gd name="connsiteY0" fmla="*/ 786384 h 786384"/>
              <a:gd name="connsiteX1" fmla="*/ 1085088 w 1187786"/>
              <a:gd name="connsiteY1" fmla="*/ 438912 h 786384"/>
              <a:gd name="connsiteX2" fmla="*/ 0 w 1187786"/>
              <a:gd name="connsiteY2" fmla="*/ 0 h 786384"/>
              <a:gd name="connsiteX0" fmla="*/ 1356956 w 1459654"/>
              <a:gd name="connsiteY0" fmla="*/ 875050 h 875050"/>
              <a:gd name="connsiteX1" fmla="*/ 1356956 w 1459654"/>
              <a:gd name="connsiteY1" fmla="*/ 527578 h 875050"/>
              <a:gd name="connsiteX2" fmla="*/ 271868 w 1459654"/>
              <a:gd name="connsiteY2" fmla="*/ 88666 h 875050"/>
              <a:gd name="connsiteX0" fmla="*/ 1841952 w 1845185"/>
              <a:gd name="connsiteY0" fmla="*/ 885476 h 885476"/>
              <a:gd name="connsiteX1" fmla="*/ 135072 w 1845185"/>
              <a:gd name="connsiteY1" fmla="*/ 446564 h 885476"/>
              <a:gd name="connsiteX2" fmla="*/ 756864 w 1845185"/>
              <a:gd name="connsiteY2" fmla="*/ 99092 h 885476"/>
              <a:gd name="connsiteX0" fmla="*/ 1900776 w 1904289"/>
              <a:gd name="connsiteY0" fmla="*/ 878820 h 878820"/>
              <a:gd name="connsiteX1" fmla="*/ 193896 w 1904289"/>
              <a:gd name="connsiteY1" fmla="*/ 439908 h 878820"/>
              <a:gd name="connsiteX2" fmla="*/ 815688 w 1904289"/>
              <a:gd name="connsiteY2" fmla="*/ 92436 h 878820"/>
              <a:gd name="connsiteX0" fmla="*/ 2008369 w 2012534"/>
              <a:gd name="connsiteY0" fmla="*/ 878197 h 878197"/>
              <a:gd name="connsiteX1" fmla="*/ 301489 w 2012534"/>
              <a:gd name="connsiteY1" fmla="*/ 439285 h 878197"/>
              <a:gd name="connsiteX2" fmla="*/ 923281 w 2012534"/>
              <a:gd name="connsiteY2" fmla="*/ 91813 h 878197"/>
              <a:gd name="connsiteX0" fmla="*/ 2008369 w 2027473"/>
              <a:gd name="connsiteY0" fmla="*/ 878197 h 878197"/>
              <a:gd name="connsiteX1" fmla="*/ 301489 w 2027473"/>
              <a:gd name="connsiteY1" fmla="*/ 439285 h 878197"/>
              <a:gd name="connsiteX2" fmla="*/ 923281 w 2027473"/>
              <a:gd name="connsiteY2" fmla="*/ 91813 h 878197"/>
              <a:gd name="connsiteX0" fmla="*/ 1367704 w 1846860"/>
              <a:gd name="connsiteY0" fmla="*/ 973514 h 973514"/>
              <a:gd name="connsiteX1" fmla="*/ 1617640 w 1846860"/>
              <a:gd name="connsiteY1" fmla="*/ 101786 h 973514"/>
              <a:gd name="connsiteX2" fmla="*/ 282616 w 1846860"/>
              <a:gd name="connsiteY2" fmla="*/ 187130 h 973514"/>
              <a:gd name="connsiteX0" fmla="*/ 1085088 w 1564244"/>
              <a:gd name="connsiteY0" fmla="*/ 1003934 h 1003934"/>
              <a:gd name="connsiteX1" fmla="*/ 1335024 w 1564244"/>
              <a:gd name="connsiteY1" fmla="*/ 132206 h 1003934"/>
              <a:gd name="connsiteX2" fmla="*/ 0 w 1564244"/>
              <a:gd name="connsiteY2" fmla="*/ 217550 h 1003934"/>
              <a:gd name="connsiteX0" fmla="*/ 1085088 w 1085088"/>
              <a:gd name="connsiteY0" fmla="*/ 786384 h 786384"/>
              <a:gd name="connsiteX1" fmla="*/ 0 w 1085088"/>
              <a:gd name="connsiteY1" fmla="*/ 0 h 786384"/>
              <a:gd name="connsiteX0" fmla="*/ 1085088 w 1271046"/>
              <a:gd name="connsiteY0" fmla="*/ 786384 h 786384"/>
              <a:gd name="connsiteX1" fmla="*/ 0 w 1271046"/>
              <a:gd name="connsiteY1" fmla="*/ 0 h 786384"/>
              <a:gd name="connsiteX0" fmla="*/ 1085088 w 1280651"/>
              <a:gd name="connsiteY0" fmla="*/ 988925 h 988925"/>
              <a:gd name="connsiteX1" fmla="*/ 0 w 1280651"/>
              <a:gd name="connsiteY1" fmla="*/ 202541 h 988925"/>
            </a:gdLst>
            <a:ahLst/>
            <a:cxnLst>
              <a:cxn ang="0">
                <a:pos x="connsiteX0" y="connsiteY0"/>
              </a:cxn>
              <a:cxn ang="0">
                <a:pos x="connsiteX1" y="connsiteY1"/>
              </a:cxn>
            </a:cxnLst>
            <a:rect l="l" t="t" r="r" b="b"/>
            <a:pathLst>
              <a:path w="1280651" h="988925">
                <a:moveTo>
                  <a:pt x="1085088" y="988925"/>
                </a:moveTo>
                <a:cubicBezTo>
                  <a:pt x="1771904" y="-47395"/>
                  <a:pt x="465328" y="-193699"/>
                  <a:pt x="0" y="20254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B97F4B5-2DE6-4545-B7EB-591A8C6EE9F6}"/>
              </a:ext>
            </a:extLst>
          </p:cNvPr>
          <p:cNvSpPr/>
          <p:nvPr/>
        </p:nvSpPr>
        <p:spPr>
          <a:xfrm>
            <a:off x="6170454" y="3809832"/>
            <a:ext cx="12827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B08084D4-5FDA-4104-8669-C2FA34ACF487}"/>
              </a:ext>
            </a:extLst>
          </p:cNvPr>
          <p:cNvSpPr/>
          <p:nvPr/>
        </p:nvSpPr>
        <p:spPr>
          <a:xfrm>
            <a:off x="6298728" y="380983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1D867FC4-25CE-45E8-A5C6-8070AD74F9E7}"/>
              </a:ext>
            </a:extLst>
          </p:cNvPr>
          <p:cNvSpPr/>
          <p:nvPr/>
        </p:nvSpPr>
        <p:spPr>
          <a:xfrm>
            <a:off x="6939856"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Oval 85">
            <a:extLst>
              <a:ext uri="{FF2B5EF4-FFF2-40B4-BE49-F238E27FC236}">
                <a16:creationId xmlns:a16="http://schemas.microsoft.com/office/drawing/2014/main" id="{8E00A0FD-EB23-483C-AF4D-F2CAB351E6C5}"/>
              </a:ext>
            </a:extLst>
          </p:cNvPr>
          <p:cNvSpPr/>
          <p:nvPr/>
        </p:nvSpPr>
        <p:spPr>
          <a:xfrm>
            <a:off x="7014180"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35ADD49-3445-42FF-ACC4-BADEFD8EEAF6}"/>
              </a:ext>
            </a:extLst>
          </p:cNvPr>
          <p:cNvSpPr/>
          <p:nvPr/>
        </p:nvSpPr>
        <p:spPr>
          <a:xfrm>
            <a:off x="5871086" y="4802736"/>
            <a:ext cx="93583"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6D228CA-AB03-47ED-8DE8-4748EE9381AE}"/>
              </a:ext>
            </a:extLst>
          </p:cNvPr>
          <p:cNvSpPr/>
          <p:nvPr/>
        </p:nvSpPr>
        <p:spPr>
          <a:xfrm>
            <a:off x="5964669"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D3320539-57DC-4857-AB0F-2011E16A66A2}"/>
              </a:ext>
            </a:extLst>
          </p:cNvPr>
          <p:cNvSpPr/>
          <p:nvPr/>
        </p:nvSpPr>
        <p:spPr>
          <a:xfrm>
            <a:off x="6605797"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Oval 89">
            <a:extLst>
              <a:ext uri="{FF2B5EF4-FFF2-40B4-BE49-F238E27FC236}">
                <a16:creationId xmlns:a16="http://schemas.microsoft.com/office/drawing/2014/main" id="{B6D468E1-DFE3-4B2F-ABDE-1CE01E93DBD0}"/>
              </a:ext>
            </a:extLst>
          </p:cNvPr>
          <p:cNvSpPr/>
          <p:nvPr/>
        </p:nvSpPr>
        <p:spPr>
          <a:xfrm>
            <a:off x="6673901"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5B5C29E-D943-491B-9609-B169E4A1EE9E}"/>
              </a:ext>
            </a:extLst>
          </p:cNvPr>
          <p:cNvSpPr/>
          <p:nvPr/>
        </p:nvSpPr>
        <p:spPr>
          <a:xfrm>
            <a:off x="7412531" y="4802736"/>
            <a:ext cx="12995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827E9273-4D81-4D51-ABDA-C3A2933E5A0F}"/>
              </a:ext>
            </a:extLst>
          </p:cNvPr>
          <p:cNvSpPr/>
          <p:nvPr/>
        </p:nvSpPr>
        <p:spPr>
          <a:xfrm>
            <a:off x="754248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33DBED08-53EA-4866-9D43-B48AB9C252F7}"/>
              </a:ext>
            </a:extLst>
          </p:cNvPr>
          <p:cNvSpPr/>
          <p:nvPr/>
        </p:nvSpPr>
        <p:spPr>
          <a:xfrm>
            <a:off x="818361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a:extLst>
              <a:ext uri="{FF2B5EF4-FFF2-40B4-BE49-F238E27FC236}">
                <a16:creationId xmlns:a16="http://schemas.microsoft.com/office/drawing/2014/main" id="{9C0D1AE3-93AB-4E86-827F-7A1B0BD488CF}"/>
              </a:ext>
            </a:extLst>
          </p:cNvPr>
          <p:cNvSpPr/>
          <p:nvPr/>
        </p:nvSpPr>
        <p:spPr>
          <a:xfrm>
            <a:off x="825171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F3161E5-F45D-4FC7-95BA-B11FE07616DD}"/>
              </a:ext>
            </a:extLst>
          </p:cNvPr>
          <p:cNvSpPr/>
          <p:nvPr/>
        </p:nvSpPr>
        <p:spPr>
          <a:xfrm>
            <a:off x="9443038" y="4802736"/>
            <a:ext cx="113617"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3758B80B-2412-4E24-86F9-F6D21F64F74E}"/>
              </a:ext>
            </a:extLst>
          </p:cNvPr>
          <p:cNvSpPr/>
          <p:nvPr/>
        </p:nvSpPr>
        <p:spPr>
          <a:xfrm>
            <a:off x="955665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721C75D0-7529-45C8-8A2B-F2F30D566731}"/>
              </a:ext>
            </a:extLst>
          </p:cNvPr>
          <p:cNvSpPr/>
          <p:nvPr/>
        </p:nvSpPr>
        <p:spPr>
          <a:xfrm>
            <a:off x="1019778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Oval 97">
            <a:extLst>
              <a:ext uri="{FF2B5EF4-FFF2-40B4-BE49-F238E27FC236}">
                <a16:creationId xmlns:a16="http://schemas.microsoft.com/office/drawing/2014/main" id="{92EDEF13-26D1-41F4-85E7-47709C290899}"/>
              </a:ext>
            </a:extLst>
          </p:cNvPr>
          <p:cNvSpPr/>
          <p:nvPr/>
        </p:nvSpPr>
        <p:spPr>
          <a:xfrm>
            <a:off x="1026588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8AF07A6E-9885-468C-98C8-E9C3AA086A05}"/>
              </a:ext>
            </a:extLst>
          </p:cNvPr>
          <p:cNvSpPr/>
          <p:nvPr/>
        </p:nvSpPr>
        <p:spPr>
          <a:xfrm>
            <a:off x="6366846" y="2890107"/>
            <a:ext cx="1611159" cy="94145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Lst>
            <a:ahLst/>
            <a:cxnLst>
              <a:cxn ang="0">
                <a:pos x="connsiteX0" y="connsiteY0"/>
              </a:cxn>
              <a:cxn ang="0">
                <a:pos x="connsiteX1" y="connsiteY1"/>
              </a:cxn>
              <a:cxn ang="0">
                <a:pos x="connsiteX2" y="connsiteY2"/>
              </a:cxn>
            </a:cxnLst>
            <a:rect l="l" t="t" r="r" b="b"/>
            <a:pathLst>
              <a:path w="1156917" h="923854">
                <a:moveTo>
                  <a:pt x="0" y="0"/>
                </a:moveTo>
                <a:cubicBezTo>
                  <a:pt x="1524" y="159512"/>
                  <a:pt x="909749" y="43708"/>
                  <a:pt x="1084460" y="197684"/>
                </a:cubicBezTo>
                <a:cubicBezTo>
                  <a:pt x="1259171" y="351660"/>
                  <a:pt x="1065209" y="608640"/>
                  <a:pt x="1048267" y="92385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197152D3-885E-4B6B-B687-8C2FE13F406D}"/>
              </a:ext>
            </a:extLst>
          </p:cNvPr>
          <p:cNvSpPr/>
          <p:nvPr/>
        </p:nvSpPr>
        <p:spPr>
          <a:xfrm>
            <a:off x="6317614" y="3194224"/>
            <a:ext cx="360950" cy="6218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Lst>
            <a:ahLst/>
            <a:cxnLst>
              <a:cxn ang="0">
                <a:pos x="connsiteX0" y="connsiteY0"/>
              </a:cxn>
              <a:cxn ang="0">
                <a:pos x="connsiteX1" y="connsiteY1"/>
              </a:cxn>
            </a:cxnLst>
            <a:rect l="l" t="t" r="r" b="b"/>
            <a:pathLst>
              <a:path w="530099" h="933188">
                <a:moveTo>
                  <a:pt x="93660" y="0"/>
                </a:moveTo>
                <a:cubicBezTo>
                  <a:pt x="436993" y="208377"/>
                  <a:pt x="917358" y="454094"/>
                  <a:pt x="0" y="9331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CFA1A00-3748-48A2-B615-4CD0416FE066}"/>
              </a:ext>
            </a:extLst>
          </p:cNvPr>
          <p:cNvSpPr/>
          <p:nvPr/>
        </p:nvSpPr>
        <p:spPr>
          <a:xfrm>
            <a:off x="7731480" y="3831565"/>
            <a:ext cx="9936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AE351115-2785-42B8-86C1-65624256690B}"/>
              </a:ext>
            </a:extLst>
          </p:cNvPr>
          <p:cNvSpPr/>
          <p:nvPr/>
        </p:nvSpPr>
        <p:spPr>
          <a:xfrm>
            <a:off x="7830844" y="3831565"/>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ectangle 102">
            <a:extLst>
              <a:ext uri="{FF2B5EF4-FFF2-40B4-BE49-F238E27FC236}">
                <a16:creationId xmlns:a16="http://schemas.microsoft.com/office/drawing/2014/main" id="{0B48614F-E230-4401-815C-33FB71164F50}"/>
              </a:ext>
            </a:extLst>
          </p:cNvPr>
          <p:cNvSpPr/>
          <p:nvPr/>
        </p:nvSpPr>
        <p:spPr>
          <a:xfrm>
            <a:off x="8471972"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Oval 103">
            <a:extLst>
              <a:ext uri="{FF2B5EF4-FFF2-40B4-BE49-F238E27FC236}">
                <a16:creationId xmlns:a16="http://schemas.microsoft.com/office/drawing/2014/main" id="{DB45EB06-8F95-4959-BBEC-288E57DC44F3}"/>
              </a:ext>
            </a:extLst>
          </p:cNvPr>
          <p:cNvSpPr/>
          <p:nvPr/>
        </p:nvSpPr>
        <p:spPr>
          <a:xfrm>
            <a:off x="8540076"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1A3D261-ADA2-4823-A356-296FEDFE6E41}"/>
              </a:ext>
            </a:extLst>
          </p:cNvPr>
          <p:cNvSpPr/>
          <p:nvPr/>
        </p:nvSpPr>
        <p:spPr>
          <a:xfrm>
            <a:off x="8199089"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Oval 105">
            <a:extLst>
              <a:ext uri="{FF2B5EF4-FFF2-40B4-BE49-F238E27FC236}">
                <a16:creationId xmlns:a16="http://schemas.microsoft.com/office/drawing/2014/main" id="{90789286-6EF1-4D91-BA39-31C0F4C51015}"/>
              </a:ext>
            </a:extLst>
          </p:cNvPr>
          <p:cNvSpPr/>
          <p:nvPr/>
        </p:nvSpPr>
        <p:spPr>
          <a:xfrm>
            <a:off x="8267193"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6106381-53B3-40B7-972E-631600506607}"/>
              </a:ext>
            </a:extLst>
          </p:cNvPr>
          <p:cNvSpPr/>
          <p:nvPr/>
        </p:nvSpPr>
        <p:spPr>
          <a:xfrm>
            <a:off x="6677127"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Oval 107">
            <a:extLst>
              <a:ext uri="{FF2B5EF4-FFF2-40B4-BE49-F238E27FC236}">
                <a16:creationId xmlns:a16="http://schemas.microsoft.com/office/drawing/2014/main" id="{2D35B9A0-D384-434E-99F3-56DF7363AF01}"/>
              </a:ext>
            </a:extLst>
          </p:cNvPr>
          <p:cNvSpPr/>
          <p:nvPr/>
        </p:nvSpPr>
        <p:spPr>
          <a:xfrm>
            <a:off x="6745231"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E3EA94A0-79CB-4454-B6C5-5FCD78F90944}"/>
              </a:ext>
            </a:extLst>
          </p:cNvPr>
          <p:cNvSpPr/>
          <p:nvPr/>
        </p:nvSpPr>
        <p:spPr>
          <a:xfrm>
            <a:off x="5932261" y="3974822"/>
            <a:ext cx="890091" cy="820882"/>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 name="connsiteX0" fmla="*/ 1235588 w 1327710"/>
              <a:gd name="connsiteY0" fmla="*/ 0 h 1231910"/>
              <a:gd name="connsiteX1" fmla="*/ 0 w 1327710"/>
              <a:gd name="connsiteY1" fmla="*/ 1231910 h 1231910"/>
              <a:gd name="connsiteX0" fmla="*/ 1235588 w 1301607"/>
              <a:gd name="connsiteY0" fmla="*/ 0 h 1231910"/>
              <a:gd name="connsiteX1" fmla="*/ 0 w 1301607"/>
              <a:gd name="connsiteY1" fmla="*/ 1231910 h 1231910"/>
              <a:gd name="connsiteX0" fmla="*/ 1280239 w 1307207"/>
              <a:gd name="connsiteY0" fmla="*/ 0 h 1231910"/>
              <a:gd name="connsiteX1" fmla="*/ 44651 w 1307207"/>
              <a:gd name="connsiteY1" fmla="*/ 1231910 h 1231910"/>
            </a:gdLst>
            <a:ahLst/>
            <a:cxnLst>
              <a:cxn ang="0">
                <a:pos x="connsiteX0" y="connsiteY0"/>
              </a:cxn>
              <a:cxn ang="0">
                <a:pos x="connsiteX1" y="connsiteY1"/>
              </a:cxn>
            </a:cxnLst>
            <a:rect l="l" t="t" r="r" b="b"/>
            <a:pathLst>
              <a:path w="1307207" h="1231910">
                <a:moveTo>
                  <a:pt x="1280239" y="0"/>
                </a:moveTo>
                <a:cubicBezTo>
                  <a:pt x="1550489" y="581779"/>
                  <a:pt x="-307815" y="864835"/>
                  <a:pt x="44651" y="123191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F0A2A6F0-C507-44FC-8049-C0D46816B505}"/>
              </a:ext>
            </a:extLst>
          </p:cNvPr>
          <p:cNvSpPr/>
          <p:nvPr/>
        </p:nvSpPr>
        <p:spPr>
          <a:xfrm flipH="1">
            <a:off x="7555569" y="3991572"/>
            <a:ext cx="774802" cy="814206"/>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Lst>
            <a:ahLst/>
            <a:cxnLst>
              <a:cxn ang="0">
                <a:pos x="connsiteX0" y="connsiteY0"/>
              </a:cxn>
              <a:cxn ang="0">
                <a:pos x="connsiteX1" y="connsiteY1"/>
              </a:cxn>
            </a:cxnLst>
            <a:rect l="l" t="t" r="r" b="b"/>
            <a:pathLst>
              <a:path w="6124569" h="1232123">
                <a:moveTo>
                  <a:pt x="81987" y="0"/>
                </a:moveTo>
                <a:cubicBezTo>
                  <a:pt x="-838814" y="602109"/>
                  <a:pt x="6304344" y="742971"/>
                  <a:pt x="6121098" y="12321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293EC91-EE7E-4196-952A-6B8984A041E2}"/>
              </a:ext>
            </a:extLst>
          </p:cNvPr>
          <p:cNvSpPr/>
          <p:nvPr/>
        </p:nvSpPr>
        <p:spPr>
          <a:xfrm flipH="1">
            <a:off x="7091467" y="3963580"/>
            <a:ext cx="455209" cy="8515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F5B94933-C766-421A-ADFF-5B6ECAD491E2}"/>
              </a:ext>
            </a:extLst>
          </p:cNvPr>
          <p:cNvSpPr/>
          <p:nvPr/>
        </p:nvSpPr>
        <p:spPr>
          <a:xfrm flipH="1">
            <a:off x="8599663" y="3963580"/>
            <a:ext cx="959062" cy="84530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7581088 w 7581088"/>
              <a:gd name="connsiteY0" fmla="*/ 0 h 1279190"/>
              <a:gd name="connsiteX1" fmla="*/ 0 w 7581088"/>
              <a:gd name="connsiteY1" fmla="*/ 1279190 h 1279190"/>
            </a:gdLst>
            <a:ahLst/>
            <a:cxnLst>
              <a:cxn ang="0">
                <a:pos x="connsiteX0" y="connsiteY0"/>
              </a:cxn>
              <a:cxn ang="0">
                <a:pos x="connsiteX1" y="connsiteY1"/>
              </a:cxn>
            </a:cxnLst>
            <a:rect l="l" t="t" r="r" b="b"/>
            <a:pathLst>
              <a:path w="7581088" h="1279190">
                <a:moveTo>
                  <a:pt x="7581088" y="0"/>
                </a:moveTo>
                <a:cubicBezTo>
                  <a:pt x="6660287" y="602109"/>
                  <a:pt x="183246" y="790038"/>
                  <a:pt x="0" y="127919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8AF7D9B5-D1BB-42BC-9A1C-639B21859C18}"/>
              </a:ext>
            </a:extLst>
          </p:cNvPr>
          <p:cNvSpPr txBox="1"/>
          <p:nvPr/>
        </p:nvSpPr>
        <p:spPr>
          <a:xfrm>
            <a:off x="5417258" y="2577153"/>
            <a:ext cx="581698" cy="646331"/>
          </a:xfrm>
          <a:prstGeom prst="rect">
            <a:avLst/>
          </a:prstGeom>
          <a:noFill/>
        </p:spPr>
        <p:txBody>
          <a:bodyPr wrap="none" rtlCol="0">
            <a:spAutoFit/>
          </a:bodyPr>
          <a:lstStyle/>
          <a:p>
            <a:pPr algn="ctr"/>
            <a:r>
              <a:rPr lang="en-US" dirty="0"/>
              <a:t>root</a:t>
            </a:r>
          </a:p>
          <a:p>
            <a:pPr algn="ctr"/>
            <a:r>
              <a:rPr lang="en-US" dirty="0"/>
              <a:t>set</a:t>
            </a:r>
          </a:p>
        </p:txBody>
      </p:sp>
      <p:sp>
        <p:nvSpPr>
          <p:cNvPr id="114" name="Freeform: Shape 113">
            <a:extLst>
              <a:ext uri="{FF2B5EF4-FFF2-40B4-BE49-F238E27FC236}">
                <a16:creationId xmlns:a16="http://schemas.microsoft.com/office/drawing/2014/main" id="{7954D104-A7D1-43E6-AA1D-AD9CC07FE022}"/>
              </a:ext>
            </a:extLst>
          </p:cNvPr>
          <p:cNvSpPr/>
          <p:nvPr/>
        </p:nvSpPr>
        <p:spPr>
          <a:xfrm flipH="1">
            <a:off x="6723841"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118174E-B773-43E9-8550-CD78EB78743A}"/>
              </a:ext>
            </a:extLst>
          </p:cNvPr>
          <p:cNvSpPr/>
          <p:nvPr/>
        </p:nvSpPr>
        <p:spPr>
          <a:xfrm>
            <a:off x="6681305"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116" name="Freeform: Shape 115">
            <a:extLst>
              <a:ext uri="{FF2B5EF4-FFF2-40B4-BE49-F238E27FC236}">
                <a16:creationId xmlns:a16="http://schemas.microsoft.com/office/drawing/2014/main" id="{1728D3C8-BB99-4368-BCA4-D0AE1FC04C84}"/>
              </a:ext>
            </a:extLst>
          </p:cNvPr>
          <p:cNvSpPr/>
          <p:nvPr/>
        </p:nvSpPr>
        <p:spPr>
          <a:xfrm flipH="1">
            <a:off x="8308134"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36BE826-E34F-4B96-9A9E-2F5F207E2FD4}"/>
              </a:ext>
            </a:extLst>
          </p:cNvPr>
          <p:cNvSpPr/>
          <p:nvPr/>
        </p:nvSpPr>
        <p:spPr>
          <a:xfrm>
            <a:off x="8265598"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118" name="Freeform: Shape 117">
            <a:extLst>
              <a:ext uri="{FF2B5EF4-FFF2-40B4-BE49-F238E27FC236}">
                <a16:creationId xmlns:a16="http://schemas.microsoft.com/office/drawing/2014/main" id="{B27A1187-E4ED-4F3E-AEF7-A409E9107F19}"/>
              </a:ext>
            </a:extLst>
          </p:cNvPr>
          <p:cNvSpPr/>
          <p:nvPr/>
        </p:nvSpPr>
        <p:spPr>
          <a:xfrm flipH="1">
            <a:off x="10243419" y="4948450"/>
            <a:ext cx="104079" cy="40136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251722 w 1075536"/>
              <a:gd name="connsiteY0" fmla="*/ 0 h 1269324"/>
              <a:gd name="connsiteX1" fmla="*/ 1063094 w 1075536"/>
              <a:gd name="connsiteY1" fmla="*/ 1269324 h 1269324"/>
            </a:gdLst>
            <a:ahLst/>
            <a:cxnLst>
              <a:cxn ang="0">
                <a:pos x="connsiteX0" y="connsiteY0"/>
              </a:cxn>
              <a:cxn ang="0">
                <a:pos x="connsiteX1" y="connsiteY1"/>
              </a:cxn>
            </a:cxnLst>
            <a:rect l="l" t="t" r="r" b="b"/>
            <a:pathLst>
              <a:path w="1075536" h="1269324">
                <a:moveTo>
                  <a:pt x="251722" y="0"/>
                </a:moveTo>
                <a:cubicBezTo>
                  <a:pt x="-669079" y="602109"/>
                  <a:pt x="1246340" y="780172"/>
                  <a:pt x="1063094" y="126932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EA3A93C-3AAD-46E9-A4C5-2807E310E7F1}"/>
              </a:ext>
            </a:extLst>
          </p:cNvPr>
          <p:cNvSpPr/>
          <p:nvPr/>
        </p:nvSpPr>
        <p:spPr>
          <a:xfrm>
            <a:off x="9853882" y="5295707"/>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3" name="Cross 2">
            <a:extLst>
              <a:ext uri="{FF2B5EF4-FFF2-40B4-BE49-F238E27FC236}">
                <a16:creationId xmlns:a16="http://schemas.microsoft.com/office/drawing/2014/main" id="{81947F45-6701-E394-A5FE-D5CB42B2ACAE}"/>
              </a:ext>
            </a:extLst>
          </p:cNvPr>
          <p:cNvSpPr/>
          <p:nvPr/>
        </p:nvSpPr>
        <p:spPr>
          <a:xfrm rot="2731654">
            <a:off x="6580030" y="1914574"/>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17DE6CA9-7C1A-B8B5-E653-7DE1F1919004}"/>
              </a:ext>
            </a:extLst>
          </p:cNvPr>
          <p:cNvSpPr/>
          <p:nvPr/>
        </p:nvSpPr>
        <p:spPr>
          <a:xfrm rot="18704828">
            <a:off x="6134393" y="3819078"/>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3DCC5D37-5A21-6B4A-8E9C-D06CE93126BC}"/>
              </a:ext>
            </a:extLst>
          </p:cNvPr>
          <p:cNvSpPr/>
          <p:nvPr/>
        </p:nvSpPr>
        <p:spPr>
          <a:xfrm rot="18704828">
            <a:off x="5820967" y="4842743"/>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3F3363AA-209A-7188-C4F3-238A4B7DBF7E}"/>
              </a:ext>
            </a:extLst>
          </p:cNvPr>
          <p:cNvSpPr/>
          <p:nvPr/>
        </p:nvSpPr>
        <p:spPr>
          <a:xfrm rot="18704828">
            <a:off x="7379471" y="4839867"/>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6199B5D4-5C8E-A5A2-D947-86195C0BDF8E}"/>
              </a:ext>
            </a:extLst>
          </p:cNvPr>
          <p:cNvSpPr/>
          <p:nvPr/>
        </p:nvSpPr>
        <p:spPr>
          <a:xfrm rot="18704828">
            <a:off x="7687147" y="3819077"/>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10AA50E5-EFD4-EF43-287F-2886ECD29B68}"/>
              </a:ext>
            </a:extLst>
          </p:cNvPr>
          <p:cNvSpPr/>
          <p:nvPr/>
        </p:nvSpPr>
        <p:spPr>
          <a:xfrm rot="18704828">
            <a:off x="9418179" y="4799615"/>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39B2996-33BE-974A-013D-9C173F05275A}"/>
              </a:ext>
            </a:extLst>
          </p:cNvPr>
          <p:cNvSpPr txBox="1"/>
          <p:nvPr/>
        </p:nvSpPr>
        <p:spPr>
          <a:xfrm rot="20193796">
            <a:off x="8014514" y="1932088"/>
            <a:ext cx="1062214" cy="369332"/>
          </a:xfrm>
          <a:prstGeom prst="rect">
            <a:avLst/>
          </a:prstGeom>
          <a:noFill/>
        </p:spPr>
        <p:txBody>
          <a:bodyPr wrap="none" rtlCol="0">
            <a:spAutoFit/>
          </a:bodyPr>
          <a:lstStyle/>
          <a:p>
            <a:r>
              <a:rPr lang="en-US" b="1" dirty="0">
                <a:solidFill>
                  <a:schemeClr val="accent2"/>
                </a:solidFill>
              </a:rPr>
              <a:t>Garbage!</a:t>
            </a:r>
          </a:p>
        </p:txBody>
      </p:sp>
      <p:sp>
        <p:nvSpPr>
          <p:cNvPr id="13" name="TextBox 12">
            <a:extLst>
              <a:ext uri="{FF2B5EF4-FFF2-40B4-BE49-F238E27FC236}">
                <a16:creationId xmlns:a16="http://schemas.microsoft.com/office/drawing/2014/main" id="{D81B0C1A-9F06-0783-ED6B-2BCCB5E13BB0}"/>
              </a:ext>
            </a:extLst>
          </p:cNvPr>
          <p:cNvSpPr txBox="1"/>
          <p:nvPr/>
        </p:nvSpPr>
        <p:spPr>
          <a:xfrm rot="20193796">
            <a:off x="8752779" y="2635535"/>
            <a:ext cx="1062214" cy="369332"/>
          </a:xfrm>
          <a:prstGeom prst="rect">
            <a:avLst/>
          </a:prstGeom>
          <a:noFill/>
        </p:spPr>
        <p:txBody>
          <a:bodyPr wrap="none" rtlCol="0">
            <a:spAutoFit/>
          </a:bodyPr>
          <a:lstStyle/>
          <a:p>
            <a:r>
              <a:rPr lang="en-US" b="1" dirty="0">
                <a:solidFill>
                  <a:schemeClr val="accent2"/>
                </a:solidFill>
              </a:rPr>
              <a:t>Garbage!</a:t>
            </a:r>
          </a:p>
        </p:txBody>
      </p:sp>
      <p:sp>
        <p:nvSpPr>
          <p:cNvPr id="14" name="TextBox 13">
            <a:extLst>
              <a:ext uri="{FF2B5EF4-FFF2-40B4-BE49-F238E27FC236}">
                <a16:creationId xmlns:a16="http://schemas.microsoft.com/office/drawing/2014/main" id="{7A9C9FC5-7F75-33DD-C5CD-4CD1AE6CBBB3}"/>
              </a:ext>
            </a:extLst>
          </p:cNvPr>
          <p:cNvSpPr txBox="1"/>
          <p:nvPr/>
        </p:nvSpPr>
        <p:spPr>
          <a:xfrm rot="20193796">
            <a:off x="10446325" y="3682125"/>
            <a:ext cx="1062214" cy="369332"/>
          </a:xfrm>
          <a:prstGeom prst="rect">
            <a:avLst/>
          </a:prstGeom>
          <a:noFill/>
        </p:spPr>
        <p:txBody>
          <a:bodyPr wrap="none" rtlCol="0">
            <a:spAutoFit/>
          </a:bodyPr>
          <a:lstStyle/>
          <a:p>
            <a:r>
              <a:rPr lang="en-US" b="1" dirty="0">
                <a:solidFill>
                  <a:schemeClr val="accent2"/>
                </a:solidFill>
              </a:rPr>
              <a:t>Garbage!</a:t>
            </a:r>
          </a:p>
        </p:txBody>
      </p:sp>
    </p:spTree>
    <p:extLst>
      <p:ext uri="{BB962C8B-B14F-4D97-AF65-F5344CB8AC3E}">
        <p14:creationId xmlns:p14="http://schemas.microsoft.com/office/powerpoint/2010/main" val="41880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1" grpId="0" animBg="1"/>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Mark and Sweep - Tradeoffs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2152651" y="1825625"/>
            <a:ext cx="4156481" cy="4351338"/>
          </a:xfrm>
        </p:spPr>
        <p:txBody>
          <a:bodyPr/>
          <a:lstStyle/>
          <a:p>
            <a:pPr marL="0" indent="0">
              <a:buNone/>
            </a:pPr>
            <a:r>
              <a:rPr lang="en-US" b="1" dirty="0"/>
              <a:t>Space Overhead - Low</a:t>
            </a:r>
          </a:p>
          <a:p>
            <a:r>
              <a:rPr lang="en-US" dirty="0"/>
              <a:t>Only need 1 bit per cell</a:t>
            </a:r>
            <a:endParaRPr lang="en-US" b="1" dirty="0"/>
          </a:p>
          <a:p>
            <a:pPr marL="0" indent="0">
              <a:buNone/>
            </a:pPr>
            <a:r>
              <a:rPr lang="en-US" b="1" dirty="0"/>
              <a:t>Time Overhead - High</a:t>
            </a:r>
          </a:p>
          <a:p>
            <a:r>
              <a:rPr lang="en-US" dirty="0"/>
              <a:t>Need to traverse all data structures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35</a:t>
            </a:fld>
            <a:endParaRPr lang="en-US"/>
          </a:p>
        </p:txBody>
      </p:sp>
      <p:pic>
        <p:nvPicPr>
          <p:cNvPr id="2" name="Picture 1">
            <a:extLst>
              <a:ext uri="{FF2B5EF4-FFF2-40B4-BE49-F238E27FC236}">
                <a16:creationId xmlns:a16="http://schemas.microsoft.com/office/drawing/2014/main" id="{41F14455-94E6-4944-A8C4-1B94A381FF5A}"/>
              </a:ext>
            </a:extLst>
          </p:cNvPr>
          <p:cNvPicPr>
            <a:picLocks noChangeAspect="1"/>
          </p:cNvPicPr>
          <p:nvPr/>
        </p:nvPicPr>
        <p:blipFill>
          <a:blip r:embed="rId3"/>
          <a:stretch>
            <a:fillRect/>
          </a:stretch>
        </p:blipFill>
        <p:spPr>
          <a:xfrm>
            <a:off x="6720809" y="2009481"/>
            <a:ext cx="3322382" cy="3470044"/>
          </a:xfrm>
          <a:prstGeom prst="rect">
            <a:avLst/>
          </a:prstGeom>
        </p:spPr>
      </p:pic>
    </p:spTree>
    <p:extLst>
      <p:ext uri="{BB962C8B-B14F-4D97-AF65-F5344CB8AC3E}">
        <p14:creationId xmlns:p14="http://schemas.microsoft.com/office/powerpoint/2010/main" val="303382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Summary</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838200" y="1825625"/>
            <a:ext cx="10515600" cy="4506164"/>
          </a:xfrm>
        </p:spPr>
        <p:txBody>
          <a:bodyPr>
            <a:normAutofit/>
          </a:bodyPr>
          <a:lstStyle/>
          <a:p>
            <a:pPr marL="0" indent="0">
              <a:buNone/>
            </a:pPr>
            <a:r>
              <a:rPr lang="en-US" b="1" dirty="0"/>
              <a:t>Compiler-adjacent topic</a:t>
            </a:r>
          </a:p>
          <a:p>
            <a:r>
              <a:rPr lang="en-US" dirty="0"/>
              <a:t>Probably implemented in a library and linked into the code</a:t>
            </a:r>
          </a:p>
          <a:p>
            <a:r>
              <a:rPr lang="en-US" dirty="0"/>
              <a:t>Still an important aspect of the design and implementation of a language!</a:t>
            </a:r>
          </a:p>
          <a:p>
            <a:endParaRPr lang="en-US" dirty="0"/>
          </a:p>
          <a:p>
            <a:pPr marL="0" indent="0">
              <a:buNone/>
            </a:pPr>
            <a:r>
              <a:rPr lang="en-US" b="1" dirty="0"/>
              <a:t>Finished the basic workflow for the compiler!</a:t>
            </a:r>
          </a:p>
          <a:p>
            <a:pPr marL="0" indent="0">
              <a:buNone/>
            </a:pPr>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36</a:t>
            </a:fld>
            <a:endParaRPr lang="en-US"/>
          </a:p>
        </p:txBody>
      </p:sp>
    </p:spTree>
    <p:extLst>
      <p:ext uri="{BB962C8B-B14F-4D97-AF65-F5344CB8AC3E}">
        <p14:creationId xmlns:p14="http://schemas.microsoft.com/office/powerpoint/2010/main" val="36350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Next Time</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Lecture Preview</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838200" y="1825625"/>
            <a:ext cx="10515600" cy="2177032"/>
          </a:xfrm>
        </p:spPr>
        <p:txBody>
          <a:bodyPr/>
          <a:lstStyle/>
          <a:p>
            <a:pPr marL="0" indent="0">
              <a:buNone/>
            </a:pPr>
            <a:r>
              <a:rPr lang="en-US" b="1" dirty="0"/>
              <a:t>How do we go from assembly code to an executable?</a:t>
            </a:r>
          </a:p>
          <a:p>
            <a:r>
              <a:rPr lang="en-US" dirty="0"/>
              <a:t>The </a:t>
            </a:r>
            <a:r>
              <a:rPr lang="en-US" dirty="0" err="1"/>
              <a:t>postcompilation</a:t>
            </a:r>
            <a:r>
              <a:rPr lang="en-US" dirty="0"/>
              <a:t> toolchain</a:t>
            </a:r>
          </a:p>
          <a:p>
            <a:pPr lvl="1"/>
            <a:r>
              <a:rPr lang="en-US" dirty="0"/>
              <a:t>The assembler</a:t>
            </a:r>
          </a:p>
          <a:p>
            <a:pPr lvl="1"/>
            <a:r>
              <a:rPr lang="en-US" dirty="0"/>
              <a:t>The linker</a:t>
            </a:r>
          </a:p>
          <a:p>
            <a:pPr lvl="1"/>
            <a:r>
              <a:rPr lang="en-US" dirty="0"/>
              <a:t>The loader</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37</a:t>
            </a:fld>
            <a:endParaRPr lang="en-US"/>
          </a:p>
        </p:txBody>
      </p:sp>
    </p:spTree>
    <p:extLst>
      <p:ext uri="{BB962C8B-B14F-4D97-AF65-F5344CB8AC3E}">
        <p14:creationId xmlns:p14="http://schemas.microsoft.com/office/powerpoint/2010/main" val="244427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0" y="7641"/>
            <a:ext cx="12192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Previously…</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Other Code Generation</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1832934" y="1699469"/>
            <a:ext cx="7886700" cy="4796992"/>
          </a:xfrm>
        </p:spPr>
        <p:txBody>
          <a:bodyPr>
            <a:normAutofit/>
          </a:bodyPr>
          <a:lstStyle/>
          <a:p>
            <a:pPr marL="0" indent="0">
              <a:buNone/>
            </a:pPr>
            <a:r>
              <a:rPr lang="en-US" b="1" dirty="0"/>
              <a:t>Other constructs</a:t>
            </a:r>
            <a:endParaRPr lang="en-US" dirty="0"/>
          </a:p>
          <a:p>
            <a:r>
              <a:rPr lang="en-US" dirty="0"/>
              <a:t>Shorter primitive types</a:t>
            </a:r>
          </a:p>
          <a:p>
            <a:r>
              <a:rPr lang="en-US" dirty="0"/>
              <a:t>Arrays</a:t>
            </a:r>
          </a:p>
          <a:p>
            <a:r>
              <a:rPr lang="en-US" dirty="0"/>
              <a:t>Pointers</a:t>
            </a:r>
          </a:p>
          <a:p>
            <a:r>
              <a:rPr lang="en-US" dirty="0"/>
              <a:t>Strings</a:t>
            </a:r>
          </a:p>
          <a:p>
            <a:r>
              <a:rPr lang="en-US" dirty="0"/>
              <a:t>Structs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7225507" y="6496461"/>
            <a:ext cx="2057400" cy="365125"/>
          </a:xfrm>
        </p:spPr>
        <p:txBody>
          <a:bodyPr/>
          <a:lstStyle/>
          <a:p>
            <a:fld id="{45949831-8C71-49A7-A206-657DC8615E42}" type="slidenum">
              <a:rPr lang="en-US" smtClean="0"/>
              <a:t>4</a:t>
            </a:fld>
            <a:endParaRPr lang="en-US"/>
          </a:p>
        </p:txBody>
      </p:sp>
      <p:sp>
        <p:nvSpPr>
          <p:cNvPr id="2" name="TextBox 1">
            <a:extLst>
              <a:ext uri="{FF2B5EF4-FFF2-40B4-BE49-F238E27FC236}">
                <a16:creationId xmlns:a16="http://schemas.microsoft.com/office/drawing/2014/main" id="{E85DD56E-F5D1-A942-249F-2EE50CC66AEE}"/>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3" name="Picture 2">
            <a:extLst>
              <a:ext uri="{FF2B5EF4-FFF2-40B4-BE49-F238E27FC236}">
                <a16:creationId xmlns:a16="http://schemas.microsoft.com/office/drawing/2014/main" id="{11B5B153-1A14-9A8A-B5A6-7F79CE7DEE41}"/>
              </a:ext>
            </a:extLst>
          </p:cNvPr>
          <p:cNvPicPr>
            <a:picLocks noChangeAspect="1"/>
          </p:cNvPicPr>
          <p:nvPr/>
        </p:nvPicPr>
        <p:blipFill>
          <a:blip r:embed="rId3"/>
          <a:stretch>
            <a:fillRect/>
          </a:stretch>
        </p:blipFill>
        <p:spPr>
          <a:xfrm>
            <a:off x="7258975" y="3972139"/>
            <a:ext cx="3119372" cy="1831316"/>
          </a:xfrm>
          <a:prstGeom prst="rect">
            <a:avLst/>
          </a:prstGeom>
        </p:spPr>
      </p:pic>
      <p:sp>
        <p:nvSpPr>
          <p:cNvPr id="4" name="Rectangle: Rounded Corners 3">
            <a:extLst>
              <a:ext uri="{FF2B5EF4-FFF2-40B4-BE49-F238E27FC236}">
                <a16:creationId xmlns:a16="http://schemas.microsoft.com/office/drawing/2014/main" id="{829E88B3-5353-7620-61CB-CB27A3F91305}"/>
              </a:ext>
            </a:extLst>
          </p:cNvPr>
          <p:cNvSpPr/>
          <p:nvPr/>
        </p:nvSpPr>
        <p:spPr>
          <a:xfrm>
            <a:off x="7036612" y="1437597"/>
            <a:ext cx="4402013" cy="201749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b="1" u="sng" dirty="0"/>
              <a:t>You Should Know</a:t>
            </a:r>
          </a:p>
          <a:p>
            <a:pPr marL="285750" indent="-285750">
              <a:buFont typeface="Arial" panose="020B0604020202020204" pitchFamily="34" charset="0"/>
              <a:buChar char="•"/>
            </a:pPr>
            <a:r>
              <a:rPr lang="en-US" dirty="0"/>
              <a:t>How to compile programs with strings</a:t>
            </a:r>
          </a:p>
          <a:p>
            <a:pPr marL="285750" indent="-285750">
              <a:buFont typeface="Arial" panose="020B0604020202020204" pitchFamily="34" charset="0"/>
              <a:buChar char="•"/>
            </a:pPr>
            <a:r>
              <a:rPr lang="en-US" dirty="0"/>
              <a:t>How to compile programs with arrays</a:t>
            </a:r>
          </a:p>
          <a:p>
            <a:pPr marL="285750" indent="-285750">
              <a:buFont typeface="Arial" panose="020B0604020202020204" pitchFamily="34" charset="0"/>
              <a:buChar char="•"/>
            </a:pPr>
            <a:r>
              <a:rPr lang="en-US" dirty="0"/>
              <a:t>The general idea behind pointers and shorter primitive types</a:t>
            </a:r>
          </a:p>
        </p:txBody>
      </p:sp>
    </p:spTree>
    <p:extLst>
      <p:ext uri="{BB962C8B-B14F-4D97-AF65-F5344CB8AC3E}">
        <p14:creationId xmlns:p14="http://schemas.microsoft.com/office/powerpoint/2010/main" val="41948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Today’s Outline</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2152650" y="1699469"/>
            <a:ext cx="7886700" cy="4796992"/>
          </a:xfrm>
        </p:spPr>
        <p:txBody>
          <a:bodyPr>
            <a:normAutofit/>
          </a:bodyPr>
          <a:lstStyle/>
          <a:p>
            <a:pPr marL="0" indent="0">
              <a:buNone/>
            </a:pPr>
            <a:r>
              <a:rPr lang="en-US" b="1" dirty="0"/>
              <a:t>Heap Memory</a:t>
            </a:r>
          </a:p>
          <a:p>
            <a:r>
              <a:rPr lang="en-US" dirty="0"/>
              <a:t>Using the heap</a:t>
            </a:r>
          </a:p>
          <a:p>
            <a:r>
              <a:rPr lang="en-US" dirty="0"/>
              <a:t>OS interface</a:t>
            </a:r>
          </a:p>
          <a:p>
            <a:pPr marL="0" indent="0">
              <a:buNone/>
            </a:pPr>
            <a:r>
              <a:rPr lang="en-US" b="1" dirty="0"/>
              <a:t>Garbage collection</a:t>
            </a:r>
          </a:p>
          <a:p>
            <a:r>
              <a:rPr lang="en-US" dirty="0"/>
              <a:t>Reference Counting</a:t>
            </a:r>
          </a:p>
          <a:p>
            <a:r>
              <a:rPr lang="en-US" dirty="0"/>
              <a:t>Mark and Sweep</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5</a:t>
            </a:fld>
            <a:endParaRPr lang="en-US"/>
          </a:p>
        </p:txBody>
      </p:sp>
      <p:sp>
        <p:nvSpPr>
          <p:cNvPr id="8" name="TextBox 7">
            <a:extLst>
              <a:ext uri="{FF2B5EF4-FFF2-40B4-BE49-F238E27FC236}">
                <a16:creationId xmlns:a16="http://schemas.microsoft.com/office/drawing/2014/main" id="{D0708A8A-2A0F-414E-AC77-13BDDAF5EC47}"/>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11" name="Picture 10">
            <a:extLst>
              <a:ext uri="{FF2B5EF4-FFF2-40B4-BE49-F238E27FC236}">
                <a16:creationId xmlns:a16="http://schemas.microsoft.com/office/drawing/2014/main" id="{D8DCCB97-4DC2-4104-8DC1-9CB4BD459EAA}"/>
              </a:ext>
            </a:extLst>
          </p:cNvPr>
          <p:cNvPicPr>
            <a:picLocks noChangeAspect="1"/>
          </p:cNvPicPr>
          <p:nvPr/>
        </p:nvPicPr>
        <p:blipFill>
          <a:blip r:embed="rId3"/>
          <a:stretch>
            <a:fillRect/>
          </a:stretch>
        </p:blipFill>
        <p:spPr>
          <a:xfrm>
            <a:off x="7258975" y="3972139"/>
            <a:ext cx="3119372" cy="1831316"/>
          </a:xfrm>
          <a:prstGeom prst="rect">
            <a:avLst/>
          </a:prstGeom>
        </p:spPr>
      </p:pic>
    </p:spTree>
    <p:extLst>
      <p:ext uri="{BB962C8B-B14F-4D97-AF65-F5344CB8AC3E}">
        <p14:creationId xmlns:p14="http://schemas.microsoft.com/office/powerpoint/2010/main" val="402898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9C540F4-1A56-4F93-9890-1F3DC5B18241}"/>
              </a:ext>
            </a:extLst>
          </p:cNvPr>
          <p:cNvGrpSpPr/>
          <p:nvPr/>
        </p:nvGrpSpPr>
        <p:grpSpPr>
          <a:xfrm>
            <a:off x="5432301" y="3124338"/>
            <a:ext cx="1022603" cy="321569"/>
            <a:chOff x="3622550" y="5943739"/>
            <a:chExt cx="1022603" cy="321569"/>
          </a:xfrm>
        </p:grpSpPr>
        <p:cxnSp>
          <p:nvCxnSpPr>
            <p:cNvPr id="40" name="Straight Connector 39">
              <a:extLst>
                <a:ext uri="{FF2B5EF4-FFF2-40B4-BE49-F238E27FC236}">
                  <a16:creationId xmlns:a16="http://schemas.microsoft.com/office/drawing/2014/main" id="{17E5FEF8-4419-4F6B-A815-B4A293B49E1D}"/>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7D98F8-6BEC-464F-BF20-B610B87EC2EE}"/>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028810E-CCB9-4918-9063-E49DC9BD9D73}"/>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3C969912-DC76-4C50-8E00-DCA4433EFDFC}"/>
              </a:ext>
            </a:extLst>
          </p:cNvPr>
          <p:cNvSpPr/>
          <p:nvPr/>
        </p:nvSpPr>
        <p:spPr>
          <a:xfrm>
            <a:off x="5645660" y="32289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FB0AF21-140D-4250-86B4-5B9D79CA6E8C}"/>
              </a:ext>
            </a:extLst>
          </p:cNvPr>
          <p:cNvSpPr/>
          <p:nvPr/>
        </p:nvSpPr>
        <p:spPr>
          <a:xfrm>
            <a:off x="5521452" y="30016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Stack “Budget”</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0" y="1354015"/>
            <a:ext cx="7245096" cy="4525963"/>
          </a:xfrm>
        </p:spPr>
        <p:txBody>
          <a:bodyPr/>
          <a:lstStyle/>
          <a:p>
            <a:pPr marL="0" indent="0">
              <a:buNone/>
            </a:pPr>
            <a:r>
              <a:rPr lang="en-US" b="1" dirty="0"/>
              <a:t>Fixed overall budget, managed internally</a:t>
            </a:r>
            <a:endParaRPr lang="en-US" b="1" i="1" dirty="0"/>
          </a:p>
          <a:p>
            <a:pPr marL="0" indent="0">
              <a:buNone/>
            </a:pPr>
            <a:r>
              <a:rPr lang="en-US" dirty="0"/>
              <a:t>(On Linux):</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6</a:t>
            </a:fld>
            <a:endParaRPr lang="en-US"/>
          </a:p>
        </p:txBody>
      </p:sp>
      <p:sp>
        <p:nvSpPr>
          <p:cNvPr id="27" name="Rectangle 26">
            <a:extLst>
              <a:ext uri="{FF2B5EF4-FFF2-40B4-BE49-F238E27FC236}">
                <a16:creationId xmlns:a16="http://schemas.microsoft.com/office/drawing/2014/main" id="{25C08381-BD07-4DC8-909B-6BF9049DBBDA}"/>
              </a:ext>
            </a:extLst>
          </p:cNvPr>
          <p:cNvSpPr/>
          <p:nvPr/>
        </p:nvSpPr>
        <p:spPr>
          <a:xfrm>
            <a:off x="5432301" y="355316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a:t>
            </a:r>
          </a:p>
        </p:txBody>
      </p:sp>
      <p:sp>
        <p:nvSpPr>
          <p:cNvPr id="28" name="Rectangle 27">
            <a:extLst>
              <a:ext uri="{FF2B5EF4-FFF2-40B4-BE49-F238E27FC236}">
                <a16:creationId xmlns:a16="http://schemas.microsoft.com/office/drawing/2014/main" id="{37DBEF06-D79C-419A-B5F3-651592F0B438}"/>
              </a:ext>
            </a:extLst>
          </p:cNvPr>
          <p:cNvSpPr/>
          <p:nvPr/>
        </p:nvSpPr>
        <p:spPr>
          <a:xfrm>
            <a:off x="7730489"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29" name="Rectangle 28">
            <a:extLst>
              <a:ext uri="{FF2B5EF4-FFF2-40B4-BE49-F238E27FC236}">
                <a16:creationId xmlns:a16="http://schemas.microsoft.com/office/drawing/2014/main" id="{97C80137-ACED-4A3C-AEC9-172372BA4676}"/>
              </a:ext>
            </a:extLst>
          </p:cNvPr>
          <p:cNvSpPr/>
          <p:nvPr/>
        </p:nvSpPr>
        <p:spPr>
          <a:xfrm>
            <a:off x="3230119" y="3551085"/>
            <a:ext cx="2157984"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31" name="Rectangle 30">
            <a:extLst>
              <a:ext uri="{FF2B5EF4-FFF2-40B4-BE49-F238E27FC236}">
                <a16:creationId xmlns:a16="http://schemas.microsoft.com/office/drawing/2014/main" id="{C27F9390-7895-4A24-B325-BE07F82EC13B}"/>
              </a:ext>
            </a:extLst>
          </p:cNvPr>
          <p:cNvSpPr/>
          <p:nvPr/>
        </p:nvSpPr>
        <p:spPr>
          <a:xfrm>
            <a:off x="7117843"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32" name="Rectangle 31">
            <a:extLst>
              <a:ext uri="{FF2B5EF4-FFF2-40B4-BE49-F238E27FC236}">
                <a16:creationId xmlns:a16="http://schemas.microsoft.com/office/drawing/2014/main" id="{2818D564-CA90-42BF-B801-6DA8F5E3A0EF}"/>
              </a:ext>
            </a:extLst>
          </p:cNvPr>
          <p:cNvSpPr/>
          <p:nvPr/>
        </p:nvSpPr>
        <p:spPr>
          <a:xfrm>
            <a:off x="6505197"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33" name="Arrow: Down 32">
            <a:extLst>
              <a:ext uri="{FF2B5EF4-FFF2-40B4-BE49-F238E27FC236}">
                <a16:creationId xmlns:a16="http://schemas.microsoft.com/office/drawing/2014/main" id="{76B2B625-2069-40F2-8769-B1D319E6BC2F}"/>
              </a:ext>
            </a:extLst>
          </p:cNvPr>
          <p:cNvSpPr/>
          <p:nvPr/>
        </p:nvSpPr>
        <p:spPr>
          <a:xfrm>
            <a:off x="6415278" y="29346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4273E16-5D3B-46AA-9148-06CFF7485B56}"/>
              </a:ext>
            </a:extLst>
          </p:cNvPr>
          <p:cNvSpPr/>
          <p:nvPr/>
        </p:nvSpPr>
        <p:spPr>
          <a:xfrm>
            <a:off x="6357366" y="27648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36" name="Arrow: Down 35">
            <a:extLst>
              <a:ext uri="{FF2B5EF4-FFF2-40B4-BE49-F238E27FC236}">
                <a16:creationId xmlns:a16="http://schemas.microsoft.com/office/drawing/2014/main" id="{3CD5B9DA-5E0C-4B91-A9F4-4E442C4E04E1}"/>
              </a:ext>
            </a:extLst>
          </p:cNvPr>
          <p:cNvSpPr/>
          <p:nvPr/>
        </p:nvSpPr>
        <p:spPr>
          <a:xfrm>
            <a:off x="7021067" y="29346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DB78488-0A8D-493F-A4EC-FF95B4AA4C56}"/>
              </a:ext>
            </a:extLst>
          </p:cNvPr>
          <p:cNvSpPr/>
          <p:nvPr/>
        </p:nvSpPr>
        <p:spPr>
          <a:xfrm>
            <a:off x="6963155" y="27648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sp>
        <p:nvSpPr>
          <p:cNvPr id="52" name="Rectangle 51">
            <a:extLst>
              <a:ext uri="{FF2B5EF4-FFF2-40B4-BE49-F238E27FC236}">
                <a16:creationId xmlns:a16="http://schemas.microsoft.com/office/drawing/2014/main" id="{D4C4FEEC-579E-4F67-AA38-55511F58E17C}"/>
              </a:ext>
            </a:extLst>
          </p:cNvPr>
          <p:cNvSpPr/>
          <p:nvPr/>
        </p:nvSpPr>
        <p:spPr>
          <a:xfrm>
            <a:off x="1773421" y="4120248"/>
            <a:ext cx="7337906" cy="492443"/>
          </a:xfrm>
          <a:prstGeom prst="rect">
            <a:avLst/>
          </a:prstGeom>
        </p:spPr>
        <p:txBody>
          <a:bodyPr wrap="none">
            <a:spAutoFit/>
          </a:bodyPr>
          <a:lstStyle/>
          <a:p>
            <a:pPr marL="285750" indent="-285750">
              <a:buFont typeface="Arial" panose="020B0604020202020204" pitchFamily="34" charset="0"/>
              <a:buChar char="•"/>
            </a:pPr>
            <a:r>
              <a:rPr lang="en-US" sz="2600" dirty="0"/>
              <a:t>The stack segment is actually pretty small (10 MB)!</a:t>
            </a:r>
          </a:p>
        </p:txBody>
      </p:sp>
      <p:sp>
        <p:nvSpPr>
          <p:cNvPr id="54" name="Rectangle 53">
            <a:extLst>
              <a:ext uri="{FF2B5EF4-FFF2-40B4-BE49-F238E27FC236}">
                <a16:creationId xmlns:a16="http://schemas.microsoft.com/office/drawing/2014/main" id="{016EAA8A-C8B0-44B6-8A7F-F8D812ED187E}"/>
              </a:ext>
            </a:extLst>
          </p:cNvPr>
          <p:cNvSpPr/>
          <p:nvPr/>
        </p:nvSpPr>
        <p:spPr>
          <a:xfrm>
            <a:off x="3077531" y="3381729"/>
            <a:ext cx="172594" cy="44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3017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6" grpId="0"/>
      <p:bldP spid="34" grpId="0" uiExpand="1" build="p"/>
      <p:bldP spid="27" grpId="0" animBg="1"/>
      <p:bldP spid="28" grpId="0" animBg="1"/>
      <p:bldP spid="29" grpId="0" animBg="1"/>
      <p:bldP spid="31" grpId="0" animBg="1"/>
      <p:bldP spid="32" grpId="0" animBg="1"/>
      <p:bldP spid="33" grpId="0" animBg="1"/>
      <p:bldP spid="35" grpId="0" animBg="1"/>
      <p:bldP spid="36" grpId="0" animBg="1"/>
      <p:bldP spid="37" grpId="0" animBg="1"/>
      <p:bldP spid="52"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ck">
            <a:extLst>
              <a:ext uri="{FF2B5EF4-FFF2-40B4-BE49-F238E27FC236}">
                <a16:creationId xmlns:a16="http://schemas.microsoft.com/office/drawing/2014/main" id="{2900F0A3-2E5F-4F96-9E6C-DA913214EF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76" t="8610" r="17097" b="10703"/>
          <a:stretch/>
        </p:blipFill>
        <p:spPr bwMode="auto">
          <a:xfrm>
            <a:off x="6178643" y="1351675"/>
            <a:ext cx="3831435" cy="47034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When the Stack isn’t enough</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4260759" cy="4525963"/>
          </a:xfrm>
        </p:spPr>
        <p:txBody>
          <a:bodyPr/>
          <a:lstStyle/>
          <a:p>
            <a:pPr marL="0" indent="0">
              <a:buNone/>
            </a:pPr>
            <a:r>
              <a:rPr lang="en-US" b="1" dirty="0"/>
              <a:t>Stack memory is </a:t>
            </a:r>
            <a:r>
              <a:rPr lang="en-US" b="1" i="1" dirty="0"/>
              <a:t>efficient</a:t>
            </a:r>
            <a:r>
              <a:rPr lang="en-US" b="1" dirty="0"/>
              <a:t> but </a:t>
            </a:r>
            <a:r>
              <a:rPr lang="en-US" b="1" i="1" dirty="0"/>
              <a:t>constrained</a:t>
            </a:r>
          </a:p>
          <a:p>
            <a:r>
              <a:rPr lang="en-US" dirty="0"/>
              <a:t>(De)Allocation is easy (just move the stack </a:t>
            </a:r>
            <a:r>
              <a:rPr lang="en-US" dirty="0" err="1"/>
              <a:t>ptr</a:t>
            </a:r>
            <a:r>
              <a:rPr lang="en-US" dirty="0"/>
              <a:t>)</a:t>
            </a:r>
          </a:p>
          <a:p>
            <a:r>
              <a:rPr lang="en-US" dirty="0"/>
              <a:t>Object lifetime is at most the lifetime of the activation record</a:t>
            </a:r>
          </a:p>
          <a:p>
            <a:pPr lvl="1"/>
            <a:r>
              <a:rPr lang="en-US" dirty="0"/>
              <a:t>This is a significant limitation!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7</a:t>
            </a:fld>
            <a:endParaRPr lang="en-US"/>
          </a:p>
        </p:txBody>
      </p:sp>
    </p:spTree>
    <p:extLst>
      <p:ext uri="{BB962C8B-B14F-4D97-AF65-F5344CB8AC3E}">
        <p14:creationId xmlns:p14="http://schemas.microsoft.com/office/powerpoint/2010/main" val="3194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Don’t Forget the Heap!</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8</a:t>
            </a:fld>
            <a:endParaRPr lang="en-US"/>
          </a:p>
        </p:txBody>
      </p:sp>
      <p:sp>
        <p:nvSpPr>
          <p:cNvPr id="34" name="Rectangle: Rounded Corners 33">
            <a:extLst>
              <a:ext uri="{FF2B5EF4-FFF2-40B4-BE49-F238E27FC236}">
                <a16:creationId xmlns:a16="http://schemas.microsoft.com/office/drawing/2014/main" id="{69ACC37A-F7B2-4B3B-BFC5-1B95BC8FF1ED}"/>
              </a:ext>
            </a:extLst>
          </p:cNvPr>
          <p:cNvSpPr/>
          <p:nvPr/>
        </p:nvSpPr>
        <p:spPr>
          <a:xfrm>
            <a:off x="1579756" y="1418509"/>
            <a:ext cx="8999035"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41147143-646B-4242-B456-49963EC8A6E5}"/>
              </a:ext>
            </a:extLst>
          </p:cNvPr>
          <p:cNvSpPr/>
          <p:nvPr/>
        </p:nvSpPr>
        <p:spPr>
          <a:xfrm>
            <a:off x="8602841" y="2062824"/>
            <a:ext cx="772694"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13C7E9-F372-4ED1-B333-E36ACCFF4310}"/>
              </a:ext>
            </a:extLst>
          </p:cNvPr>
          <p:cNvGrpSpPr/>
          <p:nvPr/>
        </p:nvGrpSpPr>
        <p:grpSpPr>
          <a:xfrm>
            <a:off x="7867663" y="2363015"/>
            <a:ext cx="307532" cy="229681"/>
            <a:chOff x="9129734" y="876409"/>
            <a:chExt cx="307532" cy="229681"/>
          </a:xfrm>
        </p:grpSpPr>
        <p:cxnSp>
          <p:nvCxnSpPr>
            <p:cNvPr id="38" name="Straight Connector 37">
              <a:extLst>
                <a:ext uri="{FF2B5EF4-FFF2-40B4-BE49-F238E27FC236}">
                  <a16:creationId xmlns:a16="http://schemas.microsoft.com/office/drawing/2014/main" id="{37044D63-3D2F-4574-919B-27F5EE1D0D78}"/>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2A7A7BE-9DC1-4A4B-8286-CB3E1D144D0E}"/>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50F78F-72FC-44B1-9CCE-377596911D59}"/>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grpSp>
        <p:nvGrpSpPr>
          <p:cNvPr id="41" name="Group 40">
            <a:extLst>
              <a:ext uri="{FF2B5EF4-FFF2-40B4-BE49-F238E27FC236}">
                <a16:creationId xmlns:a16="http://schemas.microsoft.com/office/drawing/2014/main" id="{DF9D6ABC-8459-4D9A-BD22-871F8423FA89}"/>
              </a:ext>
            </a:extLst>
          </p:cNvPr>
          <p:cNvGrpSpPr/>
          <p:nvPr/>
        </p:nvGrpSpPr>
        <p:grpSpPr>
          <a:xfrm>
            <a:off x="10166162" y="2359520"/>
            <a:ext cx="321094" cy="229681"/>
            <a:chOff x="8380958" y="1293880"/>
            <a:chExt cx="321094" cy="229681"/>
          </a:xfrm>
        </p:grpSpPr>
        <p:cxnSp>
          <p:nvCxnSpPr>
            <p:cNvPr id="42" name="Straight Connector 41">
              <a:extLst>
                <a:ext uri="{FF2B5EF4-FFF2-40B4-BE49-F238E27FC236}">
                  <a16:creationId xmlns:a16="http://schemas.microsoft.com/office/drawing/2014/main" id="{86D3E351-9E73-4FC5-897B-AE5BE976227B}"/>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6DBFBC5-876A-4FE8-BDE3-BB115988C11F}"/>
                </a:ext>
              </a:extLst>
            </p:cNvPr>
            <p:cNvGrpSpPr/>
            <p:nvPr/>
          </p:nvGrpSpPr>
          <p:grpSpPr>
            <a:xfrm>
              <a:off x="8380958" y="1293880"/>
              <a:ext cx="321094" cy="229681"/>
              <a:chOff x="8761228" y="935971"/>
              <a:chExt cx="321094" cy="229681"/>
            </a:xfrm>
          </p:grpSpPr>
          <p:cxnSp>
            <p:nvCxnSpPr>
              <p:cNvPr id="44" name="Straight Arrow Connector 43">
                <a:extLst>
                  <a:ext uri="{FF2B5EF4-FFF2-40B4-BE49-F238E27FC236}">
                    <a16:creationId xmlns:a16="http://schemas.microsoft.com/office/drawing/2014/main" id="{3B93D605-6F83-4253-9F3D-C1CB567BCFCF}"/>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E8D6D7B-7398-41A6-B93F-84263D9270B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sp>
        <p:nvSpPr>
          <p:cNvPr id="46" name="TextBox 45">
            <a:extLst>
              <a:ext uri="{FF2B5EF4-FFF2-40B4-BE49-F238E27FC236}">
                <a16:creationId xmlns:a16="http://schemas.microsoft.com/office/drawing/2014/main" id="{83137085-CFCA-4329-84AD-9346E9FC4706}"/>
              </a:ext>
            </a:extLst>
          </p:cNvPr>
          <p:cNvSpPr txBox="1"/>
          <p:nvPr/>
        </p:nvSpPr>
        <p:spPr>
          <a:xfrm>
            <a:off x="7841546" y="1805581"/>
            <a:ext cx="472886" cy="276999"/>
          </a:xfrm>
          <a:prstGeom prst="rect">
            <a:avLst/>
          </a:prstGeom>
          <a:noFill/>
        </p:spPr>
        <p:txBody>
          <a:bodyPr wrap="none" rtlCol="0">
            <a:spAutoFit/>
          </a:bodyPr>
          <a:lstStyle/>
          <a:p>
            <a:r>
              <a:rPr lang="en-US" sz="1200" b="1" dirty="0"/>
              <a:t>0xc8</a:t>
            </a:r>
          </a:p>
        </p:txBody>
      </p:sp>
      <p:sp>
        <p:nvSpPr>
          <p:cNvPr id="47" name="TextBox 46">
            <a:extLst>
              <a:ext uri="{FF2B5EF4-FFF2-40B4-BE49-F238E27FC236}">
                <a16:creationId xmlns:a16="http://schemas.microsoft.com/office/drawing/2014/main" id="{90A0E9DE-20CE-4A4B-AB55-C727299AEF91}"/>
              </a:ext>
            </a:extLst>
          </p:cNvPr>
          <p:cNvSpPr txBox="1"/>
          <p:nvPr/>
        </p:nvSpPr>
        <p:spPr>
          <a:xfrm>
            <a:off x="9375444" y="1802030"/>
            <a:ext cx="492699" cy="276999"/>
          </a:xfrm>
          <a:prstGeom prst="rect">
            <a:avLst/>
          </a:prstGeom>
          <a:noFill/>
        </p:spPr>
        <p:txBody>
          <a:bodyPr wrap="none" rtlCol="0">
            <a:spAutoFit/>
          </a:bodyPr>
          <a:lstStyle/>
          <a:p>
            <a:r>
              <a:rPr lang="en-US" sz="1200" b="1" dirty="0"/>
              <a:t>0xd8</a:t>
            </a:r>
          </a:p>
        </p:txBody>
      </p:sp>
      <p:grpSp>
        <p:nvGrpSpPr>
          <p:cNvPr id="48" name="Group 47">
            <a:extLst>
              <a:ext uri="{FF2B5EF4-FFF2-40B4-BE49-F238E27FC236}">
                <a16:creationId xmlns:a16="http://schemas.microsoft.com/office/drawing/2014/main" id="{2E14E1AE-0A35-4FD9-AB6D-8A581CA6A514}"/>
              </a:ext>
            </a:extLst>
          </p:cNvPr>
          <p:cNvGrpSpPr/>
          <p:nvPr/>
        </p:nvGrpSpPr>
        <p:grpSpPr>
          <a:xfrm>
            <a:off x="7862700" y="1951284"/>
            <a:ext cx="41678" cy="93532"/>
            <a:chOff x="9433128" y="783657"/>
            <a:chExt cx="41678" cy="93532"/>
          </a:xfrm>
        </p:grpSpPr>
        <p:cxnSp>
          <p:nvCxnSpPr>
            <p:cNvPr id="49" name="Straight Arrow Connector 48">
              <a:extLst>
                <a:ext uri="{FF2B5EF4-FFF2-40B4-BE49-F238E27FC236}">
                  <a16:creationId xmlns:a16="http://schemas.microsoft.com/office/drawing/2014/main" id="{F6758103-1E60-4A71-9795-2E43B05F2E24}"/>
                </a:ext>
              </a:extLst>
            </p:cNvPr>
            <p:cNvCxnSpPr>
              <a:cxnSpLocks/>
            </p:cNvCxnSpPr>
            <p:nvPr/>
          </p:nvCxnSpPr>
          <p:spPr>
            <a:xfrm>
              <a:off x="9433128" y="783657"/>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11E193B-DF23-4BA2-AD10-65D2746D8FEA}"/>
                </a:ext>
              </a:extLst>
            </p:cNvPr>
            <p:cNvCxnSpPr/>
            <p:nvPr/>
          </p:nvCxnSpPr>
          <p:spPr>
            <a:xfrm>
              <a:off x="9433128" y="783657"/>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61CEB85F-9605-417C-B6B8-AD15E89881A4}"/>
              </a:ext>
            </a:extLst>
          </p:cNvPr>
          <p:cNvGrpSpPr/>
          <p:nvPr/>
        </p:nvGrpSpPr>
        <p:grpSpPr>
          <a:xfrm>
            <a:off x="8593311" y="1958429"/>
            <a:ext cx="41678" cy="93532"/>
            <a:chOff x="6661541" y="70773"/>
            <a:chExt cx="41678" cy="93532"/>
          </a:xfrm>
        </p:grpSpPr>
        <p:cxnSp>
          <p:nvCxnSpPr>
            <p:cNvPr id="52" name="Straight Arrow Connector 51">
              <a:extLst>
                <a:ext uri="{FF2B5EF4-FFF2-40B4-BE49-F238E27FC236}">
                  <a16:creationId xmlns:a16="http://schemas.microsoft.com/office/drawing/2014/main" id="{1AD232B0-2BA3-4EC3-A9F0-6D965BCC4691}"/>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85A7BB9-712F-49CA-9770-AE42F65822F4}"/>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5B3F740D-A3F0-43C6-90C4-E7B57EDAFA41}"/>
              </a:ext>
            </a:extLst>
          </p:cNvPr>
          <p:cNvGrpSpPr/>
          <p:nvPr/>
        </p:nvGrpSpPr>
        <p:grpSpPr>
          <a:xfrm>
            <a:off x="9384366" y="1948708"/>
            <a:ext cx="41678" cy="93532"/>
            <a:chOff x="6661541" y="70773"/>
            <a:chExt cx="41678" cy="93532"/>
          </a:xfrm>
        </p:grpSpPr>
        <p:cxnSp>
          <p:nvCxnSpPr>
            <p:cNvPr id="55" name="Straight Arrow Connector 54">
              <a:extLst>
                <a:ext uri="{FF2B5EF4-FFF2-40B4-BE49-F238E27FC236}">
                  <a16:creationId xmlns:a16="http://schemas.microsoft.com/office/drawing/2014/main" id="{05F95C73-64FB-43F5-832A-93E8EB444668}"/>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D736082-FABF-4875-AB10-4E634764E0D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sp>
        <p:nvSpPr>
          <p:cNvPr id="57" name="Rectangle 56">
            <a:extLst>
              <a:ext uri="{FF2B5EF4-FFF2-40B4-BE49-F238E27FC236}">
                <a16:creationId xmlns:a16="http://schemas.microsoft.com/office/drawing/2014/main" id="{7986FC0F-0D8A-48B3-9504-A01890D4023B}"/>
              </a:ext>
            </a:extLst>
          </p:cNvPr>
          <p:cNvSpPr/>
          <p:nvPr/>
        </p:nvSpPr>
        <p:spPr>
          <a:xfrm>
            <a:off x="7926993" y="2818582"/>
            <a:ext cx="2300913"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58" name="Rectangle 57">
            <a:extLst>
              <a:ext uri="{FF2B5EF4-FFF2-40B4-BE49-F238E27FC236}">
                <a16:creationId xmlns:a16="http://schemas.microsoft.com/office/drawing/2014/main" id="{0F8C093B-5814-400A-91FD-BC1277D005A6}"/>
              </a:ext>
            </a:extLst>
          </p:cNvPr>
          <p:cNvSpPr/>
          <p:nvPr/>
        </p:nvSpPr>
        <p:spPr>
          <a:xfrm>
            <a:off x="9382213" y="2059865"/>
            <a:ext cx="793083"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65E3DC7-C676-45D7-AC68-494E0E710204}"/>
              </a:ext>
            </a:extLst>
          </p:cNvPr>
          <p:cNvSpPr/>
          <p:nvPr/>
        </p:nvSpPr>
        <p:spPr>
          <a:xfrm>
            <a:off x="7869391" y="2066369"/>
            <a:ext cx="732690"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DC13D3D-A807-4973-BD7B-FF11A39847C3}"/>
              </a:ext>
            </a:extLst>
          </p:cNvPr>
          <p:cNvSpPr txBox="1"/>
          <p:nvPr/>
        </p:nvSpPr>
        <p:spPr>
          <a:xfrm>
            <a:off x="8007842" y="2254012"/>
            <a:ext cx="46927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locals</a:t>
            </a:r>
          </a:p>
        </p:txBody>
      </p:sp>
      <p:sp>
        <p:nvSpPr>
          <p:cNvPr id="61" name="TextBox 60">
            <a:extLst>
              <a:ext uri="{FF2B5EF4-FFF2-40B4-BE49-F238E27FC236}">
                <a16:creationId xmlns:a16="http://schemas.microsoft.com/office/drawing/2014/main" id="{6ECAC95C-A5F5-4603-A280-8DA70F1EDD1E}"/>
              </a:ext>
            </a:extLst>
          </p:cNvPr>
          <p:cNvSpPr txBox="1"/>
          <p:nvPr/>
        </p:nvSpPr>
        <p:spPr>
          <a:xfrm>
            <a:off x="8638724" y="2253949"/>
            <a:ext cx="725903"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saved </a:t>
            </a:r>
            <a:r>
              <a:rPr lang="en-US" sz="1400" dirty="0" err="1"/>
              <a:t>rbp</a:t>
            </a:r>
            <a:endParaRPr lang="en-US" sz="1400" dirty="0"/>
          </a:p>
        </p:txBody>
      </p:sp>
      <p:sp>
        <p:nvSpPr>
          <p:cNvPr id="62" name="TextBox 61">
            <a:extLst>
              <a:ext uri="{FF2B5EF4-FFF2-40B4-BE49-F238E27FC236}">
                <a16:creationId xmlns:a16="http://schemas.microsoft.com/office/drawing/2014/main" id="{F3C572CC-F691-4CA2-8AA6-41DBFB1266D3}"/>
              </a:ext>
            </a:extLst>
          </p:cNvPr>
          <p:cNvSpPr txBox="1"/>
          <p:nvPr/>
        </p:nvSpPr>
        <p:spPr>
          <a:xfrm>
            <a:off x="9429077" y="2246860"/>
            <a:ext cx="725903"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saved rip</a:t>
            </a:r>
          </a:p>
        </p:txBody>
      </p:sp>
      <p:cxnSp>
        <p:nvCxnSpPr>
          <p:cNvPr id="63" name="Straight Connector 62">
            <a:extLst>
              <a:ext uri="{FF2B5EF4-FFF2-40B4-BE49-F238E27FC236}">
                <a16:creationId xmlns:a16="http://schemas.microsoft.com/office/drawing/2014/main" id="{367174B6-A335-4B9A-8319-E8F82C3D6F25}"/>
              </a:ext>
            </a:extLst>
          </p:cNvPr>
          <p:cNvCxnSpPr>
            <a:cxnSpLocks/>
          </p:cNvCxnSpPr>
          <p:nvPr/>
        </p:nvCxnSpPr>
        <p:spPr>
          <a:xfrm>
            <a:off x="7883035" y="2607417"/>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2DAA8F39-6D0F-4ABA-9A5F-50B7050B9619}"/>
              </a:ext>
            </a:extLst>
          </p:cNvPr>
          <p:cNvCxnSpPr>
            <a:cxnSpLocks/>
          </p:cNvCxnSpPr>
          <p:nvPr/>
        </p:nvCxnSpPr>
        <p:spPr>
          <a:xfrm>
            <a:off x="10152814" y="2607417"/>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7F00A531-FD72-4ABB-AFED-962ED2E1EF01}"/>
              </a:ext>
            </a:extLst>
          </p:cNvPr>
          <p:cNvCxnSpPr>
            <a:cxnSpLocks/>
          </p:cNvCxnSpPr>
          <p:nvPr/>
        </p:nvCxnSpPr>
        <p:spPr>
          <a:xfrm>
            <a:off x="7883646" y="2721411"/>
            <a:ext cx="2277673" cy="9169"/>
          </a:xfrm>
          <a:prstGeom prst="line">
            <a:avLst/>
          </a:prstGeom>
        </p:spPr>
        <p:style>
          <a:lnRef idx="3">
            <a:schemeClr val="dk1"/>
          </a:lnRef>
          <a:fillRef idx="0">
            <a:schemeClr val="dk1"/>
          </a:fillRef>
          <a:effectRef idx="2">
            <a:schemeClr val="dk1"/>
          </a:effectRef>
          <a:fontRef idx="minor">
            <a:schemeClr val="tx1"/>
          </a:fontRef>
        </p:style>
      </p:cxnSp>
      <p:sp>
        <p:nvSpPr>
          <p:cNvPr id="66" name="TextBox 65">
            <a:extLst>
              <a:ext uri="{FF2B5EF4-FFF2-40B4-BE49-F238E27FC236}">
                <a16:creationId xmlns:a16="http://schemas.microsoft.com/office/drawing/2014/main" id="{40B449C7-8D1F-4ED6-B0CF-61F72EE67049}"/>
              </a:ext>
            </a:extLst>
          </p:cNvPr>
          <p:cNvSpPr txBox="1"/>
          <p:nvPr/>
        </p:nvSpPr>
        <p:spPr>
          <a:xfrm>
            <a:off x="8576859" y="2619874"/>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a:t>fn1 AR</a:t>
            </a:r>
          </a:p>
        </p:txBody>
      </p:sp>
      <p:sp>
        <p:nvSpPr>
          <p:cNvPr id="67" name="TextBox 66">
            <a:extLst>
              <a:ext uri="{FF2B5EF4-FFF2-40B4-BE49-F238E27FC236}">
                <a16:creationId xmlns:a16="http://schemas.microsoft.com/office/drawing/2014/main" id="{D5E750D1-C272-4E81-8DCD-C05CEB28CE65}"/>
              </a:ext>
            </a:extLst>
          </p:cNvPr>
          <p:cNvSpPr txBox="1"/>
          <p:nvPr/>
        </p:nvSpPr>
        <p:spPr>
          <a:xfrm>
            <a:off x="10165799" y="1784307"/>
            <a:ext cx="485582" cy="276999"/>
          </a:xfrm>
          <a:prstGeom prst="rect">
            <a:avLst/>
          </a:prstGeom>
          <a:noFill/>
        </p:spPr>
        <p:txBody>
          <a:bodyPr wrap="none" rtlCol="0">
            <a:spAutoFit/>
          </a:bodyPr>
          <a:lstStyle/>
          <a:p>
            <a:r>
              <a:rPr lang="en-US" sz="1200" b="1" dirty="0"/>
              <a:t>0xe0</a:t>
            </a:r>
          </a:p>
        </p:txBody>
      </p:sp>
      <p:grpSp>
        <p:nvGrpSpPr>
          <p:cNvPr id="69" name="Group 68">
            <a:extLst>
              <a:ext uri="{FF2B5EF4-FFF2-40B4-BE49-F238E27FC236}">
                <a16:creationId xmlns:a16="http://schemas.microsoft.com/office/drawing/2014/main" id="{B581F7CF-4AA7-4B7F-B792-D4408281DE3C}"/>
              </a:ext>
            </a:extLst>
          </p:cNvPr>
          <p:cNvGrpSpPr/>
          <p:nvPr/>
        </p:nvGrpSpPr>
        <p:grpSpPr>
          <a:xfrm>
            <a:off x="10174722" y="1930985"/>
            <a:ext cx="41678" cy="93532"/>
            <a:chOff x="6661541" y="70773"/>
            <a:chExt cx="41678" cy="93532"/>
          </a:xfrm>
        </p:grpSpPr>
        <p:cxnSp>
          <p:nvCxnSpPr>
            <p:cNvPr id="70" name="Straight Arrow Connector 69">
              <a:extLst>
                <a:ext uri="{FF2B5EF4-FFF2-40B4-BE49-F238E27FC236}">
                  <a16:creationId xmlns:a16="http://schemas.microsoft.com/office/drawing/2014/main" id="{76236FBC-11E4-4E2A-A1F4-8172043A2E64}"/>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31967B6-C828-4CCF-BED7-38BEA5763272}"/>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sp>
        <p:nvSpPr>
          <p:cNvPr id="73" name="Rectangle 72">
            <a:extLst>
              <a:ext uri="{FF2B5EF4-FFF2-40B4-BE49-F238E27FC236}">
                <a16:creationId xmlns:a16="http://schemas.microsoft.com/office/drawing/2014/main" id="{38CF6EDA-E4B2-463B-8F66-52738F53FA3E}"/>
              </a:ext>
            </a:extLst>
          </p:cNvPr>
          <p:cNvSpPr/>
          <p:nvPr/>
        </p:nvSpPr>
        <p:spPr>
          <a:xfrm>
            <a:off x="7151022" y="2061140"/>
            <a:ext cx="718698" cy="2772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C3DDF35B-D868-4621-9D76-2614F973D8C4}"/>
              </a:ext>
            </a:extLst>
          </p:cNvPr>
          <p:cNvSpPr/>
          <p:nvPr/>
        </p:nvSpPr>
        <p:spPr>
          <a:xfrm>
            <a:off x="1806156" y="2066546"/>
            <a:ext cx="1057998"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a:solidFill>
                  <a:schemeClr val="tx1"/>
                </a:solidFill>
              </a:rPr>
              <a:t>movq</a:t>
            </a:r>
            <a:r>
              <a:rPr lang="en-US" sz="1400" dirty="0">
                <a:solidFill>
                  <a:schemeClr val="tx1"/>
                </a:solidFill>
              </a:rPr>
              <a:t> $1 %</a:t>
            </a:r>
            <a:r>
              <a:rPr lang="en-US" sz="1400" dirty="0" err="1">
                <a:solidFill>
                  <a:schemeClr val="tx1"/>
                </a:solidFill>
              </a:rPr>
              <a:t>rax</a:t>
            </a:r>
            <a:endParaRPr lang="en-US" sz="1400" dirty="0">
              <a:solidFill>
                <a:schemeClr val="tx1"/>
              </a:solidFill>
            </a:endParaRPr>
          </a:p>
        </p:txBody>
      </p:sp>
      <p:sp>
        <p:nvSpPr>
          <p:cNvPr id="76" name="TextBox 75">
            <a:extLst>
              <a:ext uri="{FF2B5EF4-FFF2-40B4-BE49-F238E27FC236}">
                <a16:creationId xmlns:a16="http://schemas.microsoft.com/office/drawing/2014/main" id="{BB8B4246-295D-4CC5-908E-DE0945F694D1}"/>
              </a:ext>
            </a:extLst>
          </p:cNvPr>
          <p:cNvSpPr txBox="1"/>
          <p:nvPr/>
        </p:nvSpPr>
        <p:spPr>
          <a:xfrm>
            <a:off x="1779917" y="1811343"/>
            <a:ext cx="490840" cy="276999"/>
          </a:xfrm>
          <a:prstGeom prst="rect">
            <a:avLst/>
          </a:prstGeom>
          <a:noFill/>
        </p:spPr>
        <p:txBody>
          <a:bodyPr wrap="none" rtlCol="0">
            <a:spAutoFit/>
          </a:bodyPr>
          <a:lstStyle/>
          <a:p>
            <a:r>
              <a:rPr lang="en-US" sz="1200" b="1" dirty="0"/>
              <a:t>0x20</a:t>
            </a:r>
          </a:p>
        </p:txBody>
      </p:sp>
      <p:grpSp>
        <p:nvGrpSpPr>
          <p:cNvPr id="77" name="Group 76">
            <a:extLst>
              <a:ext uri="{FF2B5EF4-FFF2-40B4-BE49-F238E27FC236}">
                <a16:creationId xmlns:a16="http://schemas.microsoft.com/office/drawing/2014/main" id="{24C0FC99-9FE1-4B8C-A8AD-B1B884EDED42}"/>
              </a:ext>
            </a:extLst>
          </p:cNvPr>
          <p:cNvGrpSpPr/>
          <p:nvPr/>
        </p:nvGrpSpPr>
        <p:grpSpPr>
          <a:xfrm>
            <a:off x="1801071" y="1957046"/>
            <a:ext cx="41678" cy="93532"/>
            <a:chOff x="6661541" y="70773"/>
            <a:chExt cx="41678" cy="93532"/>
          </a:xfrm>
        </p:grpSpPr>
        <p:cxnSp>
          <p:nvCxnSpPr>
            <p:cNvPr id="126" name="Straight Arrow Connector 125">
              <a:extLst>
                <a:ext uri="{FF2B5EF4-FFF2-40B4-BE49-F238E27FC236}">
                  <a16:creationId xmlns:a16="http://schemas.microsoft.com/office/drawing/2014/main" id="{27462D3D-14BA-4696-9CB3-ABF8AC49BCE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FAECFB41-137E-4218-A161-DA562C190C8C}"/>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78" name="Group 77">
            <a:extLst>
              <a:ext uri="{FF2B5EF4-FFF2-40B4-BE49-F238E27FC236}">
                <a16:creationId xmlns:a16="http://schemas.microsoft.com/office/drawing/2014/main" id="{C2A99A7B-ED2B-476B-9849-F42072CBB12F}"/>
              </a:ext>
            </a:extLst>
          </p:cNvPr>
          <p:cNvGrpSpPr/>
          <p:nvPr/>
        </p:nvGrpSpPr>
        <p:grpSpPr>
          <a:xfrm>
            <a:off x="1794516" y="2376630"/>
            <a:ext cx="294644" cy="229681"/>
            <a:chOff x="2149311" y="558197"/>
            <a:chExt cx="294644" cy="229681"/>
          </a:xfrm>
        </p:grpSpPr>
        <p:cxnSp>
          <p:nvCxnSpPr>
            <p:cNvPr id="123" name="Straight Connector 122">
              <a:extLst>
                <a:ext uri="{FF2B5EF4-FFF2-40B4-BE49-F238E27FC236}">
                  <a16:creationId xmlns:a16="http://schemas.microsoft.com/office/drawing/2014/main" id="{23275D00-303D-4429-8EFC-6D845E82CF69}"/>
                </a:ext>
              </a:extLst>
            </p:cNvPr>
            <p:cNvCxnSpPr>
              <a:cxnSpLocks/>
            </p:cNvCxnSpPr>
            <p:nvPr/>
          </p:nvCxnSpPr>
          <p:spPr>
            <a:xfrm flipH="1">
              <a:off x="2152164" y="696081"/>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F78C0E1-6277-476D-A186-9395D1768616}"/>
                </a:ext>
              </a:extLst>
            </p:cNvPr>
            <p:cNvCxnSpPr>
              <a:cxnSpLocks/>
            </p:cNvCxnSpPr>
            <p:nvPr/>
          </p:nvCxnSpPr>
          <p:spPr>
            <a:xfrm flipV="1">
              <a:off x="2149311" y="558197"/>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736FD4D-1DEB-44A4-A968-92F08974BB8F}"/>
                </a:ext>
              </a:extLst>
            </p:cNvPr>
            <p:cNvSpPr txBox="1"/>
            <p:nvPr/>
          </p:nvSpPr>
          <p:spPr>
            <a:xfrm>
              <a:off x="2226716" y="606610"/>
              <a:ext cx="217239" cy="181268"/>
            </a:xfrm>
            <a:prstGeom prst="rect">
              <a:avLst/>
            </a:prstGeom>
            <a:noFill/>
            <a:ln>
              <a:noFill/>
            </a:ln>
          </p:spPr>
          <p:txBody>
            <a:bodyPr wrap="none" lIns="9144" tIns="9144" rIns="9144" bIns="9144" rtlCol="0">
              <a:spAutoFit/>
            </a:bodyPr>
            <a:lstStyle/>
            <a:p>
              <a:pPr algn="ctr">
                <a:lnSpc>
                  <a:spcPts val="1200"/>
                </a:lnSpc>
              </a:pPr>
              <a:r>
                <a:rPr lang="en-US" sz="1400" dirty="0"/>
                <a:t>rip</a:t>
              </a:r>
            </a:p>
          </p:txBody>
        </p:sp>
      </p:grpSp>
      <p:sp>
        <p:nvSpPr>
          <p:cNvPr id="80" name="Rectangle 79">
            <a:extLst>
              <a:ext uri="{FF2B5EF4-FFF2-40B4-BE49-F238E27FC236}">
                <a16:creationId xmlns:a16="http://schemas.microsoft.com/office/drawing/2014/main" id="{DE46CA3F-FBA9-4F25-B311-DE6F6D77EBE2}"/>
              </a:ext>
            </a:extLst>
          </p:cNvPr>
          <p:cNvSpPr/>
          <p:nvPr/>
        </p:nvSpPr>
        <p:spPr>
          <a:xfrm>
            <a:off x="1609174" y="2809217"/>
            <a:ext cx="2871269"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code segment</a:t>
            </a:r>
          </a:p>
        </p:txBody>
      </p:sp>
      <p:sp>
        <p:nvSpPr>
          <p:cNvPr id="81" name="Rectangle 80">
            <a:extLst>
              <a:ext uri="{FF2B5EF4-FFF2-40B4-BE49-F238E27FC236}">
                <a16:creationId xmlns:a16="http://schemas.microsoft.com/office/drawing/2014/main" id="{2AC46EAF-D29E-4A24-BE33-48F6B4CDCC06}"/>
              </a:ext>
            </a:extLst>
          </p:cNvPr>
          <p:cNvSpPr/>
          <p:nvPr/>
        </p:nvSpPr>
        <p:spPr>
          <a:xfrm>
            <a:off x="6335063" y="2817523"/>
            <a:ext cx="794515"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sp>
        <p:nvSpPr>
          <p:cNvPr id="84" name="TextBox 83">
            <a:extLst>
              <a:ext uri="{FF2B5EF4-FFF2-40B4-BE49-F238E27FC236}">
                <a16:creationId xmlns:a16="http://schemas.microsoft.com/office/drawing/2014/main" id="{74133071-9FAD-41D8-8A6A-293FE6624E78}"/>
              </a:ext>
            </a:extLst>
          </p:cNvPr>
          <p:cNvSpPr txBox="1"/>
          <p:nvPr/>
        </p:nvSpPr>
        <p:spPr>
          <a:xfrm>
            <a:off x="7403877" y="1965496"/>
            <a:ext cx="343364" cy="369332"/>
          </a:xfrm>
          <a:prstGeom prst="rect">
            <a:avLst/>
          </a:prstGeom>
          <a:noFill/>
        </p:spPr>
        <p:txBody>
          <a:bodyPr wrap="none" rtlCol="0">
            <a:spAutoFit/>
          </a:bodyPr>
          <a:lstStyle/>
          <a:p>
            <a:r>
              <a:rPr lang="en-US" dirty="0"/>
              <a:t>…</a:t>
            </a:r>
          </a:p>
        </p:txBody>
      </p:sp>
      <p:sp>
        <p:nvSpPr>
          <p:cNvPr id="85" name="Rectangle 84">
            <a:extLst>
              <a:ext uri="{FF2B5EF4-FFF2-40B4-BE49-F238E27FC236}">
                <a16:creationId xmlns:a16="http://schemas.microsoft.com/office/drawing/2014/main" id="{346C89F2-AE97-4061-9813-737FF2A5BCD3}"/>
              </a:ext>
            </a:extLst>
          </p:cNvPr>
          <p:cNvSpPr/>
          <p:nvPr/>
        </p:nvSpPr>
        <p:spPr>
          <a:xfrm>
            <a:off x="3257067" y="2065321"/>
            <a:ext cx="1071629"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a:solidFill>
                  <a:schemeClr val="tx1"/>
                </a:solidFill>
              </a:rPr>
              <a:t>subq</a:t>
            </a:r>
            <a:r>
              <a:rPr lang="en-US" sz="1400" dirty="0">
                <a:solidFill>
                  <a:schemeClr val="tx1"/>
                </a:solidFill>
              </a:rPr>
              <a:t> $8, %</a:t>
            </a:r>
            <a:r>
              <a:rPr lang="en-US" sz="1400" dirty="0" err="1">
                <a:solidFill>
                  <a:schemeClr val="tx1"/>
                </a:solidFill>
              </a:rPr>
              <a:t>rsp</a:t>
            </a:r>
            <a:endParaRPr lang="en-US" sz="1400" dirty="0">
              <a:solidFill>
                <a:schemeClr val="tx1"/>
              </a:solidFill>
            </a:endParaRPr>
          </a:p>
        </p:txBody>
      </p:sp>
      <p:sp>
        <p:nvSpPr>
          <p:cNvPr id="86" name="Rectangle 85">
            <a:extLst>
              <a:ext uri="{FF2B5EF4-FFF2-40B4-BE49-F238E27FC236}">
                <a16:creationId xmlns:a16="http://schemas.microsoft.com/office/drawing/2014/main" id="{164E2A7B-DA56-4EA6-BB22-BCAF88293AC7}"/>
              </a:ext>
            </a:extLst>
          </p:cNvPr>
          <p:cNvSpPr/>
          <p:nvPr/>
        </p:nvSpPr>
        <p:spPr>
          <a:xfrm>
            <a:off x="2875338" y="2065320"/>
            <a:ext cx="214223"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7" name="Rectangle 86">
            <a:extLst>
              <a:ext uri="{FF2B5EF4-FFF2-40B4-BE49-F238E27FC236}">
                <a16:creationId xmlns:a16="http://schemas.microsoft.com/office/drawing/2014/main" id="{165C4E40-25B0-4199-B480-D10C4E958C60}"/>
              </a:ext>
            </a:extLst>
          </p:cNvPr>
          <p:cNvSpPr/>
          <p:nvPr/>
        </p:nvSpPr>
        <p:spPr>
          <a:xfrm>
            <a:off x="1609174" y="2065060"/>
            <a:ext cx="196983"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119" name="Straight Connector 118">
            <a:extLst>
              <a:ext uri="{FF2B5EF4-FFF2-40B4-BE49-F238E27FC236}">
                <a16:creationId xmlns:a16="http://schemas.microsoft.com/office/drawing/2014/main" id="{CB87AAAE-FDAA-4922-BF76-BCBAE31346E6}"/>
              </a:ext>
            </a:extLst>
          </p:cNvPr>
          <p:cNvCxnSpPr>
            <a:cxnSpLocks/>
          </p:cNvCxnSpPr>
          <p:nvPr/>
        </p:nvCxnSpPr>
        <p:spPr>
          <a:xfrm>
            <a:off x="1608565" y="2573063"/>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B39A40BC-469F-4500-8533-76B872A09A45}"/>
              </a:ext>
            </a:extLst>
          </p:cNvPr>
          <p:cNvCxnSpPr>
            <a:cxnSpLocks/>
          </p:cNvCxnSpPr>
          <p:nvPr/>
        </p:nvCxnSpPr>
        <p:spPr>
          <a:xfrm flipV="1">
            <a:off x="1609175" y="2686719"/>
            <a:ext cx="1484732" cy="338"/>
          </a:xfrm>
          <a:prstGeom prst="line">
            <a:avLst/>
          </a:prstGeom>
        </p:spPr>
        <p:style>
          <a:lnRef idx="3">
            <a:schemeClr val="dk1"/>
          </a:lnRef>
          <a:fillRef idx="0">
            <a:schemeClr val="dk1"/>
          </a:fillRef>
          <a:effectRef idx="2">
            <a:schemeClr val="dk1"/>
          </a:effectRef>
          <a:fontRef idx="minor">
            <a:schemeClr val="tx1"/>
          </a:fontRef>
        </p:style>
      </p:cxnSp>
      <p:sp>
        <p:nvSpPr>
          <p:cNvPr id="122" name="TextBox 121">
            <a:extLst>
              <a:ext uri="{FF2B5EF4-FFF2-40B4-BE49-F238E27FC236}">
                <a16:creationId xmlns:a16="http://schemas.microsoft.com/office/drawing/2014/main" id="{E6E416CF-125F-4700-A758-C8454A624B7D}"/>
              </a:ext>
            </a:extLst>
          </p:cNvPr>
          <p:cNvSpPr txBox="1"/>
          <p:nvPr/>
        </p:nvSpPr>
        <p:spPr>
          <a:xfrm>
            <a:off x="1965649" y="2604572"/>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115" name="Straight Connector 114">
            <a:extLst>
              <a:ext uri="{FF2B5EF4-FFF2-40B4-BE49-F238E27FC236}">
                <a16:creationId xmlns:a16="http://schemas.microsoft.com/office/drawing/2014/main" id="{86267C50-0A25-4CE4-B5B3-5EDBFC8DF886}"/>
              </a:ext>
            </a:extLst>
          </p:cNvPr>
          <p:cNvCxnSpPr>
            <a:cxnSpLocks/>
          </p:cNvCxnSpPr>
          <p:nvPr/>
        </p:nvCxnSpPr>
        <p:spPr>
          <a:xfrm>
            <a:off x="3094591" y="2572748"/>
            <a:ext cx="610" cy="123428"/>
          </a:xfrm>
          <a:prstGeom prst="line">
            <a:avLst/>
          </a:prstGeom>
        </p:spPr>
        <p:style>
          <a:lnRef idx="3">
            <a:schemeClr val="dk1"/>
          </a:lnRef>
          <a:fillRef idx="0">
            <a:schemeClr val="dk1"/>
          </a:fillRef>
          <a:effectRef idx="2">
            <a:schemeClr val="dk1"/>
          </a:effectRef>
          <a:fontRef idx="minor">
            <a:schemeClr val="tx1"/>
          </a:fontRef>
        </p:style>
      </p:cxnSp>
      <p:grpSp>
        <p:nvGrpSpPr>
          <p:cNvPr id="92" name="Group 91">
            <a:extLst>
              <a:ext uri="{FF2B5EF4-FFF2-40B4-BE49-F238E27FC236}">
                <a16:creationId xmlns:a16="http://schemas.microsoft.com/office/drawing/2014/main" id="{BF4A1DAF-6CEB-4A1C-8338-6369022AC0FA}"/>
              </a:ext>
            </a:extLst>
          </p:cNvPr>
          <p:cNvGrpSpPr/>
          <p:nvPr/>
        </p:nvGrpSpPr>
        <p:grpSpPr>
          <a:xfrm>
            <a:off x="3233864" y="1801866"/>
            <a:ext cx="490840" cy="276999"/>
            <a:chOff x="3937498" y="653290"/>
            <a:chExt cx="490840" cy="276999"/>
          </a:xfrm>
        </p:grpSpPr>
        <p:sp>
          <p:nvSpPr>
            <p:cNvPr id="105" name="TextBox 104">
              <a:extLst>
                <a:ext uri="{FF2B5EF4-FFF2-40B4-BE49-F238E27FC236}">
                  <a16:creationId xmlns:a16="http://schemas.microsoft.com/office/drawing/2014/main" id="{A359DFC5-70F9-4F9B-8CD7-36E3C324A77A}"/>
                </a:ext>
              </a:extLst>
            </p:cNvPr>
            <p:cNvSpPr txBox="1"/>
            <p:nvPr/>
          </p:nvSpPr>
          <p:spPr>
            <a:xfrm>
              <a:off x="3937498" y="653290"/>
              <a:ext cx="490840" cy="276999"/>
            </a:xfrm>
            <a:prstGeom prst="rect">
              <a:avLst/>
            </a:prstGeom>
            <a:noFill/>
          </p:spPr>
          <p:txBody>
            <a:bodyPr wrap="none" rtlCol="0">
              <a:spAutoFit/>
            </a:bodyPr>
            <a:lstStyle/>
            <a:p>
              <a:r>
                <a:rPr lang="en-US" sz="1200" b="1" dirty="0"/>
                <a:t>0x40</a:t>
              </a:r>
            </a:p>
          </p:txBody>
        </p:sp>
        <p:grpSp>
          <p:nvGrpSpPr>
            <p:cNvPr id="106" name="Group 105">
              <a:extLst>
                <a:ext uri="{FF2B5EF4-FFF2-40B4-BE49-F238E27FC236}">
                  <a16:creationId xmlns:a16="http://schemas.microsoft.com/office/drawing/2014/main" id="{413438EA-8868-4713-B0B2-C6ED7AD99C22}"/>
                </a:ext>
              </a:extLst>
            </p:cNvPr>
            <p:cNvGrpSpPr/>
            <p:nvPr/>
          </p:nvGrpSpPr>
          <p:grpSpPr>
            <a:xfrm>
              <a:off x="3958652" y="801375"/>
              <a:ext cx="41678" cy="93532"/>
              <a:chOff x="6661541" y="70773"/>
              <a:chExt cx="41678" cy="93532"/>
            </a:xfrm>
          </p:grpSpPr>
          <p:cxnSp>
            <p:nvCxnSpPr>
              <p:cNvPr id="108" name="Straight Arrow Connector 107">
                <a:extLst>
                  <a:ext uri="{FF2B5EF4-FFF2-40B4-BE49-F238E27FC236}">
                    <a16:creationId xmlns:a16="http://schemas.microsoft.com/office/drawing/2014/main" id="{8F3CC92A-E8C9-4851-A27F-03F37C108630}"/>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B59DE797-4F6A-45E4-A96F-9279EAE6F8F2}"/>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94" name="Group 93">
            <a:extLst>
              <a:ext uri="{FF2B5EF4-FFF2-40B4-BE49-F238E27FC236}">
                <a16:creationId xmlns:a16="http://schemas.microsoft.com/office/drawing/2014/main" id="{32A567D2-56B3-4FDC-AFF1-2A9154235303}"/>
              </a:ext>
            </a:extLst>
          </p:cNvPr>
          <p:cNvGrpSpPr/>
          <p:nvPr/>
        </p:nvGrpSpPr>
        <p:grpSpPr>
          <a:xfrm>
            <a:off x="5103244" y="1818640"/>
            <a:ext cx="490840" cy="276999"/>
            <a:chOff x="5709592" y="641488"/>
            <a:chExt cx="490840" cy="276999"/>
          </a:xfrm>
        </p:grpSpPr>
        <p:sp>
          <p:nvSpPr>
            <p:cNvPr id="95" name="TextBox 94">
              <a:extLst>
                <a:ext uri="{FF2B5EF4-FFF2-40B4-BE49-F238E27FC236}">
                  <a16:creationId xmlns:a16="http://schemas.microsoft.com/office/drawing/2014/main" id="{858EDD01-35BC-44B0-8754-B512944A8870}"/>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96" name="Group 95">
              <a:extLst>
                <a:ext uri="{FF2B5EF4-FFF2-40B4-BE49-F238E27FC236}">
                  <a16:creationId xmlns:a16="http://schemas.microsoft.com/office/drawing/2014/main" id="{C8308FC8-27AB-49A3-8856-23E3D6E32964}"/>
                </a:ext>
              </a:extLst>
            </p:cNvPr>
            <p:cNvGrpSpPr/>
            <p:nvPr/>
          </p:nvGrpSpPr>
          <p:grpSpPr>
            <a:xfrm>
              <a:off x="5730746" y="787192"/>
              <a:ext cx="41678" cy="93532"/>
              <a:chOff x="6661541" y="70773"/>
              <a:chExt cx="41678" cy="93532"/>
            </a:xfrm>
          </p:grpSpPr>
          <p:cxnSp>
            <p:nvCxnSpPr>
              <p:cNvPr id="98" name="Straight Arrow Connector 97">
                <a:extLst>
                  <a:ext uri="{FF2B5EF4-FFF2-40B4-BE49-F238E27FC236}">
                    <a16:creationId xmlns:a16="http://schemas.microsoft.com/office/drawing/2014/main" id="{C6735515-413A-4FD2-AE36-32DAA580D025}"/>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74EF8CB3-E1F2-409A-B9C1-EA8034AEFD2A}"/>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129" name="TextBox 128">
            <a:extLst>
              <a:ext uri="{FF2B5EF4-FFF2-40B4-BE49-F238E27FC236}">
                <a16:creationId xmlns:a16="http://schemas.microsoft.com/office/drawing/2014/main" id="{193C057D-C4C3-4780-BF5F-31A38903486E}"/>
              </a:ext>
            </a:extLst>
          </p:cNvPr>
          <p:cNvSpPr txBox="1"/>
          <p:nvPr/>
        </p:nvSpPr>
        <p:spPr>
          <a:xfrm>
            <a:off x="8575685" y="1809120"/>
            <a:ext cx="492699" cy="276999"/>
          </a:xfrm>
          <a:prstGeom prst="rect">
            <a:avLst/>
          </a:prstGeom>
          <a:noFill/>
        </p:spPr>
        <p:txBody>
          <a:bodyPr wrap="none" rtlCol="0">
            <a:spAutoFit/>
          </a:bodyPr>
          <a:lstStyle/>
          <a:p>
            <a:r>
              <a:rPr lang="en-US" sz="1200" b="1" dirty="0"/>
              <a:t>0xd0</a:t>
            </a:r>
          </a:p>
        </p:txBody>
      </p:sp>
      <p:sp>
        <p:nvSpPr>
          <p:cNvPr id="133" name="TextBox 132">
            <a:extLst>
              <a:ext uri="{FF2B5EF4-FFF2-40B4-BE49-F238E27FC236}">
                <a16:creationId xmlns:a16="http://schemas.microsoft.com/office/drawing/2014/main" id="{3CCFD096-8E4C-4D66-8FD8-75DF0DAA969E}"/>
              </a:ext>
            </a:extLst>
          </p:cNvPr>
          <p:cNvSpPr txBox="1"/>
          <p:nvPr/>
        </p:nvSpPr>
        <p:spPr>
          <a:xfrm>
            <a:off x="5178748" y="1286796"/>
            <a:ext cx="1927002" cy="369332"/>
          </a:xfrm>
          <a:prstGeom prst="rect">
            <a:avLst/>
          </a:prstGeom>
          <a:solidFill>
            <a:schemeClr val="bg1"/>
          </a:solidFill>
        </p:spPr>
        <p:txBody>
          <a:bodyPr wrap="none" rtlCol="0">
            <a:spAutoFit/>
          </a:bodyPr>
          <a:lstStyle/>
          <a:p>
            <a:r>
              <a:rPr lang="en-US" b="1"/>
              <a:t>Memory snapshot</a:t>
            </a:r>
            <a:endParaRPr lang="en-US" b="1" dirty="0"/>
          </a:p>
        </p:txBody>
      </p:sp>
      <p:cxnSp>
        <p:nvCxnSpPr>
          <p:cNvPr id="134" name="Straight Connector 133">
            <a:extLst>
              <a:ext uri="{FF2B5EF4-FFF2-40B4-BE49-F238E27FC236}">
                <a16:creationId xmlns:a16="http://schemas.microsoft.com/office/drawing/2014/main" id="{A7B31843-9F70-49BB-9112-EE24A68746D2}"/>
              </a:ext>
            </a:extLst>
          </p:cNvPr>
          <p:cNvCxnSpPr>
            <a:cxnSpLocks/>
          </p:cNvCxnSpPr>
          <p:nvPr/>
        </p:nvCxnSpPr>
        <p:spPr>
          <a:xfrm>
            <a:off x="3125446" y="2573062"/>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57C93500-A2D5-4A8A-95FD-11BFC1EFFF3D}"/>
              </a:ext>
            </a:extLst>
          </p:cNvPr>
          <p:cNvCxnSpPr>
            <a:cxnSpLocks/>
          </p:cNvCxnSpPr>
          <p:nvPr/>
        </p:nvCxnSpPr>
        <p:spPr>
          <a:xfrm flipV="1">
            <a:off x="3126056" y="2686720"/>
            <a:ext cx="1364710" cy="337"/>
          </a:xfrm>
          <a:prstGeom prst="line">
            <a:avLst/>
          </a:prstGeom>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id="{4EDF21B8-B7EA-426C-A37F-2214AEFF286A}"/>
              </a:ext>
            </a:extLst>
          </p:cNvPr>
          <p:cNvSpPr txBox="1"/>
          <p:nvPr/>
        </p:nvSpPr>
        <p:spPr>
          <a:xfrm>
            <a:off x="3482530" y="2604571"/>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cxnSp>
        <p:nvCxnSpPr>
          <p:cNvPr id="137" name="Straight Connector 136">
            <a:extLst>
              <a:ext uri="{FF2B5EF4-FFF2-40B4-BE49-F238E27FC236}">
                <a16:creationId xmlns:a16="http://schemas.microsoft.com/office/drawing/2014/main" id="{4BC390A4-DDBC-4D2A-88C0-F6DAFD3166E9}"/>
              </a:ext>
            </a:extLst>
          </p:cNvPr>
          <p:cNvCxnSpPr>
            <a:cxnSpLocks/>
          </p:cNvCxnSpPr>
          <p:nvPr/>
        </p:nvCxnSpPr>
        <p:spPr>
          <a:xfrm>
            <a:off x="4482882" y="2572747"/>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38" name="Rectangle 137">
            <a:extLst>
              <a:ext uri="{FF2B5EF4-FFF2-40B4-BE49-F238E27FC236}">
                <a16:creationId xmlns:a16="http://schemas.microsoft.com/office/drawing/2014/main" id="{91E41CD1-93BE-4E62-AC4D-DD3C3B6F3B89}"/>
              </a:ext>
            </a:extLst>
          </p:cNvPr>
          <p:cNvSpPr/>
          <p:nvPr/>
        </p:nvSpPr>
        <p:spPr>
          <a:xfrm>
            <a:off x="3100237" y="2065030"/>
            <a:ext cx="1590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139" name="Rectangle 138">
            <a:extLst>
              <a:ext uri="{FF2B5EF4-FFF2-40B4-BE49-F238E27FC236}">
                <a16:creationId xmlns:a16="http://schemas.microsoft.com/office/drawing/2014/main" id="{9C0BE917-EF92-4DFA-B275-6C581FA75501}"/>
              </a:ext>
            </a:extLst>
          </p:cNvPr>
          <p:cNvSpPr/>
          <p:nvPr/>
        </p:nvSpPr>
        <p:spPr>
          <a:xfrm>
            <a:off x="4331712" y="2064739"/>
            <a:ext cx="1590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140" name="Rectangle 139">
            <a:extLst>
              <a:ext uri="{FF2B5EF4-FFF2-40B4-BE49-F238E27FC236}">
                <a16:creationId xmlns:a16="http://schemas.microsoft.com/office/drawing/2014/main" id="{09086F42-5D89-4B9D-AC10-7C40F6658D03}"/>
              </a:ext>
            </a:extLst>
          </p:cNvPr>
          <p:cNvSpPr/>
          <p:nvPr/>
        </p:nvSpPr>
        <p:spPr>
          <a:xfrm>
            <a:off x="4507971" y="2809217"/>
            <a:ext cx="1799562"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global data</a:t>
            </a:r>
          </a:p>
        </p:txBody>
      </p:sp>
      <p:sp>
        <p:nvSpPr>
          <p:cNvPr id="144" name="Rectangle 143">
            <a:extLst>
              <a:ext uri="{FF2B5EF4-FFF2-40B4-BE49-F238E27FC236}">
                <a16:creationId xmlns:a16="http://schemas.microsoft.com/office/drawing/2014/main" id="{2469D66E-1BBF-4379-85A4-DCD228C5B0C5}"/>
              </a:ext>
            </a:extLst>
          </p:cNvPr>
          <p:cNvSpPr/>
          <p:nvPr/>
        </p:nvSpPr>
        <p:spPr>
          <a:xfrm>
            <a:off x="4507971" y="2063981"/>
            <a:ext cx="614689"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141" name="TextBox 140">
            <a:extLst>
              <a:ext uri="{FF2B5EF4-FFF2-40B4-BE49-F238E27FC236}">
                <a16:creationId xmlns:a16="http://schemas.microsoft.com/office/drawing/2014/main" id="{D3089B50-3C74-4DDD-BD4B-CECD4F15B237}"/>
              </a:ext>
            </a:extLst>
          </p:cNvPr>
          <p:cNvSpPr txBox="1"/>
          <p:nvPr/>
        </p:nvSpPr>
        <p:spPr>
          <a:xfrm>
            <a:off x="4595101" y="2239720"/>
            <a:ext cx="396330"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int g</a:t>
            </a:r>
          </a:p>
        </p:txBody>
      </p:sp>
      <p:sp>
        <p:nvSpPr>
          <p:cNvPr id="145" name="Rectangle 144">
            <a:extLst>
              <a:ext uri="{FF2B5EF4-FFF2-40B4-BE49-F238E27FC236}">
                <a16:creationId xmlns:a16="http://schemas.microsoft.com/office/drawing/2014/main" id="{46A28AE6-72EC-4D47-879A-7174A2AD2512}"/>
              </a:ext>
            </a:extLst>
          </p:cNvPr>
          <p:cNvSpPr/>
          <p:nvPr/>
        </p:nvSpPr>
        <p:spPr>
          <a:xfrm>
            <a:off x="5121546" y="2066248"/>
            <a:ext cx="1211994"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CE7BE6A-B018-4F07-9FDD-2B45C9ECC12B}"/>
              </a:ext>
            </a:extLst>
          </p:cNvPr>
          <p:cNvSpPr txBox="1"/>
          <p:nvPr/>
        </p:nvSpPr>
        <p:spPr>
          <a:xfrm>
            <a:off x="4554616" y="2080175"/>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0x123</a:t>
            </a:r>
          </a:p>
        </p:txBody>
      </p:sp>
      <p:sp>
        <p:nvSpPr>
          <p:cNvPr id="147" name="TextBox 146">
            <a:extLst>
              <a:ext uri="{FF2B5EF4-FFF2-40B4-BE49-F238E27FC236}">
                <a16:creationId xmlns:a16="http://schemas.microsoft.com/office/drawing/2014/main" id="{2D1A8F5F-CAD4-4459-9A2A-5F9CA9D1987A}"/>
              </a:ext>
            </a:extLst>
          </p:cNvPr>
          <p:cNvSpPr txBox="1"/>
          <p:nvPr/>
        </p:nvSpPr>
        <p:spPr>
          <a:xfrm>
            <a:off x="5139027" y="208255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0x48</a:t>
            </a:r>
          </a:p>
        </p:txBody>
      </p:sp>
      <p:sp>
        <p:nvSpPr>
          <p:cNvPr id="148" name="TextBox 147">
            <a:extLst>
              <a:ext uri="{FF2B5EF4-FFF2-40B4-BE49-F238E27FC236}">
                <a16:creationId xmlns:a16="http://schemas.microsoft.com/office/drawing/2014/main" id="{DC951A03-C2BD-449A-9CE4-1B54B7349E57}"/>
              </a:ext>
            </a:extLst>
          </p:cNvPr>
          <p:cNvSpPr txBox="1"/>
          <p:nvPr/>
        </p:nvSpPr>
        <p:spPr>
          <a:xfrm>
            <a:off x="5535315" y="208493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0x69</a:t>
            </a:r>
          </a:p>
        </p:txBody>
      </p:sp>
      <p:sp>
        <p:nvSpPr>
          <p:cNvPr id="149" name="TextBox 148">
            <a:extLst>
              <a:ext uri="{FF2B5EF4-FFF2-40B4-BE49-F238E27FC236}">
                <a16:creationId xmlns:a16="http://schemas.microsoft.com/office/drawing/2014/main" id="{01D9E28F-011C-470B-A400-403E9FCBDF58}"/>
              </a:ext>
            </a:extLst>
          </p:cNvPr>
          <p:cNvSpPr txBox="1"/>
          <p:nvPr/>
        </p:nvSpPr>
        <p:spPr>
          <a:xfrm>
            <a:off x="5950658" y="208731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0x0</a:t>
            </a:r>
          </a:p>
        </p:txBody>
      </p:sp>
      <p:cxnSp>
        <p:nvCxnSpPr>
          <p:cNvPr id="151" name="Straight Connector 150">
            <a:extLst>
              <a:ext uri="{FF2B5EF4-FFF2-40B4-BE49-F238E27FC236}">
                <a16:creationId xmlns:a16="http://schemas.microsoft.com/office/drawing/2014/main" id="{40F0FB0A-852F-468F-9E2E-EA8B2F815C4E}"/>
              </a:ext>
            </a:extLst>
          </p:cNvPr>
          <p:cNvCxnSpPr/>
          <p:nvPr/>
        </p:nvCxnSpPr>
        <p:spPr>
          <a:xfrm>
            <a:off x="5513886" y="2066546"/>
            <a:ext cx="0" cy="2474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ACF6CE2-E55A-4FA2-AD49-C46B363F549D}"/>
              </a:ext>
            </a:extLst>
          </p:cNvPr>
          <p:cNvCxnSpPr/>
          <p:nvPr/>
        </p:nvCxnSpPr>
        <p:spPr>
          <a:xfrm>
            <a:off x="5932989" y="2064163"/>
            <a:ext cx="0" cy="2474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2CA6F9F5-D095-41DD-B474-4EEC52881944}"/>
              </a:ext>
            </a:extLst>
          </p:cNvPr>
          <p:cNvSpPr txBox="1"/>
          <p:nvPr/>
        </p:nvSpPr>
        <p:spPr>
          <a:xfrm>
            <a:off x="5376163" y="2244482"/>
            <a:ext cx="67762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char * str</a:t>
            </a:r>
          </a:p>
        </p:txBody>
      </p:sp>
      <p:grpSp>
        <p:nvGrpSpPr>
          <p:cNvPr id="153" name="Group 152">
            <a:extLst>
              <a:ext uri="{FF2B5EF4-FFF2-40B4-BE49-F238E27FC236}">
                <a16:creationId xmlns:a16="http://schemas.microsoft.com/office/drawing/2014/main" id="{11E7FE84-BCE3-4719-9C59-E7B5C41553D9}"/>
              </a:ext>
            </a:extLst>
          </p:cNvPr>
          <p:cNvGrpSpPr/>
          <p:nvPr/>
        </p:nvGrpSpPr>
        <p:grpSpPr>
          <a:xfrm>
            <a:off x="5484248" y="1818638"/>
            <a:ext cx="490840" cy="276999"/>
            <a:chOff x="5709592" y="641488"/>
            <a:chExt cx="490840" cy="276999"/>
          </a:xfrm>
        </p:grpSpPr>
        <p:sp>
          <p:nvSpPr>
            <p:cNvPr id="154" name="TextBox 153">
              <a:extLst>
                <a:ext uri="{FF2B5EF4-FFF2-40B4-BE49-F238E27FC236}">
                  <a16:creationId xmlns:a16="http://schemas.microsoft.com/office/drawing/2014/main" id="{C4147E8C-BC18-45BE-9872-C8B90AC12F71}"/>
                </a:ext>
              </a:extLst>
            </p:cNvPr>
            <p:cNvSpPr txBox="1"/>
            <p:nvPr/>
          </p:nvSpPr>
          <p:spPr>
            <a:xfrm>
              <a:off x="5709592" y="641488"/>
              <a:ext cx="490840" cy="276999"/>
            </a:xfrm>
            <a:prstGeom prst="rect">
              <a:avLst/>
            </a:prstGeom>
            <a:noFill/>
          </p:spPr>
          <p:txBody>
            <a:bodyPr wrap="none" rtlCol="0">
              <a:spAutoFit/>
            </a:bodyPr>
            <a:lstStyle/>
            <a:p>
              <a:r>
                <a:rPr lang="en-US" sz="1200" b="1" dirty="0"/>
                <a:t>0x61</a:t>
              </a:r>
            </a:p>
          </p:txBody>
        </p:sp>
        <p:grpSp>
          <p:nvGrpSpPr>
            <p:cNvPr id="155" name="Group 154">
              <a:extLst>
                <a:ext uri="{FF2B5EF4-FFF2-40B4-BE49-F238E27FC236}">
                  <a16:creationId xmlns:a16="http://schemas.microsoft.com/office/drawing/2014/main" id="{C208138A-0F78-498B-A3C5-06C9EF337BB1}"/>
                </a:ext>
              </a:extLst>
            </p:cNvPr>
            <p:cNvGrpSpPr/>
            <p:nvPr/>
          </p:nvGrpSpPr>
          <p:grpSpPr>
            <a:xfrm>
              <a:off x="5745032" y="787192"/>
              <a:ext cx="41678" cy="93532"/>
              <a:chOff x="6675827" y="70773"/>
              <a:chExt cx="41678" cy="93532"/>
            </a:xfrm>
          </p:grpSpPr>
          <p:cxnSp>
            <p:nvCxnSpPr>
              <p:cNvPr id="156" name="Straight Arrow Connector 155">
                <a:extLst>
                  <a:ext uri="{FF2B5EF4-FFF2-40B4-BE49-F238E27FC236}">
                    <a16:creationId xmlns:a16="http://schemas.microsoft.com/office/drawing/2014/main" id="{2B287F3F-DDB6-4377-90CA-61F25ABB41DC}"/>
                  </a:ext>
                </a:extLst>
              </p:cNvPr>
              <p:cNvCxnSpPr>
                <a:cxnSpLocks/>
              </p:cNvCxnSpPr>
              <p:nvPr/>
            </p:nvCxnSpPr>
            <p:spPr>
              <a:xfrm>
                <a:off x="6675827"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88E65B7C-E2E7-4A7B-B89A-8647EFACBCDD}"/>
                  </a:ext>
                </a:extLst>
              </p:cNvPr>
              <p:cNvCxnSpPr/>
              <p:nvPr/>
            </p:nvCxnSpPr>
            <p:spPr>
              <a:xfrm>
                <a:off x="6675827" y="70773"/>
                <a:ext cx="4167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8" name="Group 157">
            <a:extLst>
              <a:ext uri="{FF2B5EF4-FFF2-40B4-BE49-F238E27FC236}">
                <a16:creationId xmlns:a16="http://schemas.microsoft.com/office/drawing/2014/main" id="{57C96997-926C-49CC-87A1-1BB426FB3EF8}"/>
              </a:ext>
            </a:extLst>
          </p:cNvPr>
          <p:cNvGrpSpPr/>
          <p:nvPr/>
        </p:nvGrpSpPr>
        <p:grpSpPr>
          <a:xfrm>
            <a:off x="5900969" y="1818637"/>
            <a:ext cx="490840" cy="276999"/>
            <a:chOff x="5709592" y="641488"/>
            <a:chExt cx="490840" cy="276999"/>
          </a:xfrm>
        </p:grpSpPr>
        <p:sp>
          <p:nvSpPr>
            <p:cNvPr id="159" name="TextBox 158">
              <a:extLst>
                <a:ext uri="{FF2B5EF4-FFF2-40B4-BE49-F238E27FC236}">
                  <a16:creationId xmlns:a16="http://schemas.microsoft.com/office/drawing/2014/main" id="{5EDE8B45-0569-403E-8D39-159AD2F3B891}"/>
                </a:ext>
              </a:extLst>
            </p:cNvPr>
            <p:cNvSpPr txBox="1"/>
            <p:nvPr/>
          </p:nvSpPr>
          <p:spPr>
            <a:xfrm>
              <a:off x="5709592" y="641488"/>
              <a:ext cx="490840" cy="276999"/>
            </a:xfrm>
            <a:prstGeom prst="rect">
              <a:avLst/>
            </a:prstGeom>
            <a:noFill/>
          </p:spPr>
          <p:txBody>
            <a:bodyPr wrap="none" rtlCol="0">
              <a:spAutoFit/>
            </a:bodyPr>
            <a:lstStyle/>
            <a:p>
              <a:r>
                <a:rPr lang="en-US" sz="1200" b="1" dirty="0"/>
                <a:t>0x62</a:t>
              </a:r>
            </a:p>
          </p:txBody>
        </p:sp>
        <p:grpSp>
          <p:nvGrpSpPr>
            <p:cNvPr id="160" name="Group 159">
              <a:extLst>
                <a:ext uri="{FF2B5EF4-FFF2-40B4-BE49-F238E27FC236}">
                  <a16:creationId xmlns:a16="http://schemas.microsoft.com/office/drawing/2014/main" id="{F3728B70-0D4F-4E82-84BE-B63A25D69651}"/>
                </a:ext>
              </a:extLst>
            </p:cNvPr>
            <p:cNvGrpSpPr/>
            <p:nvPr/>
          </p:nvGrpSpPr>
          <p:grpSpPr>
            <a:xfrm>
              <a:off x="5740270" y="787192"/>
              <a:ext cx="41678" cy="93532"/>
              <a:chOff x="6671065" y="70773"/>
              <a:chExt cx="41678" cy="93532"/>
            </a:xfrm>
          </p:grpSpPr>
          <p:cxnSp>
            <p:nvCxnSpPr>
              <p:cNvPr id="161" name="Straight Arrow Connector 160">
                <a:extLst>
                  <a:ext uri="{FF2B5EF4-FFF2-40B4-BE49-F238E27FC236}">
                    <a16:creationId xmlns:a16="http://schemas.microsoft.com/office/drawing/2014/main" id="{2A7C5848-ADF0-4C6C-BF5A-5D0A2DF11589}"/>
                  </a:ext>
                </a:extLst>
              </p:cNvPr>
              <p:cNvCxnSpPr>
                <a:cxnSpLocks/>
              </p:cNvCxnSpPr>
              <p:nvPr/>
            </p:nvCxnSpPr>
            <p:spPr>
              <a:xfrm>
                <a:off x="6671065"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73243327-C46A-4E4B-AB69-ABADA1F2B00D}"/>
                  </a:ext>
                </a:extLst>
              </p:cNvPr>
              <p:cNvCxnSpPr/>
              <p:nvPr/>
            </p:nvCxnSpPr>
            <p:spPr>
              <a:xfrm>
                <a:off x="6671065"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163" name="Rectangle 162">
            <a:extLst>
              <a:ext uri="{FF2B5EF4-FFF2-40B4-BE49-F238E27FC236}">
                <a16:creationId xmlns:a16="http://schemas.microsoft.com/office/drawing/2014/main" id="{7E8772D3-76FA-413D-99CB-C3E20F802E75}"/>
              </a:ext>
            </a:extLst>
          </p:cNvPr>
          <p:cNvSpPr/>
          <p:nvPr/>
        </p:nvSpPr>
        <p:spPr>
          <a:xfrm>
            <a:off x="7151022" y="2817525"/>
            <a:ext cx="755737" cy="24715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64" name="Rectangle 163">
            <a:extLst>
              <a:ext uri="{FF2B5EF4-FFF2-40B4-BE49-F238E27FC236}">
                <a16:creationId xmlns:a16="http://schemas.microsoft.com/office/drawing/2014/main" id="{6080BDA4-D853-44FC-8649-C501415FA635}"/>
              </a:ext>
            </a:extLst>
          </p:cNvPr>
          <p:cNvSpPr/>
          <p:nvPr/>
        </p:nvSpPr>
        <p:spPr>
          <a:xfrm>
            <a:off x="6349487" y="2066276"/>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46A0B5A9-E61A-405F-A60D-E8E6017460ED}"/>
              </a:ext>
            </a:extLst>
          </p:cNvPr>
          <p:cNvSpPr txBox="1"/>
          <p:nvPr/>
        </p:nvSpPr>
        <p:spPr>
          <a:xfrm>
            <a:off x="6393102" y="2261260"/>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obj1</a:t>
            </a:r>
          </a:p>
        </p:txBody>
      </p:sp>
    </p:spTree>
    <p:extLst>
      <p:ext uri="{BB962C8B-B14F-4D97-AF65-F5344CB8AC3E}">
        <p14:creationId xmlns:p14="http://schemas.microsoft.com/office/powerpoint/2010/main" val="11751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Expressiveness/Efficiency Limitations</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 name="Content Placeholder 2">
            <a:extLst>
              <a:ext uri="{FF2B5EF4-FFF2-40B4-BE49-F238E27FC236}">
                <a16:creationId xmlns:a16="http://schemas.microsoft.com/office/drawing/2014/main" id="{F140F2AD-6246-4892-BB99-D7F085589BC2}"/>
              </a:ext>
            </a:extLst>
          </p:cNvPr>
          <p:cNvSpPr>
            <a:spLocks noGrp="1"/>
          </p:cNvSpPr>
          <p:nvPr>
            <p:ph idx="1"/>
          </p:nvPr>
        </p:nvSpPr>
        <p:spPr>
          <a:xfrm>
            <a:off x="2152650" y="1435334"/>
            <a:ext cx="7886700" cy="4351338"/>
          </a:xfrm>
        </p:spPr>
        <p:txBody>
          <a:bodyPr>
            <a:normAutofit lnSpcReduction="10000"/>
          </a:bodyPr>
          <a:lstStyle/>
          <a:p>
            <a:pPr marL="0" indent="0">
              <a:buNone/>
            </a:pPr>
            <a:r>
              <a:rPr lang="en-US" sz="2400" dirty="0">
                <a:latin typeface="Courier New" panose="02070309020205020404" pitchFamily="49" charset="0"/>
                <a:cs typeface="Courier New" panose="02070309020205020404" pitchFamily="49" charset="0"/>
              </a:rPr>
              <a:t>int[200] getArrayOf5s(){</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int[200] res;</a:t>
            </a:r>
          </a:p>
          <a:p>
            <a:pPr marL="0" indent="0">
              <a:buNone/>
            </a:pPr>
            <a:r>
              <a:rPr lang="en-US" sz="2400" dirty="0">
                <a:latin typeface="Courier New" panose="02070309020205020404" pitchFamily="49" charset="0"/>
                <a:cs typeface="Courier New" panose="02070309020205020404" pitchFamily="49" charset="0"/>
              </a:rPr>
              <a:t>  for (int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0 ; i &lt; 200 ;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res[</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5;</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res;</a:t>
            </a:r>
          </a:p>
          <a:p>
            <a:pPr marL="0" indent="0">
              <a:buNone/>
            </a:pP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main(){</a:t>
            </a:r>
          </a:p>
          <a:p>
            <a:pPr marL="0" indent="0">
              <a:buNone/>
            </a:pPr>
            <a:r>
              <a:rPr lang="en-US" sz="2400" dirty="0">
                <a:latin typeface="Courier New" panose="02070309020205020404" pitchFamily="49" charset="0"/>
                <a:cs typeface="Courier New" panose="02070309020205020404" pitchFamily="49" charset="0"/>
              </a:rPr>
              <a:t>  int[200] fives = getArrayOf5s();</a:t>
            </a:r>
          </a:p>
          <a:p>
            <a:pPr marL="0" indent="0">
              <a:buNone/>
            </a:pPr>
            <a:r>
              <a:rPr lang="en-US" sz="2400" dirty="0">
                <a:latin typeface="Courier New" panose="02070309020205020404" pitchFamily="49" charset="0"/>
                <a:cs typeface="Courier New" panose="02070309020205020404" pitchFamily="49" charset="0"/>
              </a:rPr>
              <a:t>}</a:t>
            </a:r>
          </a:p>
          <a:p>
            <a:pPr marL="0" indent="0">
              <a:buNone/>
            </a:pPr>
            <a:endParaRPr lang="en-US" sz="2400" dirty="0">
              <a:cs typeface="Courier New" panose="02070309020205020404" pitchFamily="49" charset="0"/>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9</a:t>
            </a:fld>
            <a:endParaRPr lang="en-US"/>
          </a:p>
        </p:txBody>
      </p:sp>
      <p:sp>
        <p:nvSpPr>
          <p:cNvPr id="4" name="TextBox 3">
            <a:extLst>
              <a:ext uri="{FF2B5EF4-FFF2-40B4-BE49-F238E27FC236}">
                <a16:creationId xmlns:a16="http://schemas.microsoft.com/office/drawing/2014/main" id="{BA863F14-3771-5331-864F-82E3B742945D}"/>
              </a:ext>
            </a:extLst>
          </p:cNvPr>
          <p:cNvSpPr txBox="1"/>
          <p:nvPr/>
        </p:nvSpPr>
        <p:spPr>
          <a:xfrm>
            <a:off x="8480792" y="2867263"/>
            <a:ext cx="1681101" cy="1200329"/>
          </a:xfrm>
          <a:prstGeom prst="rect">
            <a:avLst/>
          </a:prstGeom>
          <a:noFill/>
        </p:spPr>
        <p:txBody>
          <a:bodyPr wrap="none" rtlCol="0">
            <a:spAutoFit/>
          </a:bodyPr>
          <a:lstStyle/>
          <a:p>
            <a:r>
              <a:rPr lang="en-US" i="1" dirty="0">
                <a:solidFill>
                  <a:schemeClr val="accent2"/>
                </a:solidFill>
              </a:rPr>
              <a:t>Would like res</a:t>
            </a:r>
          </a:p>
          <a:p>
            <a:r>
              <a:rPr lang="en-US" i="1" dirty="0">
                <a:solidFill>
                  <a:schemeClr val="accent2"/>
                </a:solidFill>
              </a:rPr>
              <a:t>allocated in the </a:t>
            </a:r>
          </a:p>
          <a:p>
            <a:r>
              <a:rPr lang="en-US" i="1" dirty="0">
                <a:solidFill>
                  <a:schemeClr val="accent2"/>
                </a:solidFill>
              </a:rPr>
              <a:t>callee but alive </a:t>
            </a:r>
          </a:p>
          <a:p>
            <a:r>
              <a:rPr lang="en-US" i="1" dirty="0">
                <a:solidFill>
                  <a:schemeClr val="accent2"/>
                </a:solidFill>
              </a:rPr>
              <a:t>in the caller</a:t>
            </a:r>
          </a:p>
        </p:txBody>
      </p:sp>
      <p:sp>
        <p:nvSpPr>
          <p:cNvPr id="5" name="Freeform: Shape 4">
            <a:extLst>
              <a:ext uri="{FF2B5EF4-FFF2-40B4-BE49-F238E27FC236}">
                <a16:creationId xmlns:a16="http://schemas.microsoft.com/office/drawing/2014/main" id="{A8823CCF-B92C-E2F4-19AF-82A98467110B}"/>
              </a:ext>
            </a:extLst>
          </p:cNvPr>
          <p:cNvSpPr/>
          <p:nvPr/>
        </p:nvSpPr>
        <p:spPr>
          <a:xfrm>
            <a:off x="5043752" y="1453754"/>
            <a:ext cx="4296301" cy="1418106"/>
          </a:xfrm>
          <a:custGeom>
            <a:avLst/>
            <a:gdLst>
              <a:gd name="connsiteX0" fmla="*/ 4296301 w 4296301"/>
              <a:gd name="connsiteY0" fmla="*/ 1443777 h 1443777"/>
              <a:gd name="connsiteX1" fmla="*/ 3556510 w 4296301"/>
              <a:gd name="connsiteY1" fmla="*/ 42310 h 1443777"/>
              <a:gd name="connsiteX2" fmla="*/ 0 w 4296301"/>
              <a:gd name="connsiteY2" fmla="*/ 501807 h 1443777"/>
              <a:gd name="connsiteX0" fmla="*/ 4296301 w 4296301"/>
              <a:gd name="connsiteY0" fmla="*/ 1423092 h 1423092"/>
              <a:gd name="connsiteX1" fmla="*/ 3556510 w 4296301"/>
              <a:gd name="connsiteY1" fmla="*/ 21625 h 1423092"/>
              <a:gd name="connsiteX2" fmla="*/ 0 w 4296301"/>
              <a:gd name="connsiteY2" fmla="*/ 481122 h 1423092"/>
              <a:gd name="connsiteX0" fmla="*/ 4296301 w 4296301"/>
              <a:gd name="connsiteY0" fmla="*/ 1418106 h 1418106"/>
              <a:gd name="connsiteX1" fmla="*/ 3556510 w 4296301"/>
              <a:gd name="connsiteY1" fmla="*/ 16639 h 1418106"/>
              <a:gd name="connsiteX2" fmla="*/ 0 w 4296301"/>
              <a:gd name="connsiteY2" fmla="*/ 476136 h 1418106"/>
            </a:gdLst>
            <a:ahLst/>
            <a:cxnLst>
              <a:cxn ang="0">
                <a:pos x="connsiteX0" y="connsiteY0"/>
              </a:cxn>
              <a:cxn ang="0">
                <a:pos x="connsiteX1" y="connsiteY1"/>
              </a:cxn>
              <a:cxn ang="0">
                <a:pos x="connsiteX2" y="connsiteY2"/>
              </a:cxn>
            </a:cxnLst>
            <a:rect l="l" t="t" r="r" b="b"/>
            <a:pathLst>
              <a:path w="4296301" h="1418106">
                <a:moveTo>
                  <a:pt x="4296301" y="1418106"/>
                </a:moveTo>
                <a:cubicBezTo>
                  <a:pt x="4284430" y="795870"/>
                  <a:pt x="4272560" y="173634"/>
                  <a:pt x="3556510" y="16639"/>
                </a:cubicBezTo>
                <a:cubicBezTo>
                  <a:pt x="2840460" y="-140356"/>
                  <a:pt x="1649979" y="875516"/>
                  <a:pt x="0" y="476136"/>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993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76606</TotalTime>
  <Words>2113</Words>
  <Application>Microsoft Office PowerPoint</Application>
  <PresentationFormat>Widescreen</PresentationFormat>
  <Paragraphs>569</Paragraphs>
  <Slides>37</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Courier New</vt:lpstr>
      <vt:lpstr>Garamond</vt:lpstr>
      <vt:lpstr>MS Sans Serif</vt:lpstr>
      <vt:lpstr>MV Boli</vt:lpstr>
      <vt:lpstr>1_Office Theme</vt:lpstr>
      <vt:lpstr>Office Theme</vt:lpstr>
      <vt:lpstr>Check-in Review – Other Codegen</vt:lpstr>
      <vt:lpstr>Announcements Administrivia</vt:lpstr>
      <vt:lpstr>Heap Management</vt:lpstr>
      <vt:lpstr>Previously… Other Code Generation</vt:lpstr>
      <vt:lpstr>Today’s Outline Heap Management</vt:lpstr>
      <vt:lpstr>The Stack “Budget” Heap Management – Heap Memory</vt:lpstr>
      <vt:lpstr>When the Stack isn’t enough Heap Management – Heap Memory</vt:lpstr>
      <vt:lpstr>Don’t Forget the Heap! Heap Management – Heap Memory</vt:lpstr>
      <vt:lpstr>Expressiveness/Efficiency Limitations Heap Management</vt:lpstr>
      <vt:lpstr>The Heap: Basic Idea Heap Management</vt:lpstr>
      <vt:lpstr>The Heap: Basic Idea Heap Management</vt:lpstr>
      <vt:lpstr>The Heap: Basic Idea Heap Management</vt:lpstr>
      <vt:lpstr>The Heap: Basic Idea Heap Management</vt:lpstr>
      <vt:lpstr>The Heap: Basic Idea Heap Management</vt:lpstr>
      <vt:lpstr>PowerPoint Presentation</vt:lpstr>
      <vt:lpstr>PowerPoint Presentation</vt:lpstr>
      <vt:lpstr>PowerPoint Presentation</vt:lpstr>
      <vt:lpstr>PowerPoint Presentation</vt:lpstr>
      <vt:lpstr>Heap Allocation Heap Management</vt:lpstr>
      <vt:lpstr>PowerPoint Presentation</vt:lpstr>
      <vt:lpstr>Heap Allocation: brk / sbrk Heap Management</vt:lpstr>
      <vt:lpstr>Heap Allocation Heap Management</vt:lpstr>
      <vt:lpstr>Heap Deallocation Heap Management</vt:lpstr>
      <vt:lpstr>Heap Deallocation Heap Management</vt:lpstr>
      <vt:lpstr>Heap Deallocation Heap Management</vt:lpstr>
      <vt:lpstr>Heap Management Terminology Heap Management</vt:lpstr>
      <vt:lpstr>Garbage Collection Heap Management: Garbage Collection Overview</vt:lpstr>
      <vt:lpstr>Garbage Collection: Considerations Heap Management: Garbage Collection Overview</vt:lpstr>
      <vt:lpstr>Garbage Collection: Real-Time Issue Heap Management: Garbage Collection</vt:lpstr>
      <vt:lpstr>Today’s Outline Heap Management: Garbage Collection</vt:lpstr>
      <vt:lpstr>Naïve Reference Counting Heap Management: Garbage Collection</vt:lpstr>
      <vt:lpstr>Naïve Reference Counting: Limitations Heap Management: Garbage Collection</vt:lpstr>
      <vt:lpstr>Reference Counting: Summary Heap Management: Garbage Collection</vt:lpstr>
      <vt:lpstr>Mark and Sweep Heap Management: Garbage Collection</vt:lpstr>
      <vt:lpstr>Mark and Sweep - Tradeoffs Heap Management: Garbage Collection</vt:lpstr>
      <vt:lpstr>Summary Heap Management: Garbage Collection</vt:lpstr>
      <vt:lpstr>Next Time Lecture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 Davidson's Cool Slides</dc:title>
  <dc:creator>drew</dc:creator>
  <cp:lastModifiedBy>Davidson, Drew</cp:lastModifiedBy>
  <cp:revision>1414</cp:revision>
  <cp:lastPrinted>2018-08-29T18:10:22Z</cp:lastPrinted>
  <dcterms:created xsi:type="dcterms:W3CDTF">2018-07-19T03:57:05Z</dcterms:created>
  <dcterms:modified xsi:type="dcterms:W3CDTF">2023-11-06T20:04:59Z</dcterms:modified>
</cp:coreProperties>
</file>