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931" r:id="rId2"/>
    <p:sldId id="257" r:id="rId3"/>
    <p:sldId id="1133" r:id="rId4"/>
    <p:sldId id="1117" r:id="rId5"/>
    <p:sldId id="1119" r:id="rId6"/>
    <p:sldId id="1128" r:id="rId7"/>
    <p:sldId id="1116" r:id="rId8"/>
    <p:sldId id="1120" r:id="rId9"/>
    <p:sldId id="1121" r:id="rId10"/>
    <p:sldId id="1122" r:id="rId11"/>
    <p:sldId id="1124" r:id="rId12"/>
    <p:sldId id="1123" r:id="rId13"/>
    <p:sldId id="1125" r:id="rId14"/>
    <p:sldId id="1126" r:id="rId15"/>
    <p:sldId id="1132" r:id="rId16"/>
    <p:sldId id="1127" r:id="rId17"/>
    <p:sldId id="526" r:id="rId18"/>
    <p:sldId id="1129" r:id="rId19"/>
    <p:sldId id="1130" r:id="rId20"/>
    <p:sldId id="1131" r:id="rId21"/>
    <p:sldId id="877" r:id="rId22"/>
    <p:sldId id="879" r:id="rId23"/>
    <p:sldId id="924" r:id="rId24"/>
    <p:sldId id="902" r:id="rId25"/>
    <p:sldId id="903" r:id="rId26"/>
    <p:sldId id="906" r:id="rId27"/>
    <p:sldId id="911" r:id="rId28"/>
    <p:sldId id="905" r:id="rId29"/>
    <p:sldId id="907" r:id="rId30"/>
    <p:sldId id="908" r:id="rId31"/>
    <p:sldId id="910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  <p:cmAuthor id="2" name="Davidson, Drew" initials="DD" lastIdx="1" clrIdx="1">
    <p:extLst>
      <p:ext uri="{19B8F6BF-5375-455C-9EA6-DF929625EA0E}">
        <p15:presenceInfo xmlns:p15="http://schemas.microsoft.com/office/powerpoint/2012/main" userId="S::a807d786@home.ku.edu::5b8431cb-1188-4c4f-8a78-cab1128a4cd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79" autoAdjust="0"/>
    <p:restoredTop sz="93515" autoAdjust="0"/>
  </p:normalViewPr>
  <p:slideViewPr>
    <p:cSldViewPr snapToGrid="0">
      <p:cViewPr varScale="1">
        <p:scale>
          <a:sx n="93" d="100"/>
          <a:sy n="93" d="100"/>
        </p:scale>
        <p:origin x="432" y="86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5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451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391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385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032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620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850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275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095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581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186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4541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6743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5856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3080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661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816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58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867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855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440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401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61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1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97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7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9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2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29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0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3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2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5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7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EA523-C1D5-4513-AA14-546E2A964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Explain why an LL(1) parser has trouble with immediate left recursion but an SLR does not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152400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Check-in</a:t>
            </a:r>
            <a:br>
              <a:rPr lang="en-US" sz="2000" i="1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SR Parsing</a:t>
            </a:r>
            <a:endParaRPr lang="en-US" sz="5000" dirty="0">
              <a:ln w="12700">
                <a:noFill/>
              </a:ln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818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Today’s Lecture - Scope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Finish up Parsers</a:t>
            </a:r>
          </a:p>
          <a:p>
            <a:r>
              <a:rPr lang="en-US" dirty="0"/>
              <a:t>Running the SLR Parser</a:t>
            </a:r>
          </a:p>
          <a:p>
            <a:r>
              <a:rPr lang="en-US" dirty="0"/>
              <a:t>LL(1) and SLR Language limits</a:t>
            </a:r>
          </a:p>
          <a:p>
            <a:pPr marL="0" indent="0">
              <a:buNone/>
            </a:pPr>
            <a:r>
              <a:rPr lang="en-US" b="1" dirty="0"/>
              <a:t>Semantics</a:t>
            </a:r>
          </a:p>
          <a:p>
            <a:r>
              <a:rPr lang="en-US" dirty="0"/>
              <a:t>Program meaning</a:t>
            </a:r>
          </a:p>
          <a:p>
            <a:pPr marL="0" indent="0">
              <a:buNone/>
            </a:pPr>
            <a:r>
              <a:rPr lang="en-US" b="1" dirty="0"/>
              <a:t>Scope</a:t>
            </a:r>
          </a:p>
          <a:p>
            <a:r>
              <a:rPr lang="en-US" dirty="0"/>
              <a:t>Name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F64BD2-8AF0-4FC3-9004-093E89A3E65E}"/>
              </a:ext>
            </a:extLst>
          </p:cNvPr>
          <p:cNvSpPr txBox="1"/>
          <p:nvPr/>
        </p:nvSpPr>
        <p:spPr>
          <a:xfrm>
            <a:off x="7789725" y="5578760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0892BE-885B-449F-BF05-FA9C606FD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687" y="3429000"/>
            <a:ext cx="1356090" cy="214976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99BC9B-8045-40CD-AC42-B0E730832BBD}"/>
              </a:ext>
            </a:extLst>
          </p:cNvPr>
          <p:cNvSpPr/>
          <p:nvPr/>
        </p:nvSpPr>
        <p:spPr>
          <a:xfrm>
            <a:off x="2054352" y="2697480"/>
            <a:ext cx="4910328" cy="512064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When Does the Parser Fail?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LL(1) and SLR Language Limits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7032" y="1699469"/>
            <a:ext cx="840606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For both the LL and LR parsers, two types of failure:</a:t>
            </a:r>
          </a:p>
          <a:p>
            <a:r>
              <a:rPr lang="en-US" i="1" dirty="0"/>
              <a:t>Running the parser fails:</a:t>
            </a:r>
            <a:r>
              <a:rPr lang="en-US" dirty="0"/>
              <a:t> The input isn’t in the language</a:t>
            </a:r>
          </a:p>
          <a:p>
            <a:r>
              <a:rPr lang="en-US" i="1" dirty="0"/>
              <a:t>Building the parser fails:</a:t>
            </a:r>
            <a:r>
              <a:rPr lang="en-US" dirty="0"/>
              <a:t> The language is too expressive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 descr="Failure Is Always An Option Poster – Pointless Posters">
            <a:extLst>
              <a:ext uri="{FF2B5EF4-FFF2-40B4-BE49-F238E27FC236}">
                <a16:creationId xmlns:a16="http://schemas.microsoft.com/office/drawing/2014/main" id="{7A8DD898-39AF-4609-A97E-64AC38ED8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597" y="3672335"/>
            <a:ext cx="1781298" cy="267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384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When Running The Parser Fails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LL(1) and SLR Language Limits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input string is rejected</a:t>
            </a:r>
            <a:endParaRPr lang="en-US" dirty="0"/>
          </a:p>
          <a:p>
            <a:r>
              <a:rPr lang="en-US" dirty="0"/>
              <a:t>Happens whenever either parser table indexes an empty cell</a:t>
            </a:r>
          </a:p>
          <a:p>
            <a:r>
              <a:rPr lang="en-US" dirty="0"/>
              <a:t>Happens whenever either parser gets to the end of input without the accept condition</a:t>
            </a:r>
          </a:p>
          <a:p>
            <a:pPr marL="0" indent="0">
              <a:buNone/>
            </a:pPr>
            <a:r>
              <a:rPr lang="en-US" b="1" dirty="0"/>
              <a:t>This is the parser working as intended</a:t>
            </a:r>
          </a:p>
          <a:p>
            <a:r>
              <a:rPr lang="en-US" dirty="0"/>
              <a:t>Just means the user is at fault with bad input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07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When Does the Parser Fail?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LL(1) and SLR Language Limits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How building the parser fails</a:t>
            </a:r>
            <a:endParaRPr lang="en-US" dirty="0"/>
          </a:p>
          <a:p>
            <a:r>
              <a:rPr lang="en-US" dirty="0"/>
              <a:t>Happens whenever two entries are in a cell</a:t>
            </a:r>
          </a:p>
          <a:p>
            <a:r>
              <a:rPr lang="en-US" dirty="0"/>
              <a:t>For LR parsers, multiple types of collision:</a:t>
            </a:r>
          </a:p>
          <a:p>
            <a:pPr lvl="1"/>
            <a:r>
              <a:rPr lang="en-US" dirty="0"/>
              <a:t>Shift/Reduce: a reduce and a shift action in the same cell</a:t>
            </a:r>
          </a:p>
          <a:p>
            <a:pPr lvl="1"/>
            <a:r>
              <a:rPr lang="en-US" dirty="0"/>
              <a:t>Reduce/Reduce: reduce by two different productions </a:t>
            </a:r>
          </a:p>
          <a:p>
            <a:pPr marL="0" indent="0">
              <a:buNone/>
            </a:pPr>
            <a:r>
              <a:rPr lang="en-US" b="1" dirty="0"/>
              <a:t>This is a problem!</a:t>
            </a:r>
          </a:p>
          <a:p>
            <a:r>
              <a:rPr lang="en-US" dirty="0"/>
              <a:t>Means the language isn’t captured by the formalize (e.g. it’s not LL(1), not SLR, whatever)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66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Bottom-Up SDT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LL(1) and SLR Language Limits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Fairly intuitive</a:t>
            </a:r>
          </a:p>
          <a:p>
            <a:r>
              <a:rPr lang="en-US" dirty="0"/>
              <a:t>Add a translation type to each item</a:t>
            </a:r>
          </a:p>
          <a:p>
            <a:r>
              <a:rPr lang="en-US" dirty="0"/>
              <a:t>Like LL(1) parser, items are popped right-to left</a:t>
            </a:r>
          </a:p>
          <a:p>
            <a:pPr marL="0" indent="0">
              <a:buNone/>
            </a:pPr>
            <a:r>
              <a:rPr lang="en-US" b="1" dirty="0"/>
              <a:t>Terminals translations</a:t>
            </a:r>
          </a:p>
          <a:p>
            <a:r>
              <a:rPr lang="en-US" dirty="0"/>
              <a:t>Read lexeme value during a shift</a:t>
            </a:r>
          </a:p>
          <a:p>
            <a:pPr marL="0" indent="0">
              <a:buNone/>
            </a:pPr>
            <a:r>
              <a:rPr lang="en-US" b="1" dirty="0"/>
              <a:t>Nonterminal translations</a:t>
            </a:r>
          </a:p>
          <a:p>
            <a:r>
              <a:rPr lang="en-US" dirty="0"/>
              <a:t>Read translations of popped RHS symbols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42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5AE6FBF-72B7-1E5A-DDD8-0334C3382CFA}"/>
              </a:ext>
            </a:extLst>
          </p:cNvPr>
          <p:cNvSpPr/>
          <p:nvPr/>
        </p:nvSpPr>
        <p:spPr>
          <a:xfrm>
            <a:off x="3517557" y="5066270"/>
            <a:ext cx="1120346" cy="9289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Bottom-Up SDT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LL(1) and SLR Language Limits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26762C-05D9-6254-62E0-41221791CC4A}"/>
              </a:ext>
            </a:extLst>
          </p:cNvPr>
          <p:cNvSpPr/>
          <p:nvPr/>
        </p:nvSpPr>
        <p:spPr>
          <a:xfrm>
            <a:off x="1795849" y="506627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418611-67D7-4BAF-6B2C-7D6A026D3093}"/>
              </a:ext>
            </a:extLst>
          </p:cNvPr>
          <p:cNvSpPr txBox="1"/>
          <p:nvPr/>
        </p:nvSpPr>
        <p:spPr>
          <a:xfrm>
            <a:off x="1466335" y="1861750"/>
            <a:ext cx="382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::= X + Z { $$ = </a:t>
            </a:r>
            <a:r>
              <a:rPr lang="en-US" dirty="0" err="1"/>
              <a:t>AddNode</a:t>
            </a:r>
            <a:r>
              <a:rPr lang="en-US" dirty="0"/>
              <a:t>($1 + $3); }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139E9E-D24A-8478-12ED-0150645E266A}"/>
              </a:ext>
            </a:extLst>
          </p:cNvPr>
          <p:cNvSpPr/>
          <p:nvPr/>
        </p:nvSpPr>
        <p:spPr>
          <a:xfrm>
            <a:off x="1795849" y="415187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28729-2147-9016-FDD7-094C501C4D5B}"/>
              </a:ext>
            </a:extLst>
          </p:cNvPr>
          <p:cNvSpPr/>
          <p:nvPr/>
        </p:nvSpPr>
        <p:spPr>
          <a:xfrm>
            <a:off x="1795849" y="323747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09D73F-53EA-C79B-CE5B-947F1018FB60}"/>
              </a:ext>
            </a:extLst>
          </p:cNvPr>
          <p:cNvSpPr txBox="1"/>
          <p:nvPr/>
        </p:nvSpPr>
        <p:spPr>
          <a:xfrm>
            <a:off x="1672056" y="5995256"/>
            <a:ext cx="1161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Item Stack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CDEB3A-D5F3-2342-334A-14E1B28B057F}"/>
              </a:ext>
            </a:extLst>
          </p:cNvPr>
          <p:cNvSpPr txBox="1"/>
          <p:nvPr/>
        </p:nvSpPr>
        <p:spPr>
          <a:xfrm>
            <a:off x="3566983" y="5206996"/>
            <a:ext cx="973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X.trans</a:t>
            </a:r>
            <a:r>
              <a:rPr lang="en-US" dirty="0"/>
              <a:t>)</a:t>
            </a:r>
          </a:p>
          <a:p>
            <a:r>
              <a:rPr lang="en-US" dirty="0" err="1"/>
              <a:t>IDNode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A8C699-D81B-EAAA-FB5B-AFD32E161588}"/>
              </a:ext>
            </a:extLst>
          </p:cNvPr>
          <p:cNvSpPr txBox="1"/>
          <p:nvPr/>
        </p:nvSpPr>
        <p:spPr>
          <a:xfrm>
            <a:off x="3289954" y="5980670"/>
            <a:ext cx="1593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Semantic Stack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3F6CE0-1FBE-CB47-FDDB-A48772AC917A}"/>
              </a:ext>
            </a:extLst>
          </p:cNvPr>
          <p:cNvSpPr/>
          <p:nvPr/>
        </p:nvSpPr>
        <p:spPr>
          <a:xfrm>
            <a:off x="3517557" y="4134530"/>
            <a:ext cx="1120346" cy="9289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FEE754-114E-2FC1-2C7E-8B243B418C7B}"/>
              </a:ext>
            </a:extLst>
          </p:cNvPr>
          <p:cNvSpPr txBox="1"/>
          <p:nvPr/>
        </p:nvSpPr>
        <p:spPr>
          <a:xfrm>
            <a:off x="3566983" y="4275256"/>
            <a:ext cx="938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</a:t>
            </a:r>
            <a:r>
              <a:rPr lang="en-US" dirty="0" err="1"/>
              <a:t>Y.trans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N/A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EB245F-31F8-2D2D-F3BD-C5A20F4412BC}"/>
              </a:ext>
            </a:extLst>
          </p:cNvPr>
          <p:cNvSpPr/>
          <p:nvPr/>
        </p:nvSpPr>
        <p:spPr>
          <a:xfrm>
            <a:off x="3521675" y="3207769"/>
            <a:ext cx="1120346" cy="9289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A67558-BCA6-1F88-ABF2-CC57567186A4}"/>
              </a:ext>
            </a:extLst>
          </p:cNvPr>
          <p:cNvSpPr txBox="1"/>
          <p:nvPr/>
        </p:nvSpPr>
        <p:spPr>
          <a:xfrm>
            <a:off x="3560136" y="3348495"/>
            <a:ext cx="960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</a:t>
            </a:r>
            <a:r>
              <a:rPr lang="en-US" dirty="0" err="1"/>
              <a:t>Z.trans</a:t>
            </a:r>
            <a:r>
              <a:rPr lang="en-US" dirty="0"/>
              <a:t>)</a:t>
            </a:r>
          </a:p>
          <a:p>
            <a:pPr algn="ctr"/>
            <a:r>
              <a:rPr lang="en-US" dirty="0" err="1"/>
              <a:t>IDNode</a:t>
            </a:r>
            <a:endParaRPr lang="en-US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FBD462F6-1200-7ADF-2DBC-F5202EA72D67}"/>
              </a:ext>
            </a:extLst>
          </p:cNvPr>
          <p:cNvSpPr/>
          <p:nvPr/>
        </p:nvSpPr>
        <p:spPr>
          <a:xfrm>
            <a:off x="5296930" y="4134530"/>
            <a:ext cx="1869989" cy="10724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A33B43-1683-ED06-303D-3063C4DFF29B}"/>
              </a:ext>
            </a:extLst>
          </p:cNvPr>
          <p:cNvSpPr/>
          <p:nvPr/>
        </p:nvSpPr>
        <p:spPr>
          <a:xfrm>
            <a:off x="7517028" y="503880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0DE7C4-75EC-7335-CD71-D5A3D00CA838}"/>
              </a:ext>
            </a:extLst>
          </p:cNvPr>
          <p:cNvSpPr txBox="1"/>
          <p:nvPr/>
        </p:nvSpPr>
        <p:spPr>
          <a:xfrm>
            <a:off x="7414054" y="5927467"/>
            <a:ext cx="1161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Item Stack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1E4A81-25F8-A805-8262-2922FC5092A8}"/>
              </a:ext>
            </a:extLst>
          </p:cNvPr>
          <p:cNvSpPr txBox="1"/>
          <p:nvPr/>
        </p:nvSpPr>
        <p:spPr>
          <a:xfrm>
            <a:off x="9031952" y="5912881"/>
            <a:ext cx="1593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Semantic Stack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868EE7D-CE4B-F695-C987-736C714339B9}"/>
              </a:ext>
            </a:extLst>
          </p:cNvPr>
          <p:cNvSpPr/>
          <p:nvPr/>
        </p:nvSpPr>
        <p:spPr>
          <a:xfrm>
            <a:off x="9275805" y="5021461"/>
            <a:ext cx="1120346" cy="9289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812ED7-5250-1A00-841C-186847EF14A1}"/>
              </a:ext>
            </a:extLst>
          </p:cNvPr>
          <p:cNvSpPr txBox="1"/>
          <p:nvPr/>
        </p:nvSpPr>
        <p:spPr>
          <a:xfrm>
            <a:off x="9348513" y="5146834"/>
            <a:ext cx="960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</a:t>
            </a:r>
            <a:r>
              <a:rPr lang="en-US" dirty="0" err="1"/>
              <a:t>Z.trans</a:t>
            </a:r>
            <a:r>
              <a:rPr lang="en-US" dirty="0"/>
              <a:t>)</a:t>
            </a:r>
          </a:p>
          <a:p>
            <a:pPr algn="ctr"/>
            <a:r>
              <a:rPr lang="en-US" dirty="0" err="1"/>
              <a:t>IDNode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3A7FD9-0FBB-0D21-CB98-094FC2BADC2A}"/>
              </a:ext>
            </a:extLst>
          </p:cNvPr>
          <p:cNvSpPr txBox="1"/>
          <p:nvPr/>
        </p:nvSpPr>
        <p:spPr>
          <a:xfrm>
            <a:off x="5420496" y="3492843"/>
            <a:ext cx="1208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Reduce by </a:t>
            </a:r>
          </a:p>
          <a:p>
            <a:pPr algn="ctr"/>
            <a:r>
              <a:rPr lang="en-US" dirty="0"/>
              <a:t>❹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6D31799-4351-BD80-4EC2-9529D6B85E5B}"/>
              </a:ext>
            </a:extLst>
          </p:cNvPr>
          <p:cNvSpPr txBox="1"/>
          <p:nvPr/>
        </p:nvSpPr>
        <p:spPr>
          <a:xfrm>
            <a:off x="1019510" y="1878226"/>
            <a:ext cx="469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❹</a:t>
            </a:r>
          </a:p>
        </p:txBody>
      </p:sp>
    </p:spTree>
    <p:extLst>
      <p:ext uri="{BB962C8B-B14F-4D97-AF65-F5344CB8AC3E}">
        <p14:creationId xmlns:p14="http://schemas.microsoft.com/office/powerpoint/2010/main" val="4142646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That’s all for parsers!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Frontend Finished</a:t>
            </a:r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359BACF0-C699-4A7C-9A21-CD22B340E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1809" y="1499938"/>
            <a:ext cx="4911382" cy="51043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ABET Course Outcomes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Understanding the role and structure of compilers, and its various phases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Constructing an unambiguous grammar for a programming language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Generating a </a:t>
            </a:r>
            <a:r>
              <a:rPr lang="en-US" dirty="0" err="1"/>
              <a:t>lexer</a:t>
            </a:r>
            <a:r>
              <a:rPr lang="en-US" dirty="0"/>
              <a:t> and parser using automatic tools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Constructing machines to recognize regular expressions (NFA, DFA) and grammars (LL and LR parsers)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Generating intermediate form from source code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Type checking and static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Assembly/binary code generation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99F0B58-159F-453B-9897-E1F71ADAB7DE}"/>
              </a:ext>
            </a:extLst>
          </p:cNvPr>
          <p:cNvSpPr/>
          <p:nvPr/>
        </p:nvSpPr>
        <p:spPr>
          <a:xfrm>
            <a:off x="7225632" y="2041307"/>
            <a:ext cx="157783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Scanner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Lexical analysis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FB12A80-071B-4F92-9319-B46FFF5EBC3A}"/>
              </a:ext>
            </a:extLst>
          </p:cNvPr>
          <p:cNvSpPr/>
          <p:nvPr/>
        </p:nvSpPr>
        <p:spPr>
          <a:xfrm>
            <a:off x="7218137" y="2632112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Parser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Syntactic analysis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78355C2-8A28-4712-9304-018953E14B4A}"/>
              </a:ext>
            </a:extLst>
          </p:cNvPr>
          <p:cNvSpPr/>
          <p:nvPr/>
        </p:nvSpPr>
        <p:spPr>
          <a:xfrm>
            <a:off x="7218137" y="3183576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1339A9D-5ECC-4E57-8BFD-DDDE4E2AD2F6}"/>
              </a:ext>
            </a:extLst>
          </p:cNvPr>
          <p:cNvSpPr/>
          <p:nvPr/>
        </p:nvSpPr>
        <p:spPr>
          <a:xfrm>
            <a:off x="7225632" y="3794032"/>
            <a:ext cx="1577835" cy="4857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generation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9449F8E-0FCD-4E8D-9EF8-B4D4B04002A0}"/>
              </a:ext>
            </a:extLst>
          </p:cNvPr>
          <p:cNvSpPr/>
          <p:nvPr/>
        </p:nvSpPr>
        <p:spPr>
          <a:xfrm>
            <a:off x="7225631" y="4480756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IR optimization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A83C4C4-3F94-438F-A36A-F9DC1FB78820}"/>
              </a:ext>
            </a:extLst>
          </p:cNvPr>
          <p:cNvSpPr/>
          <p:nvPr/>
        </p:nvSpPr>
        <p:spPr>
          <a:xfrm>
            <a:off x="7225631" y="5101548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generation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9D3ACCF-C8A4-46A2-8CC1-0BC5FBDC2E35}"/>
              </a:ext>
            </a:extLst>
          </p:cNvPr>
          <p:cNvSpPr/>
          <p:nvPr/>
        </p:nvSpPr>
        <p:spPr>
          <a:xfrm>
            <a:off x="7233128" y="5654225"/>
            <a:ext cx="1562843" cy="3974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8B920F-38F7-4191-8B17-9B9A3430B216}"/>
              </a:ext>
            </a:extLst>
          </p:cNvPr>
          <p:cNvSpPr/>
          <p:nvPr/>
        </p:nvSpPr>
        <p:spPr>
          <a:xfrm>
            <a:off x="7156378" y="6224780"/>
            <a:ext cx="1716343" cy="379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Output code in 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D6FA661-3B56-40E8-8922-735214F26ACA}"/>
              </a:ext>
            </a:extLst>
          </p:cNvPr>
          <p:cNvSpPr/>
          <p:nvPr/>
        </p:nvSpPr>
        <p:spPr>
          <a:xfrm>
            <a:off x="7156378" y="1369898"/>
            <a:ext cx="1716343" cy="5331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Source code (sequence of chars)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4FA7531-DA3B-4CF2-BB1E-7268036DCC4C}"/>
              </a:ext>
            </a:extLst>
          </p:cNvPr>
          <p:cNvCxnSpPr>
            <a:stCxn id="21" idx="2"/>
            <a:endCxn id="11" idx="0"/>
          </p:cNvCxnSpPr>
          <p:nvPr/>
        </p:nvCxnSpPr>
        <p:spPr>
          <a:xfrm>
            <a:off x="8014549" y="1903017"/>
            <a:ext cx="0" cy="138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D4AE8D-0C05-4080-AD2D-BCA15BD62D57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8014549" y="2430810"/>
            <a:ext cx="0" cy="201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8CAAB33-2E73-45C2-872E-4B2DA1E9B9F7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>
            <a:off x="8014549" y="3021614"/>
            <a:ext cx="0" cy="161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03F4C33-2C1E-4566-A449-A170A7E3ED87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>
            <a:off x="8014549" y="3573078"/>
            <a:ext cx="0" cy="220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CBEF70E-717D-4029-ADC9-25A101301FE3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 flipH="1">
            <a:off x="8014549" y="4279782"/>
            <a:ext cx="1" cy="200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B9CD8D8-E967-4594-B750-8FC1B15E180C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>
            <a:off x="8014548" y="4860282"/>
            <a:ext cx="0" cy="241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4BEA390-612E-4BF7-86D5-4E273BF37FF6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8014549" y="5481075"/>
            <a:ext cx="1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61356B4-F486-4491-A58F-27FECFC7B424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>
            <a:off x="8014549" y="6051630"/>
            <a:ext cx="0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Image result for in progress">
            <a:extLst>
              <a:ext uri="{FF2B5EF4-FFF2-40B4-BE49-F238E27FC236}">
                <a16:creationId xmlns:a16="http://schemas.microsoft.com/office/drawing/2014/main" id="{793C75FE-38AA-4BE3-9D14-46338E1FA2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2" t="30851" r="16984" b="42985"/>
          <a:stretch/>
        </p:blipFill>
        <p:spPr bwMode="auto">
          <a:xfrm>
            <a:off x="6771421" y="2086096"/>
            <a:ext cx="38495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Image result for in progress">
            <a:extLst>
              <a:ext uri="{FF2B5EF4-FFF2-40B4-BE49-F238E27FC236}">
                <a16:creationId xmlns:a16="http://schemas.microsoft.com/office/drawing/2014/main" id="{96459B66-E917-4478-9C04-8EDAB667F3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2" t="30851" r="16984" b="42985"/>
          <a:stretch/>
        </p:blipFill>
        <p:spPr bwMode="auto">
          <a:xfrm>
            <a:off x="6771420" y="2674463"/>
            <a:ext cx="38495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E579E41D-F7AF-4DA2-B22F-329DC4B96F19}"/>
              </a:ext>
            </a:extLst>
          </p:cNvPr>
          <p:cNvSpPr/>
          <p:nvPr/>
        </p:nvSpPr>
        <p:spPr>
          <a:xfrm>
            <a:off x="8943472" y="1972162"/>
            <a:ext cx="168412" cy="10494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83455E-772C-44C6-B223-4890DF4C0627}"/>
              </a:ext>
            </a:extLst>
          </p:cNvPr>
          <p:cNvSpPr txBox="1"/>
          <p:nvPr/>
        </p:nvSpPr>
        <p:spPr>
          <a:xfrm>
            <a:off x="9140246" y="2302042"/>
            <a:ext cx="104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Frontend</a:t>
            </a:r>
          </a:p>
        </p:txBody>
      </p:sp>
      <p:pic>
        <p:nvPicPr>
          <p:cNvPr id="33" name="Picture 32" descr="Image result for in progress">
            <a:extLst>
              <a:ext uri="{FF2B5EF4-FFF2-40B4-BE49-F238E27FC236}">
                <a16:creationId xmlns:a16="http://schemas.microsoft.com/office/drawing/2014/main" id="{EEEF9B16-FD1D-4E2E-BC58-22E08D4B4D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2" t="30851" r="16984" b="42985"/>
          <a:stretch/>
        </p:blipFill>
        <p:spPr bwMode="auto">
          <a:xfrm>
            <a:off x="10182199" y="2366574"/>
            <a:ext cx="38495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Image result for in progress">
            <a:extLst>
              <a:ext uri="{FF2B5EF4-FFF2-40B4-BE49-F238E27FC236}">
                <a16:creationId xmlns:a16="http://schemas.microsoft.com/office/drawing/2014/main" id="{C2A3716D-F9F9-4DDE-8C23-42F1531BE8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2" t="30851" r="16984" b="42985"/>
          <a:stretch/>
        </p:blipFill>
        <p:spPr bwMode="auto">
          <a:xfrm>
            <a:off x="1541640" y="2430809"/>
            <a:ext cx="38495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Image result for in progress">
            <a:extLst>
              <a:ext uri="{FF2B5EF4-FFF2-40B4-BE49-F238E27FC236}">
                <a16:creationId xmlns:a16="http://schemas.microsoft.com/office/drawing/2014/main" id="{3DB26AFB-970E-4FBE-8D06-388C3F163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2" t="30851" r="16984" b="42985"/>
          <a:stretch/>
        </p:blipFill>
        <p:spPr bwMode="auto">
          <a:xfrm>
            <a:off x="1541640" y="1856480"/>
            <a:ext cx="38495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Image result for in progress">
            <a:extLst>
              <a:ext uri="{FF2B5EF4-FFF2-40B4-BE49-F238E27FC236}">
                <a16:creationId xmlns:a16="http://schemas.microsoft.com/office/drawing/2014/main" id="{A26D3FE5-AA02-4663-BC97-E207A13FAA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2" t="30851" r="16984" b="42985"/>
          <a:stretch/>
        </p:blipFill>
        <p:spPr bwMode="auto">
          <a:xfrm>
            <a:off x="1524001" y="3268278"/>
            <a:ext cx="38495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Image result for in progress">
            <a:extLst>
              <a:ext uri="{FF2B5EF4-FFF2-40B4-BE49-F238E27FC236}">
                <a16:creationId xmlns:a16="http://schemas.microsoft.com/office/drawing/2014/main" id="{5F211971-AA20-43D9-A5E1-D486A33A4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2" t="30851" r="16984" b="42985"/>
          <a:stretch/>
        </p:blipFill>
        <p:spPr bwMode="auto">
          <a:xfrm>
            <a:off x="1524001" y="3884507"/>
            <a:ext cx="38495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86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F4E853-0864-4890-903B-E26B4B94AE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3" t="10000" r="9051" b="11333"/>
          <a:stretch/>
        </p:blipFill>
        <p:spPr>
          <a:xfrm>
            <a:off x="1524001" y="-86788"/>
            <a:ext cx="9132219" cy="69342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17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4DE346-E752-433F-B75B-60BF9B02F566}"/>
              </a:ext>
            </a:extLst>
          </p:cNvPr>
          <p:cNvSpPr/>
          <p:nvPr/>
        </p:nvSpPr>
        <p:spPr>
          <a:xfrm>
            <a:off x="7315200" y="10588"/>
            <a:ext cx="1752600" cy="495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COMPILER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4638B61-6CD6-44AD-9BC9-C6BF0D3F10AF}"/>
              </a:ext>
            </a:extLst>
          </p:cNvPr>
          <p:cNvCxnSpPr/>
          <p:nvPr/>
        </p:nvCxnSpPr>
        <p:spPr>
          <a:xfrm>
            <a:off x="9372600" y="609600"/>
            <a:ext cx="990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D72BD212-30B6-418F-B306-406258AD0416}"/>
              </a:ext>
            </a:extLst>
          </p:cNvPr>
          <p:cNvSpPr/>
          <p:nvPr/>
        </p:nvSpPr>
        <p:spPr>
          <a:xfrm>
            <a:off x="3505200" y="5280819"/>
            <a:ext cx="781050" cy="4111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Lexical Analysis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C811210-FCD7-4A55-82CE-6D9D978BF85D}"/>
              </a:ext>
            </a:extLst>
          </p:cNvPr>
          <p:cNvSpPr/>
          <p:nvPr/>
        </p:nvSpPr>
        <p:spPr>
          <a:xfrm>
            <a:off x="9740230" y="3248558"/>
            <a:ext cx="59824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SDD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AF3151B-E877-4EA5-B87A-714A7CB0A96B}"/>
              </a:ext>
            </a:extLst>
          </p:cNvPr>
          <p:cNvSpPr/>
          <p:nvPr/>
        </p:nvSpPr>
        <p:spPr>
          <a:xfrm>
            <a:off x="7086600" y="5715000"/>
            <a:ext cx="876300" cy="4677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Syntactic</a:t>
            </a:r>
          </a:p>
          <a:p>
            <a:pPr algn="ctr"/>
            <a:r>
              <a:rPr lang="en-US" sz="1400" dirty="0" err="1"/>
              <a:t>Definiton</a:t>
            </a:r>
            <a:endParaRPr lang="en-US" sz="1400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0F74CB9-1E5A-45D2-8201-C2574FC980AF}"/>
              </a:ext>
            </a:extLst>
          </p:cNvPr>
          <p:cNvSpPr/>
          <p:nvPr/>
        </p:nvSpPr>
        <p:spPr>
          <a:xfrm>
            <a:off x="6205868" y="3892747"/>
            <a:ext cx="634409" cy="29170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Parsing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B83827E-7947-40E5-A50E-212BCCE48285}"/>
              </a:ext>
            </a:extLst>
          </p:cNvPr>
          <p:cNvSpPr/>
          <p:nvPr/>
        </p:nvSpPr>
        <p:spPr>
          <a:xfrm>
            <a:off x="2895600" y="4038600"/>
            <a:ext cx="876300" cy="4873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Semantics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1A4C26B-BEB8-45D4-90EB-441BD11DC282}"/>
              </a:ext>
            </a:extLst>
          </p:cNvPr>
          <p:cNvSpPr/>
          <p:nvPr/>
        </p:nvSpPr>
        <p:spPr>
          <a:xfrm>
            <a:off x="5764457" y="619353"/>
            <a:ext cx="1245943" cy="48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Execution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731167F-6374-497E-849C-A569D6CD5F40}"/>
              </a:ext>
            </a:extLst>
          </p:cNvPr>
          <p:cNvSpPr/>
          <p:nvPr/>
        </p:nvSpPr>
        <p:spPr>
          <a:xfrm>
            <a:off x="3980118" y="2581180"/>
            <a:ext cx="1143000" cy="4111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Intermediate</a:t>
            </a:r>
          </a:p>
          <a:p>
            <a:pPr algn="ctr"/>
            <a:r>
              <a:rPr lang="en-US" sz="1400" dirty="0"/>
              <a:t>Representation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115BD63-F5B6-4148-A0C1-84A4A56F9481}"/>
              </a:ext>
            </a:extLst>
          </p:cNvPr>
          <p:cNvSpPr/>
          <p:nvPr/>
        </p:nvSpPr>
        <p:spPr>
          <a:xfrm>
            <a:off x="1705645" y="579451"/>
            <a:ext cx="876300" cy="411162"/>
          </a:xfrm>
          <a:prstGeom prst="rect">
            <a:avLst/>
          </a:prstGeom>
          <a:solidFill>
            <a:srgbClr val="FDB9B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Code Generation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928DDCC-9158-4278-B4E8-421E9F2D69F5}"/>
              </a:ext>
            </a:extLst>
          </p:cNvPr>
          <p:cNvSpPr/>
          <p:nvPr/>
        </p:nvSpPr>
        <p:spPr>
          <a:xfrm>
            <a:off x="7315200" y="2467596"/>
            <a:ext cx="1143000" cy="41116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Optimization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C1F138D-24FB-4243-9FC0-E959584F73DA}"/>
              </a:ext>
            </a:extLst>
          </p:cNvPr>
          <p:cNvSpPr/>
          <p:nvPr/>
        </p:nvSpPr>
        <p:spPr>
          <a:xfrm>
            <a:off x="3731929" y="5287439"/>
            <a:ext cx="2375429" cy="1075170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548147"/>
              <a:gd name="connsiteY0" fmla="*/ 1060089 h 1209573"/>
              <a:gd name="connsiteX1" fmla="*/ 652007 w 4548147"/>
              <a:gd name="connsiteY1" fmla="*/ 726134 h 1209573"/>
              <a:gd name="connsiteX2" fmla="*/ 1598213 w 4548147"/>
              <a:gd name="connsiteY2" fmla="*/ 2566 h 1209573"/>
              <a:gd name="connsiteX3" fmla="*/ 2639834 w 4548147"/>
              <a:gd name="connsiteY3" fmla="*/ 503498 h 1209573"/>
              <a:gd name="connsiteX4" fmla="*/ 3164620 w 4548147"/>
              <a:gd name="connsiteY4" fmla="*/ 980576 h 1209573"/>
              <a:gd name="connsiteX5" fmla="*/ 3951799 w 4548147"/>
              <a:gd name="connsiteY5" fmla="*/ 1203213 h 1209573"/>
              <a:gd name="connsiteX6" fmla="*/ 4548147 w 4548147"/>
              <a:gd name="connsiteY6" fmla="*/ 1107796 h 1209573"/>
              <a:gd name="connsiteX0" fmla="*/ 0 w 3951799"/>
              <a:gd name="connsiteY0" fmla="*/ 1060089 h 1203213"/>
              <a:gd name="connsiteX1" fmla="*/ 652007 w 3951799"/>
              <a:gd name="connsiteY1" fmla="*/ 726134 h 1203213"/>
              <a:gd name="connsiteX2" fmla="*/ 1598213 w 3951799"/>
              <a:gd name="connsiteY2" fmla="*/ 2566 h 1203213"/>
              <a:gd name="connsiteX3" fmla="*/ 2639834 w 3951799"/>
              <a:gd name="connsiteY3" fmla="*/ 503498 h 1203213"/>
              <a:gd name="connsiteX4" fmla="*/ 3164620 w 3951799"/>
              <a:gd name="connsiteY4" fmla="*/ 980576 h 1203213"/>
              <a:gd name="connsiteX5" fmla="*/ 3951799 w 3951799"/>
              <a:gd name="connsiteY5" fmla="*/ 1203213 h 1203213"/>
              <a:gd name="connsiteX0" fmla="*/ 0 w 3164620"/>
              <a:gd name="connsiteY0" fmla="*/ 1060089 h 1060089"/>
              <a:gd name="connsiteX1" fmla="*/ 652007 w 3164620"/>
              <a:gd name="connsiteY1" fmla="*/ 726134 h 1060089"/>
              <a:gd name="connsiteX2" fmla="*/ 1598213 w 3164620"/>
              <a:gd name="connsiteY2" fmla="*/ 2566 h 1060089"/>
              <a:gd name="connsiteX3" fmla="*/ 2639834 w 3164620"/>
              <a:gd name="connsiteY3" fmla="*/ 503498 h 1060089"/>
              <a:gd name="connsiteX4" fmla="*/ 3164620 w 3164620"/>
              <a:gd name="connsiteY4" fmla="*/ 980576 h 1060089"/>
              <a:gd name="connsiteX0" fmla="*/ 0 w 2639834"/>
              <a:gd name="connsiteY0" fmla="*/ 1060089 h 1060089"/>
              <a:gd name="connsiteX1" fmla="*/ 652007 w 2639834"/>
              <a:gd name="connsiteY1" fmla="*/ 726134 h 1060089"/>
              <a:gd name="connsiteX2" fmla="*/ 1598213 w 2639834"/>
              <a:gd name="connsiteY2" fmla="*/ 2566 h 1060089"/>
              <a:gd name="connsiteX3" fmla="*/ 2639834 w 2639834"/>
              <a:gd name="connsiteY3" fmla="*/ 503498 h 1060089"/>
              <a:gd name="connsiteX0" fmla="*/ 0 w 2320345"/>
              <a:gd name="connsiteY0" fmla="*/ 1073835 h 1073835"/>
              <a:gd name="connsiteX1" fmla="*/ 652007 w 2320345"/>
              <a:gd name="connsiteY1" fmla="*/ 739880 h 1073835"/>
              <a:gd name="connsiteX2" fmla="*/ 1598213 w 2320345"/>
              <a:gd name="connsiteY2" fmla="*/ 16312 h 1073835"/>
              <a:gd name="connsiteX3" fmla="*/ 2320345 w 2320345"/>
              <a:gd name="connsiteY3" fmla="*/ 296906 h 1073835"/>
              <a:gd name="connsiteX0" fmla="*/ 0 w 2375429"/>
              <a:gd name="connsiteY0" fmla="*/ 1075170 h 1075170"/>
              <a:gd name="connsiteX1" fmla="*/ 652007 w 2375429"/>
              <a:gd name="connsiteY1" fmla="*/ 741215 h 1075170"/>
              <a:gd name="connsiteX2" fmla="*/ 1598213 w 2375429"/>
              <a:gd name="connsiteY2" fmla="*/ 17647 h 1075170"/>
              <a:gd name="connsiteX3" fmla="*/ 2375429 w 2375429"/>
              <a:gd name="connsiteY3" fmla="*/ 287224 h 107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5429" h="1075170">
                <a:moveTo>
                  <a:pt x="0" y="1075170"/>
                </a:moveTo>
                <a:cubicBezTo>
                  <a:pt x="224624" y="1036076"/>
                  <a:pt x="441298" y="1036739"/>
                  <a:pt x="652007" y="741215"/>
                </a:cubicBezTo>
                <a:cubicBezTo>
                  <a:pt x="862716" y="445691"/>
                  <a:pt x="1310976" y="93312"/>
                  <a:pt x="1598213" y="17647"/>
                </a:cubicBezTo>
                <a:cubicBezTo>
                  <a:pt x="1885450" y="-58018"/>
                  <a:pt x="2114361" y="124222"/>
                  <a:pt x="2375429" y="287224"/>
                </a:cubicBezTo>
              </a:path>
            </a:pathLst>
          </a:cu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B9CEE4-7840-4A6B-A8A5-9C627206885B}"/>
              </a:ext>
            </a:extLst>
          </p:cNvPr>
          <p:cNvSpPr/>
          <p:nvPr/>
        </p:nvSpPr>
        <p:spPr>
          <a:xfrm>
            <a:off x="9615592" y="1559419"/>
            <a:ext cx="990601" cy="4111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Runtime Environment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E53266B-9A9C-4AA3-931B-548F03B7F5F6}"/>
              </a:ext>
            </a:extLst>
          </p:cNvPr>
          <p:cNvSpPr/>
          <p:nvPr/>
        </p:nvSpPr>
        <p:spPr>
          <a:xfrm>
            <a:off x="6324628" y="4519497"/>
            <a:ext cx="2279530" cy="1477362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2244291 w 3615892"/>
              <a:gd name="connsiteY0" fmla="*/ 1505359 h 1505359"/>
              <a:gd name="connsiteX1" fmla="*/ 738876 w 3615892"/>
              <a:gd name="connsiteY1" fmla="*/ 1025857 h 1505359"/>
              <a:gd name="connsiteX2" fmla="*/ 203618 w 3615892"/>
              <a:gd name="connsiteY2" fmla="*/ 78003 h 1505359"/>
              <a:gd name="connsiteX3" fmla="*/ 1341042 w 3615892"/>
              <a:gd name="connsiteY3" fmla="*/ 423690 h 1505359"/>
              <a:gd name="connsiteX4" fmla="*/ 2366954 w 3615892"/>
              <a:gd name="connsiteY4" fmla="*/ 769378 h 1505359"/>
              <a:gd name="connsiteX5" fmla="*/ 3615892 w 3615892"/>
              <a:gd name="connsiteY5" fmla="*/ 89155 h 1505359"/>
              <a:gd name="connsiteX0" fmla="*/ 2244291 w 2366954"/>
              <a:gd name="connsiteY0" fmla="*/ 1505359 h 1505359"/>
              <a:gd name="connsiteX1" fmla="*/ 738876 w 2366954"/>
              <a:gd name="connsiteY1" fmla="*/ 1025857 h 1505359"/>
              <a:gd name="connsiteX2" fmla="*/ 203618 w 2366954"/>
              <a:gd name="connsiteY2" fmla="*/ 78003 h 1505359"/>
              <a:gd name="connsiteX3" fmla="*/ 1341042 w 2366954"/>
              <a:gd name="connsiteY3" fmla="*/ 423690 h 1505359"/>
              <a:gd name="connsiteX4" fmla="*/ 2366954 w 2366954"/>
              <a:gd name="connsiteY4" fmla="*/ 769378 h 1505359"/>
              <a:gd name="connsiteX0" fmla="*/ 2244291 w 2247135"/>
              <a:gd name="connsiteY0" fmla="*/ 1505359 h 1505359"/>
              <a:gd name="connsiteX1" fmla="*/ 738876 w 2247135"/>
              <a:gd name="connsiteY1" fmla="*/ 1025857 h 1505359"/>
              <a:gd name="connsiteX2" fmla="*/ 203618 w 2247135"/>
              <a:gd name="connsiteY2" fmla="*/ 78003 h 1505359"/>
              <a:gd name="connsiteX3" fmla="*/ 1341042 w 2247135"/>
              <a:gd name="connsiteY3" fmla="*/ 423690 h 1505359"/>
              <a:gd name="connsiteX0" fmla="*/ 2244291 w 2247135"/>
              <a:gd name="connsiteY0" fmla="*/ 1427356 h 1427356"/>
              <a:gd name="connsiteX1" fmla="*/ 738876 w 2247135"/>
              <a:gd name="connsiteY1" fmla="*/ 947854 h 1427356"/>
              <a:gd name="connsiteX2" fmla="*/ 203618 w 2247135"/>
              <a:gd name="connsiteY2" fmla="*/ 0 h 1427356"/>
              <a:gd name="connsiteX0" fmla="*/ 2265722 w 2268509"/>
              <a:gd name="connsiteY0" fmla="*/ 1458312 h 1458312"/>
              <a:gd name="connsiteX1" fmla="*/ 738876 w 2268509"/>
              <a:gd name="connsiteY1" fmla="*/ 947854 h 1458312"/>
              <a:gd name="connsiteX2" fmla="*/ 203618 w 2268509"/>
              <a:gd name="connsiteY2" fmla="*/ 0 h 1458312"/>
              <a:gd name="connsiteX0" fmla="*/ 2264963 w 2267758"/>
              <a:gd name="connsiteY0" fmla="*/ 1458312 h 1458312"/>
              <a:gd name="connsiteX1" fmla="*/ 741292 w 2267758"/>
              <a:gd name="connsiteY1" fmla="*/ 925629 h 1458312"/>
              <a:gd name="connsiteX2" fmla="*/ 202859 w 2267758"/>
              <a:gd name="connsiteY2" fmla="*/ 0 h 1458312"/>
              <a:gd name="connsiteX0" fmla="*/ 2264963 w 2264968"/>
              <a:gd name="connsiteY0" fmla="*/ 1458312 h 1458312"/>
              <a:gd name="connsiteX1" fmla="*/ 741292 w 2264968"/>
              <a:gd name="connsiteY1" fmla="*/ 925629 h 1458312"/>
              <a:gd name="connsiteX2" fmla="*/ 202859 w 2264968"/>
              <a:gd name="connsiteY2" fmla="*/ 0 h 1458312"/>
              <a:gd name="connsiteX0" fmla="*/ 2296780 w 2296785"/>
              <a:gd name="connsiteY0" fmla="*/ 1477362 h 1477362"/>
              <a:gd name="connsiteX1" fmla="*/ 773109 w 2296785"/>
              <a:gd name="connsiteY1" fmla="*/ 944679 h 1477362"/>
              <a:gd name="connsiteX2" fmla="*/ 193401 w 2296785"/>
              <a:gd name="connsiteY2" fmla="*/ 0 h 1477362"/>
              <a:gd name="connsiteX0" fmla="*/ 2296780 w 2296785"/>
              <a:gd name="connsiteY0" fmla="*/ 1470218 h 1470218"/>
              <a:gd name="connsiteX1" fmla="*/ 773109 w 2296785"/>
              <a:gd name="connsiteY1" fmla="*/ 937535 h 1470218"/>
              <a:gd name="connsiteX2" fmla="*/ 193401 w 2296785"/>
              <a:gd name="connsiteY2" fmla="*/ 0 h 1470218"/>
              <a:gd name="connsiteX0" fmla="*/ 2260007 w 2260012"/>
              <a:gd name="connsiteY0" fmla="*/ 1470218 h 1470218"/>
              <a:gd name="connsiteX1" fmla="*/ 736336 w 2260012"/>
              <a:gd name="connsiteY1" fmla="*/ 937535 h 1470218"/>
              <a:gd name="connsiteX2" fmla="*/ 156628 w 2260012"/>
              <a:gd name="connsiteY2" fmla="*/ 0 h 1470218"/>
              <a:gd name="connsiteX0" fmla="*/ 2293207 w 2293212"/>
              <a:gd name="connsiteY0" fmla="*/ 1470218 h 1470218"/>
              <a:gd name="connsiteX1" fmla="*/ 769536 w 2293212"/>
              <a:gd name="connsiteY1" fmla="*/ 937535 h 1470218"/>
              <a:gd name="connsiteX2" fmla="*/ 189828 w 2293212"/>
              <a:gd name="connsiteY2" fmla="*/ 0 h 1470218"/>
              <a:gd name="connsiteX0" fmla="*/ 2293207 w 2293212"/>
              <a:gd name="connsiteY0" fmla="*/ 1470218 h 1470218"/>
              <a:gd name="connsiteX1" fmla="*/ 769536 w 2293212"/>
              <a:gd name="connsiteY1" fmla="*/ 937535 h 1470218"/>
              <a:gd name="connsiteX2" fmla="*/ 189828 w 2293212"/>
              <a:gd name="connsiteY2" fmla="*/ 0 h 1470218"/>
              <a:gd name="connsiteX0" fmla="*/ 2282927 w 2282932"/>
              <a:gd name="connsiteY0" fmla="*/ 1482124 h 1482124"/>
              <a:gd name="connsiteX1" fmla="*/ 759256 w 2282932"/>
              <a:gd name="connsiteY1" fmla="*/ 949441 h 1482124"/>
              <a:gd name="connsiteX2" fmla="*/ 193835 w 2282932"/>
              <a:gd name="connsiteY2" fmla="*/ 0 h 1482124"/>
              <a:gd name="connsiteX0" fmla="*/ 2282927 w 2282932"/>
              <a:gd name="connsiteY0" fmla="*/ 1467837 h 1467837"/>
              <a:gd name="connsiteX1" fmla="*/ 759256 w 2282932"/>
              <a:gd name="connsiteY1" fmla="*/ 935154 h 1467837"/>
              <a:gd name="connsiteX2" fmla="*/ 193835 w 2282932"/>
              <a:gd name="connsiteY2" fmla="*/ 0 h 1467837"/>
              <a:gd name="connsiteX0" fmla="*/ 2286340 w 2286345"/>
              <a:gd name="connsiteY0" fmla="*/ 1470218 h 1470218"/>
              <a:gd name="connsiteX1" fmla="*/ 762669 w 2286345"/>
              <a:gd name="connsiteY1" fmla="*/ 937535 h 1470218"/>
              <a:gd name="connsiteX2" fmla="*/ 192486 w 2286345"/>
              <a:gd name="connsiteY2" fmla="*/ 0 h 1470218"/>
              <a:gd name="connsiteX0" fmla="*/ 2282926 w 2282931"/>
              <a:gd name="connsiteY0" fmla="*/ 1477362 h 1477362"/>
              <a:gd name="connsiteX1" fmla="*/ 759255 w 2282931"/>
              <a:gd name="connsiteY1" fmla="*/ 944679 h 1477362"/>
              <a:gd name="connsiteX2" fmla="*/ 193835 w 2282931"/>
              <a:gd name="connsiteY2" fmla="*/ 0 h 1477362"/>
              <a:gd name="connsiteX0" fmla="*/ 2279525 w 2279530"/>
              <a:gd name="connsiteY0" fmla="*/ 1477362 h 1477362"/>
              <a:gd name="connsiteX1" fmla="*/ 755854 w 2279530"/>
              <a:gd name="connsiteY1" fmla="*/ 944679 h 1477362"/>
              <a:gd name="connsiteX2" fmla="*/ 195196 w 2279530"/>
              <a:gd name="connsiteY2" fmla="*/ 0 h 147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9530" h="1477362">
                <a:moveTo>
                  <a:pt x="2279525" y="1477362"/>
                </a:moveTo>
                <a:cubicBezTo>
                  <a:pt x="2282234" y="868168"/>
                  <a:pt x="1324566" y="937245"/>
                  <a:pt x="755854" y="944679"/>
                </a:cubicBezTo>
                <a:cubicBezTo>
                  <a:pt x="-59231" y="939103"/>
                  <a:pt x="-161934" y="206239"/>
                  <a:pt x="195196" y="0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98F8082-F431-4843-B9B3-E4FFC908DAC2}"/>
              </a:ext>
            </a:extLst>
          </p:cNvPr>
          <p:cNvSpPr/>
          <p:nvPr/>
        </p:nvSpPr>
        <p:spPr>
          <a:xfrm>
            <a:off x="6084737" y="5559296"/>
            <a:ext cx="2516573" cy="977332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54836"/>
              <a:gd name="connsiteY0" fmla="*/ 1107111 h 2046343"/>
              <a:gd name="connsiteX1" fmla="*/ 358575 w 3854836"/>
              <a:gd name="connsiteY1" fmla="*/ 1530925 h 2046343"/>
              <a:gd name="connsiteX2" fmla="*/ 1015564 w 3854836"/>
              <a:gd name="connsiteY2" fmla="*/ 1952919 h 2046343"/>
              <a:gd name="connsiteX3" fmla="*/ 1703590 w 3854836"/>
              <a:gd name="connsiteY3" fmla="*/ 2010304 h 2046343"/>
              <a:gd name="connsiteX4" fmla="*/ 2483235 w 3854836"/>
              <a:gd name="connsiteY4" fmla="*/ 1505359 h 2046343"/>
              <a:gd name="connsiteX5" fmla="*/ 977820 w 3854836"/>
              <a:gd name="connsiteY5" fmla="*/ 1025857 h 2046343"/>
              <a:gd name="connsiteX6" fmla="*/ 442562 w 3854836"/>
              <a:gd name="connsiteY6" fmla="*/ 78003 h 2046343"/>
              <a:gd name="connsiteX7" fmla="*/ 1579986 w 3854836"/>
              <a:gd name="connsiteY7" fmla="*/ 423690 h 2046343"/>
              <a:gd name="connsiteX8" fmla="*/ 2605898 w 3854836"/>
              <a:gd name="connsiteY8" fmla="*/ 769378 h 2046343"/>
              <a:gd name="connsiteX9" fmla="*/ 3854836 w 3854836"/>
              <a:gd name="connsiteY9" fmla="*/ 89155 h 2046343"/>
              <a:gd name="connsiteX0" fmla="*/ 0 w 2605898"/>
              <a:gd name="connsiteY0" fmla="*/ 1107111 h 2046343"/>
              <a:gd name="connsiteX1" fmla="*/ 358575 w 2605898"/>
              <a:gd name="connsiteY1" fmla="*/ 1530925 h 2046343"/>
              <a:gd name="connsiteX2" fmla="*/ 1015564 w 2605898"/>
              <a:gd name="connsiteY2" fmla="*/ 1952919 h 2046343"/>
              <a:gd name="connsiteX3" fmla="*/ 1703590 w 2605898"/>
              <a:gd name="connsiteY3" fmla="*/ 2010304 h 2046343"/>
              <a:gd name="connsiteX4" fmla="*/ 2483235 w 2605898"/>
              <a:gd name="connsiteY4" fmla="*/ 1505359 h 2046343"/>
              <a:gd name="connsiteX5" fmla="*/ 977820 w 2605898"/>
              <a:gd name="connsiteY5" fmla="*/ 1025857 h 2046343"/>
              <a:gd name="connsiteX6" fmla="*/ 442562 w 2605898"/>
              <a:gd name="connsiteY6" fmla="*/ 78003 h 2046343"/>
              <a:gd name="connsiteX7" fmla="*/ 1579986 w 2605898"/>
              <a:gd name="connsiteY7" fmla="*/ 423690 h 2046343"/>
              <a:gd name="connsiteX8" fmla="*/ 2605898 w 2605898"/>
              <a:gd name="connsiteY8" fmla="*/ 769378 h 2046343"/>
              <a:gd name="connsiteX0" fmla="*/ 0 w 2486079"/>
              <a:gd name="connsiteY0" fmla="*/ 1107111 h 2046343"/>
              <a:gd name="connsiteX1" fmla="*/ 358575 w 2486079"/>
              <a:gd name="connsiteY1" fmla="*/ 1530925 h 2046343"/>
              <a:gd name="connsiteX2" fmla="*/ 1015564 w 2486079"/>
              <a:gd name="connsiteY2" fmla="*/ 1952919 h 2046343"/>
              <a:gd name="connsiteX3" fmla="*/ 1703590 w 2486079"/>
              <a:gd name="connsiteY3" fmla="*/ 2010304 h 2046343"/>
              <a:gd name="connsiteX4" fmla="*/ 2483235 w 2486079"/>
              <a:gd name="connsiteY4" fmla="*/ 1505359 h 2046343"/>
              <a:gd name="connsiteX5" fmla="*/ 977820 w 2486079"/>
              <a:gd name="connsiteY5" fmla="*/ 1025857 h 2046343"/>
              <a:gd name="connsiteX6" fmla="*/ 442562 w 2486079"/>
              <a:gd name="connsiteY6" fmla="*/ 78003 h 2046343"/>
              <a:gd name="connsiteX7" fmla="*/ 1579986 w 2486079"/>
              <a:gd name="connsiteY7" fmla="*/ 423690 h 2046343"/>
              <a:gd name="connsiteX0" fmla="*/ 0 w 2486079"/>
              <a:gd name="connsiteY0" fmla="*/ 1029108 h 1968340"/>
              <a:gd name="connsiteX1" fmla="*/ 358575 w 2486079"/>
              <a:gd name="connsiteY1" fmla="*/ 1452922 h 1968340"/>
              <a:gd name="connsiteX2" fmla="*/ 1015564 w 2486079"/>
              <a:gd name="connsiteY2" fmla="*/ 1874916 h 1968340"/>
              <a:gd name="connsiteX3" fmla="*/ 1703590 w 2486079"/>
              <a:gd name="connsiteY3" fmla="*/ 1932301 h 1968340"/>
              <a:gd name="connsiteX4" fmla="*/ 2483235 w 2486079"/>
              <a:gd name="connsiteY4" fmla="*/ 1427356 h 1968340"/>
              <a:gd name="connsiteX5" fmla="*/ 977820 w 2486079"/>
              <a:gd name="connsiteY5" fmla="*/ 947854 h 1968340"/>
              <a:gd name="connsiteX6" fmla="*/ 442562 w 2486079"/>
              <a:gd name="connsiteY6" fmla="*/ 0 h 1968340"/>
              <a:gd name="connsiteX0" fmla="*/ 0 w 2486079"/>
              <a:gd name="connsiteY0" fmla="*/ 81773 h 1021005"/>
              <a:gd name="connsiteX1" fmla="*/ 358575 w 2486079"/>
              <a:gd name="connsiteY1" fmla="*/ 505587 h 1021005"/>
              <a:gd name="connsiteX2" fmla="*/ 1015564 w 2486079"/>
              <a:gd name="connsiteY2" fmla="*/ 927581 h 1021005"/>
              <a:gd name="connsiteX3" fmla="*/ 1703590 w 2486079"/>
              <a:gd name="connsiteY3" fmla="*/ 984966 h 1021005"/>
              <a:gd name="connsiteX4" fmla="*/ 2483235 w 2486079"/>
              <a:gd name="connsiteY4" fmla="*/ 480021 h 1021005"/>
              <a:gd name="connsiteX5" fmla="*/ 977820 w 2486079"/>
              <a:gd name="connsiteY5" fmla="*/ 519 h 1021005"/>
              <a:gd name="connsiteX0" fmla="*/ 0 w 2483235"/>
              <a:gd name="connsiteY0" fmla="*/ 0 h 939232"/>
              <a:gd name="connsiteX1" fmla="*/ 358575 w 2483235"/>
              <a:gd name="connsiteY1" fmla="*/ 423814 h 939232"/>
              <a:gd name="connsiteX2" fmla="*/ 1015564 w 2483235"/>
              <a:gd name="connsiteY2" fmla="*/ 845808 h 939232"/>
              <a:gd name="connsiteX3" fmla="*/ 1703590 w 2483235"/>
              <a:gd name="connsiteY3" fmla="*/ 903193 h 939232"/>
              <a:gd name="connsiteX4" fmla="*/ 2483235 w 2483235"/>
              <a:gd name="connsiteY4" fmla="*/ 398248 h 939232"/>
              <a:gd name="connsiteX0" fmla="*/ 0 w 2528479"/>
              <a:gd name="connsiteY0" fmla="*/ 0 h 998764"/>
              <a:gd name="connsiteX1" fmla="*/ 403819 w 2528479"/>
              <a:gd name="connsiteY1" fmla="*/ 483346 h 998764"/>
              <a:gd name="connsiteX2" fmla="*/ 1060808 w 2528479"/>
              <a:gd name="connsiteY2" fmla="*/ 905340 h 998764"/>
              <a:gd name="connsiteX3" fmla="*/ 1748834 w 2528479"/>
              <a:gd name="connsiteY3" fmla="*/ 962725 h 998764"/>
              <a:gd name="connsiteX4" fmla="*/ 2528479 w 2528479"/>
              <a:gd name="connsiteY4" fmla="*/ 457780 h 998764"/>
              <a:gd name="connsiteX0" fmla="*/ 0 w 2523717"/>
              <a:gd name="connsiteY0" fmla="*/ 0 h 984476"/>
              <a:gd name="connsiteX1" fmla="*/ 399057 w 2523717"/>
              <a:gd name="connsiteY1" fmla="*/ 469058 h 984476"/>
              <a:gd name="connsiteX2" fmla="*/ 1056046 w 2523717"/>
              <a:gd name="connsiteY2" fmla="*/ 891052 h 984476"/>
              <a:gd name="connsiteX3" fmla="*/ 1744072 w 2523717"/>
              <a:gd name="connsiteY3" fmla="*/ 948437 h 984476"/>
              <a:gd name="connsiteX4" fmla="*/ 2523717 w 2523717"/>
              <a:gd name="connsiteY4" fmla="*/ 443492 h 984476"/>
              <a:gd name="connsiteX0" fmla="*/ 0 w 2511810"/>
              <a:gd name="connsiteY0" fmla="*/ 0 h 984476"/>
              <a:gd name="connsiteX1" fmla="*/ 387150 w 2511810"/>
              <a:gd name="connsiteY1" fmla="*/ 469058 h 984476"/>
              <a:gd name="connsiteX2" fmla="*/ 1044139 w 2511810"/>
              <a:gd name="connsiteY2" fmla="*/ 891052 h 984476"/>
              <a:gd name="connsiteX3" fmla="*/ 1732165 w 2511810"/>
              <a:gd name="connsiteY3" fmla="*/ 948437 h 984476"/>
              <a:gd name="connsiteX4" fmla="*/ 2511810 w 2511810"/>
              <a:gd name="connsiteY4" fmla="*/ 443492 h 984476"/>
              <a:gd name="connsiteX0" fmla="*/ 0 w 2511810"/>
              <a:gd name="connsiteY0" fmla="*/ 0 h 984476"/>
              <a:gd name="connsiteX1" fmla="*/ 387150 w 2511810"/>
              <a:gd name="connsiteY1" fmla="*/ 469058 h 984476"/>
              <a:gd name="connsiteX2" fmla="*/ 1044139 w 2511810"/>
              <a:gd name="connsiteY2" fmla="*/ 891052 h 984476"/>
              <a:gd name="connsiteX3" fmla="*/ 1732165 w 2511810"/>
              <a:gd name="connsiteY3" fmla="*/ 948437 h 984476"/>
              <a:gd name="connsiteX4" fmla="*/ 2511810 w 2511810"/>
              <a:gd name="connsiteY4" fmla="*/ 443492 h 984476"/>
              <a:gd name="connsiteX0" fmla="*/ 0 w 2516573"/>
              <a:gd name="connsiteY0" fmla="*/ 0 h 977332"/>
              <a:gd name="connsiteX1" fmla="*/ 391913 w 2516573"/>
              <a:gd name="connsiteY1" fmla="*/ 461914 h 977332"/>
              <a:gd name="connsiteX2" fmla="*/ 1048902 w 2516573"/>
              <a:gd name="connsiteY2" fmla="*/ 883908 h 977332"/>
              <a:gd name="connsiteX3" fmla="*/ 1736928 w 2516573"/>
              <a:gd name="connsiteY3" fmla="*/ 941293 h 977332"/>
              <a:gd name="connsiteX4" fmla="*/ 2516573 w 2516573"/>
              <a:gd name="connsiteY4" fmla="*/ 436348 h 97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6573" h="977332">
                <a:moveTo>
                  <a:pt x="0" y="0"/>
                </a:moveTo>
                <a:cubicBezTo>
                  <a:pt x="107618" y="74596"/>
                  <a:pt x="217096" y="314596"/>
                  <a:pt x="391913" y="461914"/>
                </a:cubicBezTo>
                <a:cubicBezTo>
                  <a:pt x="566730" y="609232"/>
                  <a:pt x="824733" y="804012"/>
                  <a:pt x="1048902" y="883908"/>
                </a:cubicBezTo>
                <a:cubicBezTo>
                  <a:pt x="1273071" y="963805"/>
                  <a:pt x="1492316" y="1015886"/>
                  <a:pt x="1736928" y="941293"/>
                </a:cubicBezTo>
                <a:cubicBezTo>
                  <a:pt x="1981540" y="866700"/>
                  <a:pt x="2453539" y="933100"/>
                  <a:pt x="2516573" y="436348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350D46F-A979-49BE-9DF7-CDD25C24E9DE}"/>
              </a:ext>
            </a:extLst>
          </p:cNvPr>
          <p:cNvSpPr/>
          <p:nvPr/>
        </p:nvSpPr>
        <p:spPr>
          <a:xfrm>
            <a:off x="6516033" y="4446601"/>
            <a:ext cx="3412274" cy="771563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3412274"/>
              <a:gd name="connsiteY0" fmla="*/ 78003 h 774580"/>
              <a:gd name="connsiteX1" fmla="*/ 1137424 w 3412274"/>
              <a:gd name="connsiteY1" fmla="*/ 423690 h 774580"/>
              <a:gd name="connsiteX2" fmla="*/ 2163336 w 3412274"/>
              <a:gd name="connsiteY2" fmla="*/ 769378 h 774580"/>
              <a:gd name="connsiteX3" fmla="*/ 3412274 w 3412274"/>
              <a:gd name="connsiteY3" fmla="*/ 89155 h 774580"/>
              <a:gd name="connsiteX0" fmla="*/ 0 w 3412274"/>
              <a:gd name="connsiteY0" fmla="*/ 25979 h 722556"/>
              <a:gd name="connsiteX1" fmla="*/ 1137424 w 3412274"/>
              <a:gd name="connsiteY1" fmla="*/ 371666 h 722556"/>
              <a:gd name="connsiteX2" fmla="*/ 2163336 w 3412274"/>
              <a:gd name="connsiteY2" fmla="*/ 717354 h 722556"/>
              <a:gd name="connsiteX3" fmla="*/ 3412274 w 3412274"/>
              <a:gd name="connsiteY3" fmla="*/ 37131 h 722556"/>
              <a:gd name="connsiteX0" fmla="*/ 0 w 3412274"/>
              <a:gd name="connsiteY0" fmla="*/ 70044 h 764307"/>
              <a:gd name="connsiteX1" fmla="*/ 819924 w 3412274"/>
              <a:gd name="connsiteY1" fmla="*/ 164906 h 764307"/>
              <a:gd name="connsiteX2" fmla="*/ 2163336 w 3412274"/>
              <a:gd name="connsiteY2" fmla="*/ 761419 h 764307"/>
              <a:gd name="connsiteX3" fmla="*/ 3412274 w 3412274"/>
              <a:gd name="connsiteY3" fmla="*/ 81196 h 764307"/>
              <a:gd name="connsiteX0" fmla="*/ 0 w 3412274"/>
              <a:gd name="connsiteY0" fmla="*/ 96845 h 790828"/>
              <a:gd name="connsiteX1" fmla="*/ 743724 w 3412274"/>
              <a:gd name="connsiteY1" fmla="*/ 131382 h 790828"/>
              <a:gd name="connsiteX2" fmla="*/ 2163336 w 3412274"/>
              <a:gd name="connsiteY2" fmla="*/ 788220 h 790828"/>
              <a:gd name="connsiteX3" fmla="*/ 3412274 w 3412274"/>
              <a:gd name="connsiteY3" fmla="*/ 107997 h 790828"/>
              <a:gd name="connsiteX0" fmla="*/ 0 w 3412274"/>
              <a:gd name="connsiteY0" fmla="*/ 96845 h 791220"/>
              <a:gd name="connsiteX1" fmla="*/ 743724 w 3412274"/>
              <a:gd name="connsiteY1" fmla="*/ 131382 h 791220"/>
              <a:gd name="connsiteX2" fmla="*/ 2163336 w 3412274"/>
              <a:gd name="connsiteY2" fmla="*/ 788220 h 791220"/>
              <a:gd name="connsiteX3" fmla="*/ 3412274 w 3412274"/>
              <a:gd name="connsiteY3" fmla="*/ 107997 h 791220"/>
              <a:gd name="connsiteX0" fmla="*/ 0 w 3412274"/>
              <a:gd name="connsiteY0" fmla="*/ 96845 h 791384"/>
              <a:gd name="connsiteX1" fmla="*/ 743724 w 3412274"/>
              <a:gd name="connsiteY1" fmla="*/ 131382 h 791384"/>
              <a:gd name="connsiteX2" fmla="*/ 2163336 w 3412274"/>
              <a:gd name="connsiteY2" fmla="*/ 788220 h 791384"/>
              <a:gd name="connsiteX3" fmla="*/ 3412274 w 3412274"/>
              <a:gd name="connsiteY3" fmla="*/ 107997 h 791384"/>
              <a:gd name="connsiteX0" fmla="*/ 0 w 3412274"/>
              <a:gd name="connsiteY0" fmla="*/ 96845 h 791328"/>
              <a:gd name="connsiteX1" fmla="*/ 743724 w 3412274"/>
              <a:gd name="connsiteY1" fmla="*/ 131382 h 791328"/>
              <a:gd name="connsiteX2" fmla="*/ 2163336 w 3412274"/>
              <a:gd name="connsiteY2" fmla="*/ 788220 h 791328"/>
              <a:gd name="connsiteX3" fmla="*/ 3412274 w 3412274"/>
              <a:gd name="connsiteY3" fmla="*/ 107997 h 791328"/>
              <a:gd name="connsiteX0" fmla="*/ 0 w 3412274"/>
              <a:gd name="connsiteY0" fmla="*/ 77080 h 771563"/>
              <a:gd name="connsiteX1" fmla="*/ 743724 w 3412274"/>
              <a:gd name="connsiteY1" fmla="*/ 111617 h 771563"/>
              <a:gd name="connsiteX2" fmla="*/ 2163336 w 3412274"/>
              <a:gd name="connsiteY2" fmla="*/ 768455 h 771563"/>
              <a:gd name="connsiteX3" fmla="*/ 3412274 w 3412274"/>
              <a:gd name="connsiteY3" fmla="*/ 88232 h 771563"/>
              <a:gd name="connsiteX0" fmla="*/ 0 w 3412274"/>
              <a:gd name="connsiteY0" fmla="*/ 77080 h 771563"/>
              <a:gd name="connsiteX1" fmla="*/ 743724 w 3412274"/>
              <a:gd name="connsiteY1" fmla="*/ 111617 h 771563"/>
              <a:gd name="connsiteX2" fmla="*/ 2163336 w 3412274"/>
              <a:gd name="connsiteY2" fmla="*/ 768455 h 771563"/>
              <a:gd name="connsiteX3" fmla="*/ 3412274 w 3412274"/>
              <a:gd name="connsiteY3" fmla="*/ 88232 h 771563"/>
              <a:gd name="connsiteX0" fmla="*/ 0 w 3412274"/>
              <a:gd name="connsiteY0" fmla="*/ 77080 h 771563"/>
              <a:gd name="connsiteX1" fmla="*/ 743724 w 3412274"/>
              <a:gd name="connsiteY1" fmla="*/ 111617 h 771563"/>
              <a:gd name="connsiteX2" fmla="*/ 2163336 w 3412274"/>
              <a:gd name="connsiteY2" fmla="*/ 768455 h 771563"/>
              <a:gd name="connsiteX3" fmla="*/ 3412274 w 3412274"/>
              <a:gd name="connsiteY3" fmla="*/ 88232 h 7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2274" h="771563">
                <a:moveTo>
                  <a:pt x="0" y="77080"/>
                </a:moveTo>
                <a:cubicBezTo>
                  <a:pt x="133815" y="-32574"/>
                  <a:pt x="513189" y="-28857"/>
                  <a:pt x="743724" y="111617"/>
                </a:cubicBezTo>
                <a:cubicBezTo>
                  <a:pt x="1085230" y="328446"/>
                  <a:pt x="1817648" y="814918"/>
                  <a:pt x="2163336" y="768455"/>
                </a:cubicBezTo>
                <a:cubicBezTo>
                  <a:pt x="3334213" y="781465"/>
                  <a:pt x="3368512" y="270602"/>
                  <a:pt x="3412274" y="88232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774DE98-0119-4F51-B47C-7450CA372D49}"/>
              </a:ext>
            </a:extLst>
          </p:cNvPr>
          <p:cNvSpPr/>
          <p:nvPr/>
        </p:nvSpPr>
        <p:spPr>
          <a:xfrm>
            <a:off x="9248449" y="3789672"/>
            <a:ext cx="685147" cy="773554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2292406"/>
              <a:gd name="connsiteY0" fmla="*/ 1204803 h 1555693"/>
              <a:gd name="connsiteX1" fmla="*/ 1025912 w 2292406"/>
              <a:gd name="connsiteY1" fmla="*/ 1550491 h 1555693"/>
              <a:gd name="connsiteX2" fmla="*/ 2274850 w 2292406"/>
              <a:gd name="connsiteY2" fmla="*/ 870268 h 1555693"/>
              <a:gd name="connsiteX3" fmla="*/ 1610014 w 2292406"/>
              <a:gd name="connsiteY3" fmla="*/ 0 h 1555693"/>
              <a:gd name="connsiteX0" fmla="*/ 0 w 1266494"/>
              <a:gd name="connsiteY0" fmla="*/ 1550491 h 1550721"/>
              <a:gd name="connsiteX1" fmla="*/ 1248938 w 1266494"/>
              <a:gd name="connsiteY1" fmla="*/ 870268 h 1550721"/>
              <a:gd name="connsiteX2" fmla="*/ 584102 w 1266494"/>
              <a:gd name="connsiteY2" fmla="*/ 0 h 1550721"/>
              <a:gd name="connsiteX0" fmla="*/ 666850 w 684406"/>
              <a:gd name="connsiteY0" fmla="*/ 870268 h 870268"/>
              <a:gd name="connsiteX1" fmla="*/ 2014 w 684406"/>
              <a:gd name="connsiteY1" fmla="*/ 0 h 870268"/>
              <a:gd name="connsiteX0" fmla="*/ 683481 w 700739"/>
              <a:gd name="connsiteY0" fmla="*/ 872649 h 872649"/>
              <a:gd name="connsiteX1" fmla="*/ 1977 w 700739"/>
              <a:gd name="connsiteY1" fmla="*/ 0 h 872649"/>
              <a:gd name="connsiteX0" fmla="*/ 707244 w 724092"/>
              <a:gd name="connsiteY0" fmla="*/ 915511 h 915511"/>
              <a:gd name="connsiteX1" fmla="*/ 1927 w 724092"/>
              <a:gd name="connsiteY1" fmla="*/ 0 h 915511"/>
              <a:gd name="connsiteX0" fmla="*/ 685857 w 703073"/>
              <a:gd name="connsiteY0" fmla="*/ 908367 h 908367"/>
              <a:gd name="connsiteX1" fmla="*/ 1971 w 703073"/>
              <a:gd name="connsiteY1" fmla="*/ 0 h 908367"/>
              <a:gd name="connsiteX0" fmla="*/ 683886 w 714839"/>
              <a:gd name="connsiteY0" fmla="*/ 908367 h 908367"/>
              <a:gd name="connsiteX1" fmla="*/ 0 w 714839"/>
              <a:gd name="connsiteY1" fmla="*/ 0 h 908367"/>
              <a:gd name="connsiteX0" fmla="*/ 667217 w 699098"/>
              <a:gd name="connsiteY0" fmla="*/ 772636 h 772636"/>
              <a:gd name="connsiteX1" fmla="*/ 0 w 699098"/>
              <a:gd name="connsiteY1" fmla="*/ 0 h 772636"/>
              <a:gd name="connsiteX0" fmla="*/ 667217 w 696919"/>
              <a:gd name="connsiteY0" fmla="*/ 772636 h 772636"/>
              <a:gd name="connsiteX1" fmla="*/ 0 w 696919"/>
              <a:gd name="connsiteY1" fmla="*/ 0 h 772636"/>
              <a:gd name="connsiteX0" fmla="*/ 667217 w 672870"/>
              <a:gd name="connsiteY0" fmla="*/ 772636 h 772636"/>
              <a:gd name="connsiteX1" fmla="*/ 0 w 672870"/>
              <a:gd name="connsiteY1" fmla="*/ 0 h 772636"/>
              <a:gd name="connsiteX0" fmla="*/ 667217 w 681070"/>
              <a:gd name="connsiteY0" fmla="*/ 772636 h 772636"/>
              <a:gd name="connsiteX1" fmla="*/ 0 w 681070"/>
              <a:gd name="connsiteY1" fmla="*/ 0 h 772636"/>
              <a:gd name="connsiteX0" fmla="*/ 667217 w 681830"/>
              <a:gd name="connsiteY0" fmla="*/ 772636 h 772636"/>
              <a:gd name="connsiteX1" fmla="*/ 0 w 681830"/>
              <a:gd name="connsiteY1" fmla="*/ 0 h 772636"/>
              <a:gd name="connsiteX0" fmla="*/ 667217 w 681976"/>
              <a:gd name="connsiteY0" fmla="*/ 772636 h 772636"/>
              <a:gd name="connsiteX1" fmla="*/ 0 w 681976"/>
              <a:gd name="connsiteY1" fmla="*/ 0 h 772636"/>
              <a:gd name="connsiteX0" fmla="*/ 667217 w 685147"/>
              <a:gd name="connsiteY0" fmla="*/ 773554 h 773554"/>
              <a:gd name="connsiteX1" fmla="*/ 0 w 685147"/>
              <a:gd name="connsiteY1" fmla="*/ 918 h 77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147" h="773554">
                <a:moveTo>
                  <a:pt x="667217" y="773554"/>
                </a:moveTo>
                <a:cubicBezTo>
                  <a:pt x="760247" y="623167"/>
                  <a:pt x="484372" y="-27752"/>
                  <a:pt x="0" y="918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3D86C59-1748-43F1-9F12-C649CB2AABCC}"/>
              </a:ext>
            </a:extLst>
          </p:cNvPr>
          <p:cNvSpPr/>
          <p:nvPr/>
        </p:nvSpPr>
        <p:spPr>
          <a:xfrm>
            <a:off x="6423724" y="3560211"/>
            <a:ext cx="2889423" cy="530033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2292406"/>
              <a:gd name="connsiteY0" fmla="*/ 1204803 h 1555693"/>
              <a:gd name="connsiteX1" fmla="*/ 1025912 w 2292406"/>
              <a:gd name="connsiteY1" fmla="*/ 1550491 h 1555693"/>
              <a:gd name="connsiteX2" fmla="*/ 2274850 w 2292406"/>
              <a:gd name="connsiteY2" fmla="*/ 870268 h 1555693"/>
              <a:gd name="connsiteX3" fmla="*/ 1610014 w 2292406"/>
              <a:gd name="connsiteY3" fmla="*/ 0 h 1555693"/>
              <a:gd name="connsiteX0" fmla="*/ 0 w 1266494"/>
              <a:gd name="connsiteY0" fmla="*/ 1550491 h 1550721"/>
              <a:gd name="connsiteX1" fmla="*/ 1248938 w 1266494"/>
              <a:gd name="connsiteY1" fmla="*/ 870268 h 1550721"/>
              <a:gd name="connsiteX2" fmla="*/ 584102 w 1266494"/>
              <a:gd name="connsiteY2" fmla="*/ 0 h 1550721"/>
              <a:gd name="connsiteX0" fmla="*/ 666850 w 684406"/>
              <a:gd name="connsiteY0" fmla="*/ 870268 h 870268"/>
              <a:gd name="connsiteX1" fmla="*/ 2014 w 684406"/>
              <a:gd name="connsiteY1" fmla="*/ 0 h 870268"/>
              <a:gd name="connsiteX0" fmla="*/ 683481 w 700739"/>
              <a:gd name="connsiteY0" fmla="*/ 872649 h 872649"/>
              <a:gd name="connsiteX1" fmla="*/ 1977 w 700739"/>
              <a:gd name="connsiteY1" fmla="*/ 0 h 872649"/>
              <a:gd name="connsiteX0" fmla="*/ 707244 w 724092"/>
              <a:gd name="connsiteY0" fmla="*/ 915511 h 915511"/>
              <a:gd name="connsiteX1" fmla="*/ 1927 w 724092"/>
              <a:gd name="connsiteY1" fmla="*/ 0 h 915511"/>
              <a:gd name="connsiteX0" fmla="*/ 685857 w 703073"/>
              <a:gd name="connsiteY0" fmla="*/ 908367 h 908367"/>
              <a:gd name="connsiteX1" fmla="*/ 1971 w 703073"/>
              <a:gd name="connsiteY1" fmla="*/ 0 h 908367"/>
              <a:gd name="connsiteX0" fmla="*/ 683886 w 714839"/>
              <a:gd name="connsiteY0" fmla="*/ 908367 h 908367"/>
              <a:gd name="connsiteX1" fmla="*/ 0 w 714839"/>
              <a:gd name="connsiteY1" fmla="*/ 0 h 908367"/>
              <a:gd name="connsiteX0" fmla="*/ 667217 w 699098"/>
              <a:gd name="connsiteY0" fmla="*/ 772636 h 772636"/>
              <a:gd name="connsiteX1" fmla="*/ 0 w 699098"/>
              <a:gd name="connsiteY1" fmla="*/ 0 h 772636"/>
              <a:gd name="connsiteX0" fmla="*/ 667217 w 696919"/>
              <a:gd name="connsiteY0" fmla="*/ 772636 h 772636"/>
              <a:gd name="connsiteX1" fmla="*/ 0 w 696919"/>
              <a:gd name="connsiteY1" fmla="*/ 0 h 772636"/>
              <a:gd name="connsiteX0" fmla="*/ 667217 w 672870"/>
              <a:gd name="connsiteY0" fmla="*/ 772636 h 772636"/>
              <a:gd name="connsiteX1" fmla="*/ 0 w 672870"/>
              <a:gd name="connsiteY1" fmla="*/ 0 h 772636"/>
              <a:gd name="connsiteX0" fmla="*/ 667217 w 681070"/>
              <a:gd name="connsiteY0" fmla="*/ 772636 h 772636"/>
              <a:gd name="connsiteX1" fmla="*/ 0 w 681070"/>
              <a:gd name="connsiteY1" fmla="*/ 0 h 772636"/>
              <a:gd name="connsiteX0" fmla="*/ 667217 w 681830"/>
              <a:gd name="connsiteY0" fmla="*/ 772636 h 772636"/>
              <a:gd name="connsiteX1" fmla="*/ 0 w 681830"/>
              <a:gd name="connsiteY1" fmla="*/ 0 h 772636"/>
              <a:gd name="connsiteX0" fmla="*/ 667217 w 681976"/>
              <a:gd name="connsiteY0" fmla="*/ 772636 h 772636"/>
              <a:gd name="connsiteX1" fmla="*/ 0 w 681976"/>
              <a:gd name="connsiteY1" fmla="*/ 0 h 772636"/>
              <a:gd name="connsiteX0" fmla="*/ 667217 w 685147"/>
              <a:gd name="connsiteY0" fmla="*/ 773554 h 773554"/>
              <a:gd name="connsiteX1" fmla="*/ 0 w 685147"/>
              <a:gd name="connsiteY1" fmla="*/ 918 h 773554"/>
              <a:gd name="connsiteX0" fmla="*/ 2166408 w 2169932"/>
              <a:gd name="connsiteY0" fmla="*/ 444827 h 444827"/>
              <a:gd name="connsiteX1" fmla="*/ 0 w 2169932"/>
              <a:gd name="connsiteY1" fmla="*/ 1800 h 444827"/>
              <a:gd name="connsiteX0" fmla="*/ 1570985 w 1576185"/>
              <a:gd name="connsiteY0" fmla="*/ 30993 h 353510"/>
              <a:gd name="connsiteX1" fmla="*/ 0 w 1576185"/>
              <a:gd name="connsiteY1" fmla="*/ 353510 h 353510"/>
              <a:gd name="connsiteX0" fmla="*/ 1570985 w 1570985"/>
              <a:gd name="connsiteY0" fmla="*/ 30993 h 353510"/>
              <a:gd name="connsiteX1" fmla="*/ 0 w 1570985"/>
              <a:gd name="connsiteY1" fmla="*/ 353510 h 353510"/>
              <a:gd name="connsiteX0" fmla="*/ 1570985 w 1570985"/>
              <a:gd name="connsiteY0" fmla="*/ 26576 h 354884"/>
              <a:gd name="connsiteX1" fmla="*/ 0 w 1570985"/>
              <a:gd name="connsiteY1" fmla="*/ 349093 h 354884"/>
              <a:gd name="connsiteX0" fmla="*/ 1570985 w 1570985"/>
              <a:gd name="connsiteY0" fmla="*/ 49719 h 377378"/>
              <a:gd name="connsiteX1" fmla="*/ 0 w 1570985"/>
              <a:gd name="connsiteY1" fmla="*/ 372236 h 377378"/>
              <a:gd name="connsiteX0" fmla="*/ 2889423 w 2889423"/>
              <a:gd name="connsiteY0" fmla="*/ 230376 h 230376"/>
              <a:gd name="connsiteX1" fmla="*/ 0 w 2889423"/>
              <a:gd name="connsiteY1" fmla="*/ 0 h 230376"/>
              <a:gd name="connsiteX0" fmla="*/ 2889423 w 2889423"/>
              <a:gd name="connsiteY0" fmla="*/ 230376 h 557844"/>
              <a:gd name="connsiteX1" fmla="*/ 1330956 w 2889423"/>
              <a:gd name="connsiteY1" fmla="*/ 554590 h 557844"/>
              <a:gd name="connsiteX2" fmla="*/ 0 w 2889423"/>
              <a:gd name="connsiteY2" fmla="*/ 0 h 557844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782"/>
              <a:gd name="connsiteX1" fmla="*/ 1330956 w 2889423"/>
              <a:gd name="connsiteY1" fmla="*/ 554590 h 554782"/>
              <a:gd name="connsiteX2" fmla="*/ 0 w 2889423"/>
              <a:gd name="connsiteY2" fmla="*/ 0 h 554782"/>
              <a:gd name="connsiteX0" fmla="*/ 2889423 w 2889423"/>
              <a:gd name="connsiteY0" fmla="*/ 230376 h 510350"/>
              <a:gd name="connsiteX1" fmla="*/ 1330956 w 2889423"/>
              <a:gd name="connsiteY1" fmla="*/ 510140 h 510350"/>
              <a:gd name="connsiteX2" fmla="*/ 0 w 2889423"/>
              <a:gd name="connsiteY2" fmla="*/ 0 h 510350"/>
              <a:gd name="connsiteX0" fmla="*/ 2889423 w 2889423"/>
              <a:gd name="connsiteY0" fmla="*/ 230376 h 504003"/>
              <a:gd name="connsiteX1" fmla="*/ 1692906 w 2889423"/>
              <a:gd name="connsiteY1" fmla="*/ 503790 h 504003"/>
              <a:gd name="connsiteX2" fmla="*/ 0 w 2889423"/>
              <a:gd name="connsiteY2" fmla="*/ 0 h 504003"/>
              <a:gd name="connsiteX0" fmla="*/ 2889423 w 2889423"/>
              <a:gd name="connsiteY0" fmla="*/ 230376 h 504003"/>
              <a:gd name="connsiteX1" fmla="*/ 1692906 w 2889423"/>
              <a:gd name="connsiteY1" fmla="*/ 503790 h 504003"/>
              <a:gd name="connsiteX2" fmla="*/ 0 w 2889423"/>
              <a:gd name="connsiteY2" fmla="*/ 0 h 504003"/>
              <a:gd name="connsiteX0" fmla="*/ 2889423 w 2889423"/>
              <a:gd name="connsiteY0" fmla="*/ 230376 h 510350"/>
              <a:gd name="connsiteX1" fmla="*/ 1705606 w 2889423"/>
              <a:gd name="connsiteY1" fmla="*/ 510140 h 510350"/>
              <a:gd name="connsiteX2" fmla="*/ 0 w 2889423"/>
              <a:gd name="connsiteY2" fmla="*/ 0 h 510350"/>
              <a:gd name="connsiteX0" fmla="*/ 2889423 w 2889423"/>
              <a:gd name="connsiteY0" fmla="*/ 230376 h 517523"/>
              <a:gd name="connsiteX1" fmla="*/ 1705606 w 2889423"/>
              <a:gd name="connsiteY1" fmla="*/ 510140 h 517523"/>
              <a:gd name="connsiteX2" fmla="*/ 0 w 2889423"/>
              <a:gd name="connsiteY2" fmla="*/ 0 h 517523"/>
              <a:gd name="connsiteX0" fmla="*/ 2889423 w 2889423"/>
              <a:gd name="connsiteY0" fmla="*/ 230376 h 515431"/>
              <a:gd name="connsiteX1" fmla="*/ 1705606 w 2889423"/>
              <a:gd name="connsiteY1" fmla="*/ 510140 h 515431"/>
              <a:gd name="connsiteX2" fmla="*/ 0 w 2889423"/>
              <a:gd name="connsiteY2" fmla="*/ 0 h 515431"/>
              <a:gd name="connsiteX0" fmla="*/ 2889423 w 2889423"/>
              <a:gd name="connsiteY0" fmla="*/ 230376 h 515431"/>
              <a:gd name="connsiteX1" fmla="*/ 1705606 w 2889423"/>
              <a:gd name="connsiteY1" fmla="*/ 510140 h 515431"/>
              <a:gd name="connsiteX2" fmla="*/ 0 w 2889423"/>
              <a:gd name="connsiteY2" fmla="*/ 0 h 515431"/>
              <a:gd name="connsiteX0" fmla="*/ 2889423 w 2889423"/>
              <a:gd name="connsiteY0" fmla="*/ 230376 h 540597"/>
              <a:gd name="connsiteX1" fmla="*/ 1597656 w 2889423"/>
              <a:gd name="connsiteY1" fmla="*/ 535540 h 540597"/>
              <a:gd name="connsiteX2" fmla="*/ 0 w 2889423"/>
              <a:gd name="connsiteY2" fmla="*/ 0 h 540597"/>
              <a:gd name="connsiteX0" fmla="*/ 2889423 w 2889423"/>
              <a:gd name="connsiteY0" fmla="*/ 230376 h 540597"/>
              <a:gd name="connsiteX1" fmla="*/ 1597656 w 2889423"/>
              <a:gd name="connsiteY1" fmla="*/ 535540 h 540597"/>
              <a:gd name="connsiteX2" fmla="*/ 0 w 2889423"/>
              <a:gd name="connsiteY2" fmla="*/ 0 h 540597"/>
              <a:gd name="connsiteX0" fmla="*/ 2889423 w 2889423"/>
              <a:gd name="connsiteY0" fmla="*/ 230376 h 521720"/>
              <a:gd name="connsiteX1" fmla="*/ 1572256 w 2889423"/>
              <a:gd name="connsiteY1" fmla="*/ 516490 h 521720"/>
              <a:gd name="connsiteX2" fmla="*/ 0 w 2889423"/>
              <a:gd name="connsiteY2" fmla="*/ 0 h 521720"/>
              <a:gd name="connsiteX0" fmla="*/ 2889423 w 2889423"/>
              <a:gd name="connsiteY0" fmla="*/ 230376 h 521720"/>
              <a:gd name="connsiteX1" fmla="*/ 1572256 w 2889423"/>
              <a:gd name="connsiteY1" fmla="*/ 516490 h 521720"/>
              <a:gd name="connsiteX2" fmla="*/ 0 w 2889423"/>
              <a:gd name="connsiteY2" fmla="*/ 0 h 521720"/>
              <a:gd name="connsiteX0" fmla="*/ 2889423 w 2889423"/>
              <a:gd name="connsiteY0" fmla="*/ 230376 h 553188"/>
              <a:gd name="connsiteX1" fmla="*/ 1623056 w 2889423"/>
              <a:gd name="connsiteY1" fmla="*/ 548240 h 553188"/>
              <a:gd name="connsiteX2" fmla="*/ 0 w 2889423"/>
              <a:gd name="connsiteY2" fmla="*/ 0 h 553188"/>
              <a:gd name="connsiteX0" fmla="*/ 2889423 w 2889423"/>
              <a:gd name="connsiteY0" fmla="*/ 230376 h 521720"/>
              <a:gd name="connsiteX1" fmla="*/ 1680206 w 2889423"/>
              <a:gd name="connsiteY1" fmla="*/ 516490 h 521720"/>
              <a:gd name="connsiteX2" fmla="*/ 0 w 2889423"/>
              <a:gd name="connsiteY2" fmla="*/ 0 h 521720"/>
              <a:gd name="connsiteX0" fmla="*/ 2889423 w 2889423"/>
              <a:gd name="connsiteY0" fmla="*/ 230376 h 528676"/>
              <a:gd name="connsiteX1" fmla="*/ 1680206 w 2889423"/>
              <a:gd name="connsiteY1" fmla="*/ 516490 h 528676"/>
              <a:gd name="connsiteX2" fmla="*/ 0 w 2889423"/>
              <a:gd name="connsiteY2" fmla="*/ 0 h 528676"/>
              <a:gd name="connsiteX0" fmla="*/ 2889423 w 2889423"/>
              <a:gd name="connsiteY0" fmla="*/ 230376 h 530033"/>
              <a:gd name="connsiteX1" fmla="*/ 1680206 w 2889423"/>
              <a:gd name="connsiteY1" fmla="*/ 516490 h 530033"/>
              <a:gd name="connsiteX2" fmla="*/ 0 w 2889423"/>
              <a:gd name="connsiteY2" fmla="*/ 0 h 53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9423" h="530033">
                <a:moveTo>
                  <a:pt x="2889423" y="230376"/>
                </a:moveTo>
                <a:cubicBezTo>
                  <a:pt x="2669994" y="87857"/>
                  <a:pt x="2085960" y="423103"/>
                  <a:pt x="1680206" y="516490"/>
                </a:cubicBezTo>
                <a:cubicBezTo>
                  <a:pt x="1179790" y="623136"/>
                  <a:pt x="505637" y="67023"/>
                  <a:pt x="0" y="0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819044A-4572-490F-9DED-5649E3F9C1C3}"/>
              </a:ext>
            </a:extLst>
          </p:cNvPr>
          <p:cNvSpPr/>
          <p:nvPr/>
        </p:nvSpPr>
        <p:spPr>
          <a:xfrm>
            <a:off x="2548269" y="3533695"/>
            <a:ext cx="3846354" cy="1356008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2292406"/>
              <a:gd name="connsiteY0" fmla="*/ 1204803 h 1555693"/>
              <a:gd name="connsiteX1" fmla="*/ 1025912 w 2292406"/>
              <a:gd name="connsiteY1" fmla="*/ 1550491 h 1555693"/>
              <a:gd name="connsiteX2" fmla="*/ 2274850 w 2292406"/>
              <a:gd name="connsiteY2" fmla="*/ 870268 h 1555693"/>
              <a:gd name="connsiteX3" fmla="*/ 1610014 w 2292406"/>
              <a:gd name="connsiteY3" fmla="*/ 0 h 1555693"/>
              <a:gd name="connsiteX0" fmla="*/ 0 w 1266494"/>
              <a:gd name="connsiteY0" fmla="*/ 1550491 h 1550721"/>
              <a:gd name="connsiteX1" fmla="*/ 1248938 w 1266494"/>
              <a:gd name="connsiteY1" fmla="*/ 870268 h 1550721"/>
              <a:gd name="connsiteX2" fmla="*/ 584102 w 1266494"/>
              <a:gd name="connsiteY2" fmla="*/ 0 h 1550721"/>
              <a:gd name="connsiteX0" fmla="*/ 666850 w 684406"/>
              <a:gd name="connsiteY0" fmla="*/ 870268 h 870268"/>
              <a:gd name="connsiteX1" fmla="*/ 2014 w 684406"/>
              <a:gd name="connsiteY1" fmla="*/ 0 h 870268"/>
              <a:gd name="connsiteX0" fmla="*/ 683481 w 700739"/>
              <a:gd name="connsiteY0" fmla="*/ 872649 h 872649"/>
              <a:gd name="connsiteX1" fmla="*/ 1977 w 700739"/>
              <a:gd name="connsiteY1" fmla="*/ 0 h 872649"/>
              <a:gd name="connsiteX0" fmla="*/ 707244 w 724092"/>
              <a:gd name="connsiteY0" fmla="*/ 915511 h 915511"/>
              <a:gd name="connsiteX1" fmla="*/ 1927 w 724092"/>
              <a:gd name="connsiteY1" fmla="*/ 0 h 915511"/>
              <a:gd name="connsiteX0" fmla="*/ 685857 w 703073"/>
              <a:gd name="connsiteY0" fmla="*/ 908367 h 908367"/>
              <a:gd name="connsiteX1" fmla="*/ 1971 w 703073"/>
              <a:gd name="connsiteY1" fmla="*/ 0 h 908367"/>
              <a:gd name="connsiteX0" fmla="*/ 683886 w 714839"/>
              <a:gd name="connsiteY0" fmla="*/ 908367 h 908367"/>
              <a:gd name="connsiteX1" fmla="*/ 0 w 714839"/>
              <a:gd name="connsiteY1" fmla="*/ 0 h 908367"/>
              <a:gd name="connsiteX0" fmla="*/ 667217 w 699098"/>
              <a:gd name="connsiteY0" fmla="*/ 772636 h 772636"/>
              <a:gd name="connsiteX1" fmla="*/ 0 w 699098"/>
              <a:gd name="connsiteY1" fmla="*/ 0 h 772636"/>
              <a:gd name="connsiteX0" fmla="*/ 667217 w 696919"/>
              <a:gd name="connsiteY0" fmla="*/ 772636 h 772636"/>
              <a:gd name="connsiteX1" fmla="*/ 0 w 696919"/>
              <a:gd name="connsiteY1" fmla="*/ 0 h 772636"/>
              <a:gd name="connsiteX0" fmla="*/ 667217 w 672870"/>
              <a:gd name="connsiteY0" fmla="*/ 772636 h 772636"/>
              <a:gd name="connsiteX1" fmla="*/ 0 w 672870"/>
              <a:gd name="connsiteY1" fmla="*/ 0 h 772636"/>
              <a:gd name="connsiteX0" fmla="*/ 667217 w 681070"/>
              <a:gd name="connsiteY0" fmla="*/ 772636 h 772636"/>
              <a:gd name="connsiteX1" fmla="*/ 0 w 681070"/>
              <a:gd name="connsiteY1" fmla="*/ 0 h 772636"/>
              <a:gd name="connsiteX0" fmla="*/ 667217 w 681830"/>
              <a:gd name="connsiteY0" fmla="*/ 772636 h 772636"/>
              <a:gd name="connsiteX1" fmla="*/ 0 w 681830"/>
              <a:gd name="connsiteY1" fmla="*/ 0 h 772636"/>
              <a:gd name="connsiteX0" fmla="*/ 667217 w 681976"/>
              <a:gd name="connsiteY0" fmla="*/ 772636 h 772636"/>
              <a:gd name="connsiteX1" fmla="*/ 0 w 681976"/>
              <a:gd name="connsiteY1" fmla="*/ 0 h 772636"/>
              <a:gd name="connsiteX0" fmla="*/ 667217 w 685147"/>
              <a:gd name="connsiteY0" fmla="*/ 773554 h 773554"/>
              <a:gd name="connsiteX1" fmla="*/ 0 w 685147"/>
              <a:gd name="connsiteY1" fmla="*/ 918 h 773554"/>
              <a:gd name="connsiteX0" fmla="*/ 2166408 w 2169932"/>
              <a:gd name="connsiteY0" fmla="*/ 444827 h 444827"/>
              <a:gd name="connsiteX1" fmla="*/ 0 w 2169932"/>
              <a:gd name="connsiteY1" fmla="*/ 1800 h 444827"/>
              <a:gd name="connsiteX0" fmla="*/ 1570985 w 1576185"/>
              <a:gd name="connsiteY0" fmla="*/ 30993 h 353510"/>
              <a:gd name="connsiteX1" fmla="*/ 0 w 1576185"/>
              <a:gd name="connsiteY1" fmla="*/ 353510 h 353510"/>
              <a:gd name="connsiteX0" fmla="*/ 1570985 w 1570985"/>
              <a:gd name="connsiteY0" fmla="*/ 30993 h 353510"/>
              <a:gd name="connsiteX1" fmla="*/ 0 w 1570985"/>
              <a:gd name="connsiteY1" fmla="*/ 353510 h 353510"/>
              <a:gd name="connsiteX0" fmla="*/ 1570985 w 1570985"/>
              <a:gd name="connsiteY0" fmla="*/ 26576 h 354884"/>
              <a:gd name="connsiteX1" fmla="*/ 0 w 1570985"/>
              <a:gd name="connsiteY1" fmla="*/ 349093 h 354884"/>
              <a:gd name="connsiteX0" fmla="*/ 1570985 w 1570985"/>
              <a:gd name="connsiteY0" fmla="*/ 49719 h 377378"/>
              <a:gd name="connsiteX1" fmla="*/ 0 w 1570985"/>
              <a:gd name="connsiteY1" fmla="*/ 372236 h 377378"/>
              <a:gd name="connsiteX0" fmla="*/ 2889423 w 2889423"/>
              <a:gd name="connsiteY0" fmla="*/ 230376 h 230376"/>
              <a:gd name="connsiteX1" fmla="*/ 0 w 2889423"/>
              <a:gd name="connsiteY1" fmla="*/ 0 h 230376"/>
              <a:gd name="connsiteX0" fmla="*/ 2889423 w 2889423"/>
              <a:gd name="connsiteY0" fmla="*/ 230376 h 557844"/>
              <a:gd name="connsiteX1" fmla="*/ 1330956 w 2889423"/>
              <a:gd name="connsiteY1" fmla="*/ 554590 h 557844"/>
              <a:gd name="connsiteX2" fmla="*/ 0 w 2889423"/>
              <a:gd name="connsiteY2" fmla="*/ 0 h 557844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3846354 w 3846354"/>
              <a:gd name="connsiteY0" fmla="*/ 4782 h 873533"/>
              <a:gd name="connsiteX1" fmla="*/ 2287887 w 3846354"/>
              <a:gd name="connsiteY1" fmla="*/ 328996 h 873533"/>
              <a:gd name="connsiteX2" fmla="*/ 0 w 3846354"/>
              <a:gd name="connsiteY2" fmla="*/ 869560 h 873533"/>
              <a:gd name="connsiteX0" fmla="*/ 3846354 w 3846354"/>
              <a:gd name="connsiteY0" fmla="*/ 887 h 1154440"/>
              <a:gd name="connsiteX1" fmla="*/ 1703096 w 3846354"/>
              <a:gd name="connsiteY1" fmla="*/ 1154440 h 1154440"/>
              <a:gd name="connsiteX2" fmla="*/ 0 w 3846354"/>
              <a:gd name="connsiteY2" fmla="*/ 865665 h 1154440"/>
              <a:gd name="connsiteX0" fmla="*/ 3846354 w 3846354"/>
              <a:gd name="connsiteY0" fmla="*/ 887 h 1290965"/>
              <a:gd name="connsiteX1" fmla="*/ 1703096 w 3846354"/>
              <a:gd name="connsiteY1" fmla="*/ 1154440 h 1290965"/>
              <a:gd name="connsiteX2" fmla="*/ 0 w 3846354"/>
              <a:gd name="connsiteY2" fmla="*/ 865665 h 1290965"/>
              <a:gd name="connsiteX0" fmla="*/ 3846354 w 3846354"/>
              <a:gd name="connsiteY0" fmla="*/ 2009 h 1292087"/>
              <a:gd name="connsiteX1" fmla="*/ 1703096 w 3846354"/>
              <a:gd name="connsiteY1" fmla="*/ 1155562 h 1292087"/>
              <a:gd name="connsiteX2" fmla="*/ 0 w 3846354"/>
              <a:gd name="connsiteY2" fmla="*/ 866787 h 1292087"/>
              <a:gd name="connsiteX0" fmla="*/ 3846354 w 3846354"/>
              <a:gd name="connsiteY0" fmla="*/ 25916 h 1315994"/>
              <a:gd name="connsiteX1" fmla="*/ 1703096 w 3846354"/>
              <a:gd name="connsiteY1" fmla="*/ 1179469 h 1315994"/>
              <a:gd name="connsiteX2" fmla="*/ 0 w 3846354"/>
              <a:gd name="connsiteY2" fmla="*/ 890694 h 1315994"/>
              <a:gd name="connsiteX0" fmla="*/ 3846354 w 3846354"/>
              <a:gd name="connsiteY0" fmla="*/ 25916 h 1356008"/>
              <a:gd name="connsiteX1" fmla="*/ 1703096 w 3846354"/>
              <a:gd name="connsiteY1" fmla="*/ 1179469 h 1356008"/>
              <a:gd name="connsiteX2" fmla="*/ 0 w 3846354"/>
              <a:gd name="connsiteY2" fmla="*/ 890694 h 135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6354" h="1356008">
                <a:moveTo>
                  <a:pt x="3846354" y="25916"/>
                </a:moveTo>
                <a:cubicBezTo>
                  <a:pt x="3607875" y="-125611"/>
                  <a:pt x="2702944" y="403974"/>
                  <a:pt x="1703096" y="1179469"/>
                </a:cubicBezTo>
                <a:cubicBezTo>
                  <a:pt x="515698" y="1587370"/>
                  <a:pt x="314251" y="1202266"/>
                  <a:pt x="0" y="890694"/>
                </a:cubicBezTo>
              </a:path>
            </a:pathLst>
          </a:custGeom>
          <a:ln w="57150" cmpd="sng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7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8997522" y="5601678"/>
            <a:ext cx="1155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Semantics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04D665F-95A0-47F2-AC4F-135C4959F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Today’s Lecture - Scope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Finish up Parsers</a:t>
            </a:r>
          </a:p>
          <a:p>
            <a:r>
              <a:rPr lang="en-US" dirty="0"/>
              <a:t>Running the SLR Parser</a:t>
            </a:r>
          </a:p>
          <a:p>
            <a:r>
              <a:rPr lang="en-US" dirty="0"/>
              <a:t>LL(1) and SLR Language limits</a:t>
            </a:r>
          </a:p>
          <a:p>
            <a:pPr marL="0" indent="0">
              <a:buNone/>
            </a:pPr>
            <a:r>
              <a:rPr lang="en-US" b="1" dirty="0"/>
              <a:t>Semantics</a:t>
            </a:r>
          </a:p>
          <a:p>
            <a:r>
              <a:rPr lang="en-US" dirty="0"/>
              <a:t>Program meaning</a:t>
            </a:r>
          </a:p>
          <a:p>
            <a:pPr marL="0" indent="0">
              <a:buNone/>
            </a:pPr>
            <a:r>
              <a:rPr lang="en-US" b="1" dirty="0"/>
              <a:t>Scope</a:t>
            </a:r>
          </a:p>
          <a:p>
            <a:r>
              <a:rPr lang="en-US" dirty="0"/>
              <a:t>Name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  <p:pic>
        <p:nvPicPr>
          <p:cNvPr id="14" name="Picture 2" descr="Image result for cartoon bluebird">
            <a:extLst>
              <a:ext uri="{FF2B5EF4-FFF2-40B4-BE49-F238E27FC236}">
                <a16:creationId xmlns:a16="http://schemas.microsoft.com/office/drawing/2014/main" id="{D77830FD-CFDC-4E80-B2F1-1D2CBCFA8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4307681"/>
            <a:ext cx="1376238" cy="1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F64BD2-8AF0-4FC3-9004-093E89A3E65E}"/>
              </a:ext>
            </a:extLst>
          </p:cNvPr>
          <p:cNvSpPr txBox="1"/>
          <p:nvPr/>
        </p:nvSpPr>
        <p:spPr>
          <a:xfrm>
            <a:off x="7789725" y="5578760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0892BE-885B-449F-BF05-FA9C606FD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7687" y="3429000"/>
            <a:ext cx="1356090" cy="214976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99BC9B-8045-40CD-AC42-B0E730832BBD}"/>
              </a:ext>
            </a:extLst>
          </p:cNvPr>
          <p:cNvSpPr/>
          <p:nvPr/>
        </p:nvSpPr>
        <p:spPr>
          <a:xfrm>
            <a:off x="2054352" y="3232940"/>
            <a:ext cx="1908048" cy="512064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00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04D665F-95A0-47F2-AC4F-135C4959F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Compilers: A Delicious Medley of CS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Today’s Lecture - Scope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F5E7D8-6A32-4A14-A2C3-AD841971C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825625"/>
            <a:ext cx="4404669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Learning compilers is </a:t>
            </a:r>
            <a:r>
              <a:rPr lang="en-US" b="1" dirty="0" err="1"/>
              <a:t>kinda</a:t>
            </a:r>
            <a:r>
              <a:rPr lang="en-US" b="1" dirty="0"/>
              <a:t> like a tasting menu of other CS domains</a:t>
            </a:r>
          </a:p>
          <a:p>
            <a:r>
              <a:rPr lang="en-US" dirty="0"/>
              <a:t>Front end – Automata theory / discrete structures</a:t>
            </a:r>
          </a:p>
          <a:p>
            <a:r>
              <a:rPr lang="en-US" dirty="0"/>
              <a:t>Middle end – Software Engineering / PL</a:t>
            </a:r>
          </a:p>
          <a:p>
            <a:r>
              <a:rPr lang="en-US" dirty="0"/>
              <a:t>Back end – Architecture / Assembly code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  <p:pic>
        <p:nvPicPr>
          <p:cNvPr id="2050" name="Picture 2" descr="By Your Powers Combined!">
            <a:extLst>
              <a:ext uri="{FF2B5EF4-FFF2-40B4-BE49-F238E27FC236}">
                <a16:creationId xmlns:a16="http://schemas.microsoft.com/office/drawing/2014/main" id="{B7AE68D7-BB95-4280-829B-9727E3F70E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4" r="21446"/>
          <a:stretch/>
        </p:blipFill>
        <p:spPr bwMode="auto">
          <a:xfrm>
            <a:off x="6994814" y="1780910"/>
            <a:ext cx="3044536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408C56-C146-43B7-B627-B1BAECAE195E}"/>
              </a:ext>
            </a:extLst>
          </p:cNvPr>
          <p:cNvSpPr txBox="1"/>
          <p:nvPr/>
        </p:nvSpPr>
        <p:spPr>
          <a:xfrm>
            <a:off x="6975264" y="4317997"/>
            <a:ext cx="1017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frontend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01FFE8-11EE-43AA-934E-3E6D26843D32}"/>
              </a:ext>
            </a:extLst>
          </p:cNvPr>
          <p:cNvSpPr txBox="1"/>
          <p:nvPr/>
        </p:nvSpPr>
        <p:spPr>
          <a:xfrm>
            <a:off x="7891751" y="5188808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middle end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288EAF-DF3B-4BDF-80F0-2CAF82BC6E9C}"/>
              </a:ext>
            </a:extLst>
          </p:cNvPr>
          <p:cNvSpPr txBox="1"/>
          <p:nvPr/>
        </p:nvSpPr>
        <p:spPr>
          <a:xfrm>
            <a:off x="9032665" y="4229099"/>
            <a:ext cx="984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backend</a:t>
            </a:r>
          </a:p>
        </p:txBody>
      </p:sp>
    </p:spTree>
    <p:extLst>
      <p:ext uri="{BB962C8B-B14F-4D97-AF65-F5344CB8AC3E}">
        <p14:creationId xmlns:p14="http://schemas.microsoft.com/office/powerpoint/2010/main" val="1134589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801805"/>
            <a:ext cx="8581292" cy="1954163"/>
          </a:xfrm>
        </p:spPr>
        <p:txBody>
          <a:bodyPr>
            <a:normAutofit/>
          </a:bodyPr>
          <a:lstStyle/>
          <a:p>
            <a:b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Scope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04D665F-95A0-47F2-AC4F-135C4959F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Language Design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Today’s Lecture - Scope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F5E7D8-6A32-4A14-A2C3-AD841971C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34861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Things are about to get a lot more code-y</a:t>
            </a:r>
          </a:p>
          <a:p>
            <a:r>
              <a:rPr lang="en-US" dirty="0"/>
              <a:t>Maybe also a bit more cerebral</a:t>
            </a:r>
          </a:p>
          <a:p>
            <a:r>
              <a:rPr lang="en-US" dirty="0"/>
              <a:t>Making a compiler empowers you to make a language!</a:t>
            </a:r>
          </a:p>
          <a:p>
            <a:pPr lvl="1"/>
            <a:r>
              <a:rPr lang="en-US" dirty="0"/>
              <a:t>How </a:t>
            </a:r>
            <a:r>
              <a:rPr lang="en-US" i="1" dirty="0"/>
              <a:t>should </a:t>
            </a:r>
            <a:r>
              <a:rPr lang="en-US" dirty="0"/>
              <a:t>a language be built?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  <p:pic>
        <p:nvPicPr>
          <p:cNvPr id="3074" name="Picture 2" descr="The Thinker - Wikipedia">
            <a:extLst>
              <a:ext uri="{FF2B5EF4-FFF2-40B4-BE49-F238E27FC236}">
                <a16:creationId xmlns:a16="http://schemas.microsoft.com/office/drawing/2014/main" id="{5D0F235D-6AD0-4AFC-8CDD-BC3735493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692" y="2021480"/>
            <a:ext cx="2789538" cy="371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495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Syntax vs Semantics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 Analysis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Program Syntax</a:t>
            </a:r>
          </a:p>
          <a:p>
            <a:r>
              <a:rPr lang="en-US" dirty="0"/>
              <a:t>Does the program have a valid </a:t>
            </a:r>
            <a:r>
              <a:rPr lang="en-US" i="1" dirty="0"/>
              <a:t>structure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b="1" dirty="0"/>
              <a:t>Program Semantics</a:t>
            </a:r>
          </a:p>
          <a:p>
            <a:r>
              <a:rPr lang="en-US" dirty="0"/>
              <a:t>Does the program have a valid </a:t>
            </a:r>
            <a:r>
              <a:rPr lang="en-US" i="1" dirty="0"/>
              <a:t>meaning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/>
          </a:p>
        </p:txBody>
      </p:sp>
      <p:pic>
        <p:nvPicPr>
          <p:cNvPr id="1026" name="Picture 2" descr="Clearing Up Misconceptions About APIs and Microservices ...">
            <a:extLst>
              <a:ext uri="{FF2B5EF4-FFF2-40B4-BE49-F238E27FC236}">
                <a16:creationId xmlns:a16="http://schemas.microsoft.com/office/drawing/2014/main" id="{F7607A75-9925-4873-B9BD-56606AEED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696" y="4377481"/>
            <a:ext cx="18669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288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1959C91-018C-4E9B-9F3A-56358D666888}"/>
              </a:ext>
            </a:extLst>
          </p:cNvPr>
          <p:cNvSpPr/>
          <p:nvPr/>
        </p:nvSpPr>
        <p:spPr>
          <a:xfrm>
            <a:off x="7254950" y="1572634"/>
            <a:ext cx="3030279" cy="29249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Goals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 Analysis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432612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Error Checking</a:t>
            </a:r>
          </a:p>
          <a:p>
            <a:r>
              <a:rPr lang="en-US" dirty="0"/>
              <a:t>Is the program’s meaning sensible?</a:t>
            </a:r>
          </a:p>
          <a:p>
            <a:pPr marL="0" indent="0">
              <a:buNone/>
            </a:pPr>
            <a:r>
              <a:rPr lang="en-US" b="1" dirty="0"/>
              <a:t>Program “Understanding”</a:t>
            </a:r>
          </a:p>
          <a:p>
            <a:r>
              <a:rPr lang="en-US" dirty="0"/>
              <a:t>To what does an identifier refer?</a:t>
            </a:r>
          </a:p>
          <a:p>
            <a:r>
              <a:rPr lang="en-US" dirty="0"/>
              <a:t>To what operator does a program refer?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F0FB9A-BE3D-4B92-9FC5-E48E2F121574}"/>
              </a:ext>
            </a:extLst>
          </p:cNvPr>
          <p:cNvSpPr txBox="1"/>
          <p:nvPr/>
        </p:nvSpPr>
        <p:spPr>
          <a:xfrm>
            <a:off x="8270281" y="2216326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 + 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D90BC1-0AD2-44E3-A950-1FD0F3A96D81}"/>
              </a:ext>
            </a:extLst>
          </p:cNvPr>
          <p:cNvSpPr txBox="1"/>
          <p:nvPr/>
        </p:nvSpPr>
        <p:spPr>
          <a:xfrm>
            <a:off x="7403802" y="1584245"/>
            <a:ext cx="2643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 Program Snippet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1C85DA-1879-4982-99AE-CED49A2194FC}"/>
              </a:ext>
            </a:extLst>
          </p:cNvPr>
          <p:cNvSpPr txBox="1"/>
          <p:nvPr/>
        </p:nvSpPr>
        <p:spPr>
          <a:xfrm>
            <a:off x="7701507" y="3104704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this addition?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095601-6174-4136-980C-DFA807D7DEEF}"/>
              </a:ext>
            </a:extLst>
          </p:cNvPr>
          <p:cNvSpPr txBox="1"/>
          <p:nvPr/>
        </p:nvSpPr>
        <p:spPr>
          <a:xfrm>
            <a:off x="7694415" y="3390017"/>
            <a:ext cx="2229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String concatenation?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78D011-629B-4A61-A7C8-8B9773CC9E9B}"/>
              </a:ext>
            </a:extLst>
          </p:cNvPr>
          <p:cNvSpPr txBox="1"/>
          <p:nvPr/>
        </p:nvSpPr>
        <p:spPr>
          <a:xfrm>
            <a:off x="7687320" y="3675329"/>
            <a:ext cx="248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User-defined operation?</a:t>
            </a:r>
          </a:p>
        </p:txBody>
      </p:sp>
    </p:spTree>
    <p:extLst>
      <p:ext uri="{BB962C8B-B14F-4D97-AF65-F5344CB8AC3E}">
        <p14:creationId xmlns:p14="http://schemas.microsoft.com/office/powerpoint/2010/main" val="2171233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Respecting Program Semantics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BD38392-38A9-4EB5-9FE7-CE782C953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425127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Compiler must facilitate language semantics</a:t>
            </a:r>
          </a:p>
          <a:p>
            <a:r>
              <a:rPr lang="en-US" dirty="0"/>
              <a:t>Prerequisite: Infer the intended program behavior </a:t>
            </a:r>
            <a:r>
              <a:rPr lang="en-US" dirty="0" err="1"/>
              <a:t>w.r.t.</a:t>
            </a:r>
            <a:r>
              <a:rPr lang="en-US" dirty="0"/>
              <a:t> semantics</a:t>
            </a:r>
          </a:p>
          <a:p>
            <a:r>
              <a:rPr lang="en-US" dirty="0"/>
              <a:t>Approach: Take multiple passes over the completed AST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23</a:t>
            </a:fld>
            <a:endParaRPr lang="en-US"/>
          </a:p>
        </p:txBody>
      </p:sp>
      <p:pic>
        <p:nvPicPr>
          <p:cNvPr id="11" name="Picture 2" descr="Image result for respect">
            <a:extLst>
              <a:ext uri="{FF2B5EF4-FFF2-40B4-BE49-F238E27FC236}">
                <a16:creationId xmlns:a16="http://schemas.microsoft.com/office/drawing/2014/main" id="{274CD576-D6FC-42C5-AE24-EEAD28E013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3" t="4179" r="8538" b="8463"/>
          <a:stretch/>
        </p:blipFill>
        <p:spPr bwMode="auto">
          <a:xfrm>
            <a:off x="6869372" y="2602172"/>
            <a:ext cx="2988860" cy="218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A423E0-7D7E-490D-92BE-69612DF82CE6}"/>
              </a:ext>
            </a:extLst>
          </p:cNvPr>
          <p:cNvSpPr txBox="1"/>
          <p:nvPr/>
        </p:nvSpPr>
        <p:spPr>
          <a:xfrm>
            <a:off x="2441127" y="5534169"/>
            <a:ext cx="33314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One example: scope</a:t>
            </a:r>
          </a:p>
        </p:txBody>
      </p:sp>
    </p:spTree>
    <p:extLst>
      <p:ext uri="{BB962C8B-B14F-4D97-AF65-F5344CB8AC3E}">
        <p14:creationId xmlns:p14="http://schemas.microsoft.com/office/powerpoint/2010/main" val="323166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Scope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694812-D0B1-4FBD-834D-EAA0B5273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5029200" cy="4525963"/>
          </a:xfrm>
        </p:spPr>
        <p:txBody>
          <a:bodyPr/>
          <a:lstStyle/>
          <a:p>
            <a:r>
              <a:rPr lang="en-US" dirty="0"/>
              <a:t>A central issue in name analysis is to determine the </a:t>
            </a:r>
            <a:r>
              <a:rPr lang="en-US" b="1" dirty="0"/>
              <a:t>lifetime</a:t>
            </a:r>
            <a:r>
              <a:rPr lang="en-US" dirty="0"/>
              <a:t> of a variable, function, </a:t>
            </a:r>
            <a:r>
              <a:rPr lang="en-US" i="1" dirty="0"/>
              <a:t>etc.</a:t>
            </a:r>
          </a:p>
          <a:p>
            <a:r>
              <a:rPr lang="en-US" dirty="0"/>
              <a:t>Scope definition: the block of code in which a name is visible/valid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2" descr="Image result for scope mouthwash">
            <a:extLst>
              <a:ext uri="{FF2B5EF4-FFF2-40B4-BE49-F238E27FC236}">
                <a16:creationId xmlns:a16="http://schemas.microsoft.com/office/drawing/2014/main" id="{8C3E469B-76D5-44AB-9CC4-C04E433BC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764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63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Scope: A Language Feature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65CE59-AD91-40A5-AA29-031C4BB23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4585648" cy="4525963"/>
          </a:xfrm>
        </p:spPr>
        <p:txBody>
          <a:bodyPr/>
          <a:lstStyle/>
          <a:p>
            <a:r>
              <a:rPr lang="en-US" dirty="0"/>
              <a:t>Some languages have NO notion of scope</a:t>
            </a:r>
          </a:p>
          <a:p>
            <a:pPr lvl="1"/>
            <a:r>
              <a:rPr lang="en-US" dirty="0"/>
              <a:t>Assembly / FORTRAN</a:t>
            </a:r>
          </a:p>
          <a:p>
            <a:r>
              <a:rPr lang="en-US" dirty="0"/>
              <a:t>Most familiar: static / most deeply nested</a:t>
            </a:r>
          </a:p>
          <a:p>
            <a:pPr lvl="1"/>
            <a:r>
              <a:rPr lang="en-US" dirty="0"/>
              <a:t>C / C++ / Java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 algn="ctr">
              <a:buNone/>
            </a:pPr>
            <a:r>
              <a:rPr lang="en-US" dirty="0"/>
              <a:t>There are several decisions to make, we’ll overview a couple of them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25</a:t>
            </a:fld>
            <a:endParaRPr lang="en-US"/>
          </a:p>
        </p:txBody>
      </p:sp>
      <p:pic>
        <p:nvPicPr>
          <p:cNvPr id="3074" name="Picture 2" descr="Image result for fortran to english dictionary">
            <a:extLst>
              <a:ext uri="{FF2B5EF4-FFF2-40B4-BE49-F238E27FC236}">
                <a16:creationId xmlns:a16="http://schemas.microsoft.com/office/drawing/2014/main" id="{162B4AB7-279E-49F8-B707-F3EE24CAE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310" y="1731489"/>
            <a:ext cx="2654490" cy="381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20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Kinds of Scope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Scope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Decisions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26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5A2DC7-EF03-4E0C-B179-A7C1070115C6}"/>
              </a:ext>
            </a:extLst>
          </p:cNvPr>
          <p:cNvSpPr txBox="1">
            <a:spLocks/>
          </p:cNvSpPr>
          <p:nvPr/>
        </p:nvSpPr>
        <p:spPr>
          <a:xfrm>
            <a:off x="1981200" y="1600201"/>
            <a:ext cx="388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Static Scope</a:t>
            </a:r>
          </a:p>
          <a:p>
            <a:pPr lvl="1"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Most deeply nested </a:t>
            </a:r>
            <a:r>
              <a:rPr lang="en-US" dirty="0" err="1">
                <a:solidFill>
                  <a:sysClr val="windowText" lastClr="000000"/>
                </a:solidFill>
                <a:latin typeface="Calibri"/>
              </a:rPr>
              <a:t>w.r.t.</a:t>
            </a:r>
            <a:r>
              <a:rPr lang="en-US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syntactic</a:t>
            </a:r>
            <a:r>
              <a:rPr lang="en-US" dirty="0">
                <a:solidFill>
                  <a:sysClr val="windowText" lastClr="000000"/>
                </a:solidFill>
                <a:latin typeface="Calibri"/>
              </a:rPr>
              <a:t> block (determined at compile time)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Dynamic Scope</a:t>
            </a:r>
          </a:p>
          <a:p>
            <a:pPr lvl="1"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Most deeply nested </a:t>
            </a:r>
            <a:r>
              <a:rPr lang="en-US" dirty="0" err="1">
                <a:solidFill>
                  <a:sysClr val="windowText" lastClr="000000"/>
                </a:solidFill>
                <a:latin typeface="Calibri"/>
              </a:rPr>
              <a:t>w.r.t.</a:t>
            </a:r>
            <a:r>
              <a:rPr lang="en-US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calling context </a:t>
            </a:r>
            <a:r>
              <a:rPr lang="en-US" dirty="0">
                <a:solidFill>
                  <a:sysClr val="windowText" lastClr="000000"/>
                </a:solidFill>
                <a:latin typeface="Calibri"/>
              </a:rPr>
              <a:t>(determined at runtime)</a:t>
            </a:r>
          </a:p>
        </p:txBody>
      </p:sp>
      <p:pic>
        <p:nvPicPr>
          <p:cNvPr id="1026" name="Picture 2" descr="Image result for static and dynamic">
            <a:extLst>
              <a:ext uri="{FF2B5EF4-FFF2-40B4-BE49-F238E27FC236}">
                <a16:creationId xmlns:a16="http://schemas.microsoft.com/office/drawing/2014/main" id="{70C7D93C-CA46-4279-94AC-2535B9EA5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508" y="1682087"/>
            <a:ext cx="3493826" cy="349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4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Forward Reference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Scope Decisions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794B38D-96FA-4AB2-BA1C-5F26AFA33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Do we allow use before name is (lexically) defined?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Requires 2 passes over the program</a:t>
            </a:r>
          </a:p>
          <a:p>
            <a:pPr lvl="1"/>
            <a:r>
              <a:rPr lang="en-US" dirty="0"/>
              <a:t>1 to fill symbol table</a:t>
            </a:r>
          </a:p>
          <a:p>
            <a:pPr lvl="1"/>
            <a:r>
              <a:rPr lang="en-US" dirty="0"/>
              <a:t>1 pass to use symbols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27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986B7B-2601-4E5C-AF31-A8EEFCB4545E}"/>
              </a:ext>
            </a:extLst>
          </p:cNvPr>
          <p:cNvSpPr/>
          <p:nvPr/>
        </p:nvSpPr>
        <p:spPr>
          <a:xfrm>
            <a:off x="4572000" y="2286000"/>
            <a:ext cx="3124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void country() {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western();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void western() {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country();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26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Variable Shadowing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Scope Decisions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DD578A5-A856-49A1-A749-3A2204CF6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3886200" cy="4525963"/>
          </a:xfrm>
        </p:spPr>
        <p:txBody>
          <a:bodyPr>
            <a:normAutofit/>
          </a:bodyPr>
          <a:lstStyle/>
          <a:p>
            <a:r>
              <a:rPr lang="en-US" dirty="0"/>
              <a:t>Do we allow names to be re-used?</a:t>
            </a:r>
          </a:p>
          <a:p>
            <a:endParaRPr lang="en-US" dirty="0"/>
          </a:p>
          <a:p>
            <a:r>
              <a:rPr lang="en-US" dirty="0"/>
              <a:t>What about when the kinds are different?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28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DA03FE-D4B5-4ABB-BD7C-7266D3B93172}"/>
              </a:ext>
            </a:extLst>
          </p:cNvPr>
          <p:cNvSpPr/>
          <p:nvPr/>
        </p:nvSpPr>
        <p:spPr>
          <a:xfrm>
            <a:off x="6172200" y="1447800"/>
            <a:ext cx="4572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smoothJazz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(int a){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int a;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if (a){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int a;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if (a){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 int a;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hardRock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(int a){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int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hardRock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0573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Scope Kind &amp; Shadowing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Scope Decisions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93F1DD-5B2C-41CD-A055-1C703C84F0DD}"/>
              </a:ext>
            </a:extLst>
          </p:cNvPr>
          <p:cNvSpPr txBox="1"/>
          <p:nvPr/>
        </p:nvSpPr>
        <p:spPr>
          <a:xfrm>
            <a:off x="2209800" y="1809502"/>
            <a:ext cx="40260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int a = 1;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int hop(){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return a;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int hip(){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int a = 2;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return hop();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int hippo(){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return hip();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3679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EA523-C1D5-4513-AA14-546E2A964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LR Parser Construction</a:t>
            </a:r>
          </a:p>
          <a:p>
            <a:r>
              <a:rPr lang="en-US" dirty="0"/>
              <a:t>LR Parsers</a:t>
            </a:r>
          </a:p>
          <a:p>
            <a:r>
              <a:rPr lang="en-US" dirty="0"/>
              <a:t>Building SLR Parser tables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152400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Last Time</a:t>
            </a:r>
            <a:br>
              <a:rPr lang="en-US" sz="2000" i="1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Review - LR Parsing</a:t>
            </a:r>
            <a:endParaRPr lang="en-US" sz="5000" dirty="0">
              <a:ln w="12700">
                <a:noFill/>
              </a:ln>
              <a:latin typeface="Garamond" panose="020204040303010108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B37F91-FB10-4BF9-BA24-696FB4EBBA9E}"/>
              </a:ext>
            </a:extLst>
          </p:cNvPr>
          <p:cNvSpPr txBox="1"/>
          <p:nvPr/>
        </p:nvSpPr>
        <p:spPr>
          <a:xfrm>
            <a:off x="9137174" y="5601678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877197-A0FE-400F-A905-348907CDB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136" y="3451918"/>
            <a:ext cx="1356090" cy="214976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35AC82-7700-46A8-824D-DEF910A9D924}"/>
              </a:ext>
            </a:extLst>
          </p:cNvPr>
          <p:cNvSpPr/>
          <p:nvPr/>
        </p:nvSpPr>
        <p:spPr>
          <a:xfrm>
            <a:off x="2812550" y="3429001"/>
            <a:ext cx="3954379" cy="278846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You Should Know</a:t>
            </a:r>
          </a:p>
          <a:p>
            <a:pPr algn="ctr"/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build an SLR Parser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Item Closure Set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Item Set </a:t>
            </a:r>
            <a:r>
              <a:rPr lang="en-US" dirty="0" err="1"/>
              <a:t>GoTo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Creating an SLR Parser Table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Action Table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Goto</a:t>
            </a:r>
            <a:r>
              <a:rPr lang="en-US" dirty="0"/>
              <a:t> Table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Accept / Reject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7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Overloading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Scope Decisions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BD38392-38A9-4EB5-9FE7-CE782C953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Do we allow same names, same scope, different types?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9FFE34-CE97-465A-B3A8-D6050F94B2C5}"/>
              </a:ext>
            </a:extLst>
          </p:cNvPr>
          <p:cNvSpPr/>
          <p:nvPr/>
        </p:nvSpPr>
        <p:spPr>
          <a:xfrm>
            <a:off x="3429000" y="3505200"/>
            <a:ext cx="571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int techno(int a){ … }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bool techno(int a){ … }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bool techno(bool a){ … }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bool techno(bool a, bool b){ }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30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Our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Scope Decisions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Scope Decisions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722EE4D-5E9D-432D-A0CC-FF5732FE7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11097"/>
            <a:ext cx="3273552" cy="4525963"/>
          </a:xfrm>
        </p:spPr>
        <p:txBody>
          <a:bodyPr>
            <a:normAutofit/>
          </a:bodyPr>
          <a:lstStyle/>
          <a:p>
            <a:r>
              <a:rPr lang="en-US" dirty="0"/>
              <a:t>What scoping rules will we employ?</a:t>
            </a:r>
          </a:p>
          <a:p>
            <a:r>
              <a:rPr lang="en-US" dirty="0"/>
              <a:t>What info does the compiler need?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31</a:t>
            </a:fld>
            <a:endParaRPr lang="en-US"/>
          </a:p>
        </p:txBody>
      </p:sp>
      <p:pic>
        <p:nvPicPr>
          <p:cNvPr id="4" name="Picture 3" descr="A person wearing a hat and sunglasses&#10;&#10;Description automatically generated">
            <a:extLst>
              <a:ext uri="{FF2B5EF4-FFF2-40B4-BE49-F238E27FC236}">
                <a16:creationId xmlns:a16="http://schemas.microsoft.com/office/drawing/2014/main" id="{11ACAA72-F933-8FBC-F3F2-F36FAD476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32" y="2240280"/>
            <a:ext cx="5436667" cy="359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77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853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4</a:t>
            </a:fld>
            <a:endParaRPr lang="en-US" dirty="0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F6042C55-2F77-4505-B2B4-40FD1397892D}"/>
              </a:ext>
            </a:extLst>
          </p:cNvPr>
          <p:cNvSpPr txBox="1">
            <a:spLocks/>
          </p:cNvSpPr>
          <p:nvPr/>
        </p:nvSpPr>
        <p:spPr>
          <a:xfrm>
            <a:off x="152400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Building FSM</a:t>
            </a:r>
            <a:br>
              <a:rPr lang="en-US" sz="2000" i="1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lang="en-US" sz="5000" dirty="0">
              <a:ln w="12700">
                <a:noFill/>
              </a:ln>
              <a:latin typeface="Garamond" panose="02020404030301010803" pitchFamily="18" charset="0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58BD7DF-1E77-4DAE-B41D-ED15BAAD3389}"/>
              </a:ext>
            </a:extLst>
          </p:cNvPr>
          <p:cNvGrpSpPr/>
          <p:nvPr/>
        </p:nvGrpSpPr>
        <p:grpSpPr>
          <a:xfrm>
            <a:off x="3068057" y="1992337"/>
            <a:ext cx="3352800" cy="2904527"/>
            <a:chOff x="5562600" y="152400"/>
            <a:chExt cx="3352800" cy="2904527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AC63260B-DD98-4648-AF0E-8F7CD1CFE838}"/>
                </a:ext>
              </a:extLst>
            </p:cNvPr>
            <p:cNvGrpSpPr/>
            <p:nvPr/>
          </p:nvGrpSpPr>
          <p:grpSpPr>
            <a:xfrm>
              <a:off x="5562600" y="152400"/>
              <a:ext cx="3352800" cy="2904527"/>
              <a:chOff x="5105400" y="228600"/>
              <a:chExt cx="3352800" cy="2904527"/>
            </a:xfrm>
          </p:grpSpPr>
          <p:sp>
            <p:nvSpPr>
              <p:cNvPr id="108" name="Rounded Rectangle 12">
                <a:extLst>
                  <a:ext uri="{FF2B5EF4-FFF2-40B4-BE49-F238E27FC236}">
                    <a16:creationId xmlns:a16="http://schemas.microsoft.com/office/drawing/2014/main" id="{33CA3BA3-2F2F-4CC6-A0A0-982A3DC0DB7B}"/>
                  </a:ext>
                </a:extLst>
              </p:cNvPr>
              <p:cNvSpPr/>
              <p:nvPr/>
            </p:nvSpPr>
            <p:spPr>
              <a:xfrm>
                <a:off x="5166473" y="1447800"/>
                <a:ext cx="1389077" cy="9286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i="1" dirty="0"/>
                  <a:t>   P</a:t>
                </a:r>
                <a:r>
                  <a:rPr lang="en-US" dirty="0"/>
                  <a:t> → </a:t>
                </a:r>
                <a:r>
                  <a:rPr lang="en-US" b="1" dirty="0"/>
                  <a:t>(</a:t>
                </a:r>
                <a:r>
                  <a:rPr lang="en-US" dirty="0"/>
                  <a:t>●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)</a:t>
                </a:r>
              </a:p>
              <a:p>
                <a:r>
                  <a:rPr lang="en-US" i="1" dirty="0"/>
                  <a:t>  L</a:t>
                </a:r>
                <a:r>
                  <a:rPr lang="en-US" dirty="0"/>
                  <a:t> → ● </a:t>
                </a:r>
                <a:r>
                  <a:rPr lang="en-US" b="1" dirty="0"/>
                  <a:t>id</a:t>
                </a:r>
              </a:p>
              <a:p>
                <a:r>
                  <a:rPr lang="en-US" i="1" dirty="0"/>
                  <a:t>  L</a:t>
                </a:r>
                <a:r>
                  <a:rPr lang="en-US" dirty="0"/>
                  <a:t> → ●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</a:p>
            </p:txBody>
          </p:sp>
          <p:sp>
            <p:nvSpPr>
              <p:cNvPr id="109" name="Rounded Rectangle 15">
                <a:extLst>
                  <a:ext uri="{FF2B5EF4-FFF2-40B4-BE49-F238E27FC236}">
                    <a16:creationId xmlns:a16="http://schemas.microsoft.com/office/drawing/2014/main" id="{D5EB2CAC-0ADB-49AD-A548-B65667B9CEF3}"/>
                  </a:ext>
                </a:extLst>
              </p:cNvPr>
              <p:cNvSpPr/>
              <p:nvPr/>
            </p:nvSpPr>
            <p:spPr>
              <a:xfrm>
                <a:off x="5305237" y="2765615"/>
                <a:ext cx="1080436" cy="367512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L</a:t>
                </a:r>
                <a:r>
                  <a:rPr lang="en-US" dirty="0"/>
                  <a:t> → </a:t>
                </a:r>
                <a:r>
                  <a:rPr lang="en-US" b="1" dirty="0"/>
                  <a:t>id </a:t>
                </a:r>
                <a:r>
                  <a:rPr lang="en-US" dirty="0"/>
                  <a:t>●</a:t>
                </a:r>
                <a:endParaRPr lang="en-US" b="1" dirty="0"/>
              </a:p>
            </p:txBody>
          </p:sp>
          <p:sp>
            <p:nvSpPr>
              <p:cNvPr id="110" name="Rounded Rectangle 18">
                <a:extLst>
                  <a:ext uri="{FF2B5EF4-FFF2-40B4-BE49-F238E27FC236}">
                    <a16:creationId xmlns:a16="http://schemas.microsoft.com/office/drawing/2014/main" id="{40194A21-76FF-4943-A2DA-5EACD91FC323}"/>
                  </a:ext>
                </a:extLst>
              </p:cNvPr>
              <p:cNvSpPr/>
              <p:nvPr/>
            </p:nvSpPr>
            <p:spPr>
              <a:xfrm>
                <a:off x="6952150" y="1709976"/>
                <a:ext cx="1506050" cy="54222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P</a:t>
                </a:r>
                <a:r>
                  <a:rPr lang="en-US" dirty="0"/>
                  <a:t> → </a:t>
                </a:r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i="1" dirty="0"/>
                  <a:t>L</a:t>
                </a:r>
                <a:r>
                  <a:rPr lang="en-US" dirty="0"/>
                  <a:t> ● </a:t>
                </a:r>
                <a:r>
                  <a:rPr lang="en-US" b="1" dirty="0"/>
                  <a:t>)</a:t>
                </a:r>
              </a:p>
              <a:p>
                <a:pPr algn="r"/>
                <a:r>
                  <a:rPr lang="en-US" i="1" dirty="0"/>
                  <a:t>L</a:t>
                </a:r>
                <a:r>
                  <a:rPr lang="en-US" dirty="0"/>
                  <a:t> → </a:t>
                </a:r>
                <a:r>
                  <a:rPr lang="en-US" i="1" dirty="0"/>
                  <a:t>L</a:t>
                </a:r>
                <a:r>
                  <a:rPr lang="en-US" dirty="0"/>
                  <a:t> ● </a:t>
                </a:r>
                <a:r>
                  <a:rPr lang="en-US" b="1" dirty="0"/>
                  <a:t>id</a:t>
                </a:r>
              </a:p>
            </p:txBody>
          </p:sp>
          <p:sp>
            <p:nvSpPr>
              <p:cNvPr id="111" name="Rounded Rectangle 21">
                <a:extLst>
                  <a:ext uri="{FF2B5EF4-FFF2-40B4-BE49-F238E27FC236}">
                    <a16:creationId xmlns:a16="http://schemas.microsoft.com/office/drawing/2014/main" id="{8534B0F6-1E77-4A3C-9B5D-6B77A8385638}"/>
                  </a:ext>
                </a:extLst>
              </p:cNvPr>
              <p:cNvSpPr/>
              <p:nvPr/>
            </p:nvSpPr>
            <p:spPr>
              <a:xfrm>
                <a:off x="7015275" y="2707364"/>
                <a:ext cx="1366725" cy="345165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L</a:t>
                </a:r>
                <a:r>
                  <a:rPr lang="en-US" dirty="0"/>
                  <a:t> →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Id </a:t>
                </a:r>
                <a:r>
                  <a:rPr lang="en-US" dirty="0"/>
                  <a:t>●</a:t>
                </a:r>
                <a:endParaRPr lang="en-US" b="1" dirty="0"/>
              </a:p>
            </p:txBody>
          </p: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E2003861-E9E8-4737-8082-A86C29EC00EB}"/>
                  </a:ext>
                </a:extLst>
              </p:cNvPr>
              <p:cNvCxnSpPr>
                <a:cxnSpLocks/>
                <a:stCxn id="133" idx="3"/>
              </p:cNvCxnSpPr>
              <p:nvPr/>
            </p:nvCxnSpPr>
            <p:spPr>
              <a:xfrm flipV="1">
                <a:off x="6553200" y="659958"/>
                <a:ext cx="546540" cy="1382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DC3C9FD9-15D4-4CAD-9566-C1CCAC0CEE19}"/>
                  </a:ext>
                </a:extLst>
              </p:cNvPr>
              <p:cNvSpPr/>
              <p:nvPr/>
            </p:nvSpPr>
            <p:spPr>
              <a:xfrm>
                <a:off x="6630912" y="316468"/>
                <a:ext cx="3032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P</a:t>
                </a:r>
              </a:p>
            </p:txBody>
          </p: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EADE3F45-F419-43BF-B613-141E9C205980}"/>
                  </a:ext>
                </a:extLst>
              </p:cNvPr>
              <p:cNvCxnSpPr>
                <a:cxnSpLocks/>
                <a:stCxn id="133" idx="2"/>
                <a:endCxn id="108" idx="0"/>
              </p:cNvCxnSpPr>
              <p:nvPr/>
            </p:nvCxnSpPr>
            <p:spPr>
              <a:xfrm flipH="1">
                <a:off x="5861012" y="990600"/>
                <a:ext cx="7491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C0DA0E87-BC06-4B72-ADFA-A883A4063CF3}"/>
                  </a:ext>
                </a:extLst>
              </p:cNvPr>
              <p:cNvSpPr/>
              <p:nvPr/>
            </p:nvSpPr>
            <p:spPr>
              <a:xfrm>
                <a:off x="5867400" y="1042515"/>
                <a:ext cx="256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(</a:t>
                </a:r>
              </a:p>
            </p:txBody>
          </p: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C2CC6633-1C9F-4F0A-9683-86AE8C563AD2}"/>
                  </a:ext>
                </a:extLst>
              </p:cNvPr>
              <p:cNvCxnSpPr>
                <a:cxnSpLocks/>
                <a:stCxn id="108" idx="2"/>
                <a:endCxn id="109" idx="0"/>
              </p:cNvCxnSpPr>
              <p:nvPr/>
            </p:nvCxnSpPr>
            <p:spPr>
              <a:xfrm flipH="1">
                <a:off x="5845455" y="2376464"/>
                <a:ext cx="15557" cy="3891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47AD4108-CFE2-4AE2-9C59-4AB40565DE84}"/>
                  </a:ext>
                </a:extLst>
              </p:cNvPr>
              <p:cNvSpPr/>
              <p:nvPr/>
            </p:nvSpPr>
            <p:spPr>
              <a:xfrm>
                <a:off x="5943600" y="2371127"/>
                <a:ext cx="364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id</a:t>
                </a:r>
              </a:p>
            </p:txBody>
          </p: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9FCF4D91-0501-4E82-A083-9611C7A28EB6}"/>
                  </a:ext>
                </a:extLst>
              </p:cNvPr>
              <p:cNvCxnSpPr>
                <a:cxnSpLocks/>
                <a:stCxn id="108" idx="3"/>
                <a:endCxn id="110" idx="1"/>
              </p:cNvCxnSpPr>
              <p:nvPr/>
            </p:nvCxnSpPr>
            <p:spPr>
              <a:xfrm>
                <a:off x="6555550" y="1912132"/>
                <a:ext cx="396600" cy="689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26DDFCFD-831C-4BD3-AAFD-0E1DEAE50AA9}"/>
                  </a:ext>
                </a:extLst>
              </p:cNvPr>
              <p:cNvSpPr/>
              <p:nvPr/>
            </p:nvSpPr>
            <p:spPr>
              <a:xfrm>
                <a:off x="6613525" y="1574797"/>
                <a:ext cx="2824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L</a:t>
                </a:r>
              </a:p>
            </p:txBody>
          </p:sp>
          <p:sp>
            <p:nvSpPr>
              <p:cNvPr id="120" name="Rounded Rectangle 32">
                <a:extLst>
                  <a:ext uri="{FF2B5EF4-FFF2-40B4-BE49-F238E27FC236}">
                    <a16:creationId xmlns:a16="http://schemas.microsoft.com/office/drawing/2014/main" id="{290B9752-F76A-4851-8037-2C11EA9BE772}"/>
                  </a:ext>
                </a:extLst>
              </p:cNvPr>
              <p:cNvSpPr/>
              <p:nvPr/>
            </p:nvSpPr>
            <p:spPr>
              <a:xfrm>
                <a:off x="7032609" y="1033003"/>
                <a:ext cx="1286266" cy="32437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P</a:t>
                </a:r>
                <a:r>
                  <a:rPr lang="en-US" dirty="0"/>
                  <a:t> → </a:t>
                </a:r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) </a:t>
                </a:r>
                <a:r>
                  <a:rPr lang="en-US" dirty="0"/>
                  <a:t>●</a:t>
                </a:r>
                <a:endParaRPr lang="en-US" b="1" dirty="0"/>
              </a:p>
            </p:txBody>
          </p: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526A90A0-83D6-48D8-9A10-2BEFDC10E9CA}"/>
                  </a:ext>
                </a:extLst>
              </p:cNvPr>
              <p:cNvCxnSpPr>
                <a:cxnSpLocks/>
                <a:stCxn id="110" idx="0"/>
                <a:endCxn id="120" idx="2"/>
              </p:cNvCxnSpPr>
              <p:nvPr/>
            </p:nvCxnSpPr>
            <p:spPr>
              <a:xfrm flipH="1" flipV="1">
                <a:off x="7675742" y="1357373"/>
                <a:ext cx="29433" cy="35260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AC6CC165-D707-4D82-B8C8-AC73C8675C6C}"/>
                  </a:ext>
                </a:extLst>
              </p:cNvPr>
              <p:cNvCxnSpPr>
                <a:cxnSpLocks/>
                <a:stCxn id="110" idx="2"/>
                <a:endCxn id="111" idx="0"/>
              </p:cNvCxnSpPr>
              <p:nvPr/>
            </p:nvCxnSpPr>
            <p:spPr>
              <a:xfrm flipH="1">
                <a:off x="7698638" y="2252203"/>
                <a:ext cx="6537" cy="45516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28B71CF3-6E86-4EDC-8542-DD01FAE00471}"/>
                  </a:ext>
                </a:extLst>
              </p:cNvPr>
              <p:cNvSpPr/>
              <p:nvPr/>
            </p:nvSpPr>
            <p:spPr>
              <a:xfrm>
                <a:off x="7772400" y="1340644"/>
                <a:ext cx="256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)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06C92B6E-675E-4D30-ACA2-4217481BE0E9}"/>
                  </a:ext>
                </a:extLst>
              </p:cNvPr>
              <p:cNvSpPr/>
              <p:nvPr/>
            </p:nvSpPr>
            <p:spPr>
              <a:xfrm>
                <a:off x="7772400" y="2297668"/>
                <a:ext cx="364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id</a:t>
                </a:r>
              </a:p>
            </p:txBody>
          </p:sp>
          <p:sp>
            <p:nvSpPr>
              <p:cNvPr id="125" name="Rounded Rectangle 9">
                <a:extLst>
                  <a:ext uri="{FF2B5EF4-FFF2-40B4-BE49-F238E27FC236}">
                    <a16:creationId xmlns:a16="http://schemas.microsoft.com/office/drawing/2014/main" id="{84F150B8-E444-4F79-9F2C-530ACCD23F06}"/>
                  </a:ext>
                </a:extLst>
              </p:cNvPr>
              <p:cNvSpPr/>
              <p:nvPr/>
            </p:nvSpPr>
            <p:spPr>
              <a:xfrm>
                <a:off x="7147673" y="442973"/>
                <a:ext cx="1171202" cy="40631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dirty="0"/>
                  <a:t>S’ → </a:t>
                </a:r>
                <a:r>
                  <a:rPr lang="en-US" i="1" dirty="0"/>
                  <a:t>P </a:t>
                </a:r>
                <a:r>
                  <a:rPr lang="en-US" dirty="0"/>
                  <a:t>●</a:t>
                </a:r>
                <a:endParaRPr lang="en-US" i="1" dirty="0"/>
              </a:p>
            </p:txBody>
          </p: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329966CA-9368-48AF-BD95-D98D85A214C2}"/>
                  </a:ext>
                </a:extLst>
              </p:cNvPr>
              <p:cNvGrpSpPr/>
              <p:nvPr/>
            </p:nvGrpSpPr>
            <p:grpSpPr>
              <a:xfrm>
                <a:off x="5121358" y="241999"/>
                <a:ext cx="1431842" cy="748601"/>
                <a:chOff x="5106230" y="304800"/>
                <a:chExt cx="1431842" cy="748601"/>
              </a:xfrm>
            </p:grpSpPr>
            <p:sp>
              <p:nvSpPr>
                <p:cNvPr id="133" name="Rounded Rectangle 6">
                  <a:extLst>
                    <a:ext uri="{FF2B5EF4-FFF2-40B4-BE49-F238E27FC236}">
                      <a16:creationId xmlns:a16="http://schemas.microsoft.com/office/drawing/2014/main" id="{C96C52B3-4061-49C9-83BE-E0F896905CFB}"/>
                    </a:ext>
                  </a:extLst>
                </p:cNvPr>
                <p:cNvSpPr/>
                <p:nvPr/>
              </p:nvSpPr>
              <p:spPr>
                <a:xfrm>
                  <a:off x="5168677" y="419774"/>
                  <a:ext cx="1369395" cy="633627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S’ → ●</a:t>
                  </a:r>
                  <a:r>
                    <a:rPr lang="en-US" i="1" dirty="0"/>
                    <a:t> P</a:t>
                  </a:r>
                </a:p>
                <a:p>
                  <a:pPr algn="ctr"/>
                  <a:r>
                    <a:rPr lang="en-US" i="1" dirty="0"/>
                    <a:t>   P</a:t>
                  </a:r>
                  <a:r>
                    <a:rPr lang="en-US" dirty="0"/>
                    <a:t> → ● </a:t>
                  </a:r>
                  <a:r>
                    <a:rPr lang="en-US" b="1" dirty="0"/>
                    <a:t>(</a:t>
                  </a:r>
                  <a:r>
                    <a:rPr lang="en-US" dirty="0"/>
                    <a:t> </a:t>
                  </a:r>
                  <a:r>
                    <a:rPr lang="en-US" i="1" dirty="0"/>
                    <a:t>L</a:t>
                  </a:r>
                  <a:r>
                    <a:rPr lang="en-US" dirty="0"/>
                    <a:t> </a:t>
                  </a:r>
                  <a:r>
                    <a:rPr lang="en-US" b="1" dirty="0"/>
                    <a:t>)</a:t>
                  </a: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37F401D7-18B7-401D-AACB-E0C5771D420F}"/>
                    </a:ext>
                  </a:extLst>
                </p:cNvPr>
                <p:cNvSpPr/>
                <p:nvPr/>
              </p:nvSpPr>
              <p:spPr>
                <a:xfrm>
                  <a:off x="5106230" y="304800"/>
                  <a:ext cx="293987" cy="34516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>
                      <a:latin typeface="Garamond" panose="02020404030301010803" pitchFamily="18" charset="0"/>
                      <a:cs typeface="Courier New" panose="02070309020205020404" pitchFamily="49" charset="0"/>
                    </a:rPr>
                    <a:t>I</a:t>
                  </a:r>
                  <a:r>
                    <a:rPr lang="en-US" baseline="-25000" dirty="0"/>
                    <a:t>0</a:t>
                  </a:r>
                </a:p>
              </p:txBody>
            </p:sp>
          </p:grp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DDB3204-8F1B-4180-A38E-405CB67F088D}"/>
                  </a:ext>
                </a:extLst>
              </p:cNvPr>
              <p:cNvSpPr/>
              <p:nvPr/>
            </p:nvSpPr>
            <p:spPr>
              <a:xfrm>
                <a:off x="7053234" y="228600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1</a:t>
                </a: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5A289F47-DCD4-4B91-8C28-700188AC2D09}"/>
                  </a:ext>
                </a:extLst>
              </p:cNvPr>
              <p:cNvSpPr/>
              <p:nvPr/>
            </p:nvSpPr>
            <p:spPr>
              <a:xfrm>
                <a:off x="5105400" y="1304327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2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9236C593-ABE1-4349-B51E-DF37B7276C03}"/>
                  </a:ext>
                </a:extLst>
              </p:cNvPr>
              <p:cNvSpPr/>
              <p:nvPr/>
            </p:nvSpPr>
            <p:spPr>
              <a:xfrm>
                <a:off x="5116213" y="2635562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4</a:t>
                </a: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8D4C7F3B-0639-4FC9-9FFB-8FABC2C5BADF}"/>
                  </a:ext>
                </a:extLst>
              </p:cNvPr>
              <p:cNvSpPr/>
              <p:nvPr/>
            </p:nvSpPr>
            <p:spPr>
              <a:xfrm>
                <a:off x="6921125" y="2590800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6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75441235-2D28-449D-8279-D581B7C3112F}"/>
                  </a:ext>
                </a:extLst>
              </p:cNvPr>
              <p:cNvSpPr/>
              <p:nvPr/>
            </p:nvSpPr>
            <p:spPr>
              <a:xfrm>
                <a:off x="6945013" y="1524000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3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35336527-B7CA-40EA-B314-D0FDDA6A1B12}"/>
                  </a:ext>
                </a:extLst>
              </p:cNvPr>
              <p:cNvSpPr/>
              <p:nvPr/>
            </p:nvSpPr>
            <p:spPr>
              <a:xfrm>
                <a:off x="6858000" y="874035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5</a:t>
                </a:r>
              </a:p>
            </p:txBody>
          </p:sp>
        </p:grp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B4D1E14-F1D6-4106-901D-9263E40D8815}"/>
                </a:ext>
              </a:extLst>
            </p:cNvPr>
            <p:cNvSpPr/>
            <p:nvPr/>
          </p:nvSpPr>
          <p:spPr>
            <a:xfrm>
              <a:off x="7086600" y="26269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2053E80D-1653-4B25-BE03-730433CF4954}"/>
              </a:ext>
            </a:extLst>
          </p:cNvPr>
          <p:cNvSpPr/>
          <p:nvPr/>
        </p:nvSpPr>
        <p:spPr>
          <a:xfrm>
            <a:off x="1484797" y="2329399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</p:spTree>
    <p:extLst>
      <p:ext uri="{BB962C8B-B14F-4D97-AF65-F5344CB8AC3E}">
        <p14:creationId xmlns:p14="http://schemas.microsoft.com/office/powerpoint/2010/main" val="1505647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853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5</a:t>
            </a:fld>
            <a:endParaRPr lang="en-US" dirty="0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F6042C55-2F77-4505-B2B4-40FD1397892D}"/>
              </a:ext>
            </a:extLst>
          </p:cNvPr>
          <p:cNvSpPr txBox="1">
            <a:spLocks/>
          </p:cNvSpPr>
          <p:nvPr/>
        </p:nvSpPr>
        <p:spPr>
          <a:xfrm>
            <a:off x="152400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Convert FSM to Table</a:t>
            </a:r>
            <a:br>
              <a:rPr lang="en-US" sz="2000" i="1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lang="en-US" sz="5000" dirty="0">
              <a:ln w="12700">
                <a:noFill/>
              </a:ln>
              <a:latin typeface="Garamond" panose="02020404030301010803" pitchFamily="18" charset="0"/>
            </a:endParaRPr>
          </a:p>
        </p:txBody>
      </p: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EA550A7C-6A2E-4FF0-AF8B-D5D678CF531B}"/>
              </a:ext>
            </a:extLst>
          </p:cNvPr>
          <p:cNvGraphicFramePr>
            <a:graphicFrameLocks noGrp="1"/>
          </p:cNvGraphicFramePr>
          <p:nvPr/>
        </p:nvGraphicFramePr>
        <p:xfrm>
          <a:off x="6678880" y="1810181"/>
          <a:ext cx="262524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83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(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/>
                        <a:t>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id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/>
                        <a:t>eof</a:t>
                      </a:r>
                      <a:endParaRPr lang="en-US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9" name="Rectangle 78">
            <a:extLst>
              <a:ext uri="{FF2B5EF4-FFF2-40B4-BE49-F238E27FC236}">
                <a16:creationId xmlns:a16="http://schemas.microsoft.com/office/drawing/2014/main" id="{4C35871C-47B2-491F-B757-F247115DA404}"/>
              </a:ext>
            </a:extLst>
          </p:cNvPr>
          <p:cNvSpPr/>
          <p:nvPr/>
        </p:nvSpPr>
        <p:spPr>
          <a:xfrm>
            <a:off x="7049373" y="2165876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 </a:t>
            </a:r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2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3228B25-C9B4-46E4-96BC-893537D6A55D}"/>
              </a:ext>
            </a:extLst>
          </p:cNvPr>
          <p:cNvSpPr/>
          <p:nvPr/>
        </p:nvSpPr>
        <p:spPr>
          <a:xfrm>
            <a:off x="8199690" y="2888649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 </a:t>
            </a:r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dirty="0"/>
              <a:t>	</a:t>
            </a:r>
            <a:r>
              <a:rPr lang="en-US" baseline="-25000" dirty="0"/>
              <a:t>4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00BFAC6-2194-4EE1-BA26-AFE0E5E9C09C}"/>
              </a:ext>
            </a:extLst>
          </p:cNvPr>
          <p:cNvSpPr/>
          <p:nvPr/>
        </p:nvSpPr>
        <p:spPr>
          <a:xfrm>
            <a:off x="7506573" y="3297902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 </a:t>
            </a:r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5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6406528-C2D4-4786-99D6-0348F06C5E9C}"/>
              </a:ext>
            </a:extLst>
          </p:cNvPr>
          <p:cNvSpPr/>
          <p:nvPr/>
        </p:nvSpPr>
        <p:spPr>
          <a:xfrm>
            <a:off x="8222109" y="3269649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 </a:t>
            </a:r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6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9E75056-8DDF-437A-B336-107350427201}"/>
              </a:ext>
            </a:extLst>
          </p:cNvPr>
          <p:cNvSpPr txBox="1"/>
          <p:nvPr/>
        </p:nvSpPr>
        <p:spPr>
          <a:xfrm>
            <a:off x="7430374" y="1457434"/>
            <a:ext cx="1389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Action Table 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58BD7DF-1E77-4DAE-B41D-ED15BAAD3389}"/>
              </a:ext>
            </a:extLst>
          </p:cNvPr>
          <p:cNvGrpSpPr/>
          <p:nvPr/>
        </p:nvGrpSpPr>
        <p:grpSpPr>
          <a:xfrm>
            <a:off x="3068057" y="1992337"/>
            <a:ext cx="3352800" cy="2904527"/>
            <a:chOff x="5562600" y="152400"/>
            <a:chExt cx="3352800" cy="2904527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AC63260B-DD98-4648-AF0E-8F7CD1CFE838}"/>
                </a:ext>
              </a:extLst>
            </p:cNvPr>
            <p:cNvGrpSpPr/>
            <p:nvPr/>
          </p:nvGrpSpPr>
          <p:grpSpPr>
            <a:xfrm>
              <a:off x="5562600" y="152400"/>
              <a:ext cx="3352800" cy="2904527"/>
              <a:chOff x="5105400" y="228600"/>
              <a:chExt cx="3352800" cy="2904527"/>
            </a:xfrm>
          </p:grpSpPr>
          <p:sp>
            <p:nvSpPr>
              <p:cNvPr id="108" name="Rounded Rectangle 12">
                <a:extLst>
                  <a:ext uri="{FF2B5EF4-FFF2-40B4-BE49-F238E27FC236}">
                    <a16:creationId xmlns:a16="http://schemas.microsoft.com/office/drawing/2014/main" id="{33CA3BA3-2F2F-4CC6-A0A0-982A3DC0DB7B}"/>
                  </a:ext>
                </a:extLst>
              </p:cNvPr>
              <p:cNvSpPr/>
              <p:nvPr/>
            </p:nvSpPr>
            <p:spPr>
              <a:xfrm>
                <a:off x="5166473" y="1447800"/>
                <a:ext cx="1389077" cy="9286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i="1" dirty="0"/>
                  <a:t>   P</a:t>
                </a:r>
                <a:r>
                  <a:rPr lang="en-US" dirty="0"/>
                  <a:t> → </a:t>
                </a:r>
                <a:r>
                  <a:rPr lang="en-US" b="1" dirty="0"/>
                  <a:t>(</a:t>
                </a:r>
                <a:r>
                  <a:rPr lang="en-US" dirty="0"/>
                  <a:t>●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)</a:t>
                </a:r>
              </a:p>
              <a:p>
                <a:r>
                  <a:rPr lang="en-US" i="1" dirty="0"/>
                  <a:t>  L</a:t>
                </a:r>
                <a:r>
                  <a:rPr lang="en-US" dirty="0"/>
                  <a:t> → ● </a:t>
                </a:r>
                <a:r>
                  <a:rPr lang="en-US" b="1" dirty="0"/>
                  <a:t>id</a:t>
                </a:r>
              </a:p>
              <a:p>
                <a:r>
                  <a:rPr lang="en-US" i="1" dirty="0"/>
                  <a:t>  L</a:t>
                </a:r>
                <a:r>
                  <a:rPr lang="en-US" dirty="0"/>
                  <a:t> → ●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</a:p>
            </p:txBody>
          </p:sp>
          <p:sp>
            <p:nvSpPr>
              <p:cNvPr id="109" name="Rounded Rectangle 15">
                <a:extLst>
                  <a:ext uri="{FF2B5EF4-FFF2-40B4-BE49-F238E27FC236}">
                    <a16:creationId xmlns:a16="http://schemas.microsoft.com/office/drawing/2014/main" id="{D5EB2CAC-0ADB-49AD-A548-B65667B9CEF3}"/>
                  </a:ext>
                </a:extLst>
              </p:cNvPr>
              <p:cNvSpPr/>
              <p:nvPr/>
            </p:nvSpPr>
            <p:spPr>
              <a:xfrm>
                <a:off x="5305237" y="2765615"/>
                <a:ext cx="1080436" cy="367512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L</a:t>
                </a:r>
                <a:r>
                  <a:rPr lang="en-US" dirty="0"/>
                  <a:t> → </a:t>
                </a:r>
                <a:r>
                  <a:rPr lang="en-US" b="1" dirty="0"/>
                  <a:t>id </a:t>
                </a:r>
                <a:r>
                  <a:rPr lang="en-US" dirty="0"/>
                  <a:t>●</a:t>
                </a:r>
                <a:endParaRPr lang="en-US" b="1" dirty="0"/>
              </a:p>
            </p:txBody>
          </p:sp>
          <p:sp>
            <p:nvSpPr>
              <p:cNvPr id="110" name="Rounded Rectangle 18">
                <a:extLst>
                  <a:ext uri="{FF2B5EF4-FFF2-40B4-BE49-F238E27FC236}">
                    <a16:creationId xmlns:a16="http://schemas.microsoft.com/office/drawing/2014/main" id="{40194A21-76FF-4943-A2DA-5EACD91FC323}"/>
                  </a:ext>
                </a:extLst>
              </p:cNvPr>
              <p:cNvSpPr/>
              <p:nvPr/>
            </p:nvSpPr>
            <p:spPr>
              <a:xfrm>
                <a:off x="6952150" y="1709976"/>
                <a:ext cx="1506050" cy="54222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P</a:t>
                </a:r>
                <a:r>
                  <a:rPr lang="en-US" dirty="0"/>
                  <a:t> → </a:t>
                </a:r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i="1" dirty="0"/>
                  <a:t>L</a:t>
                </a:r>
                <a:r>
                  <a:rPr lang="en-US" dirty="0"/>
                  <a:t> ● </a:t>
                </a:r>
                <a:r>
                  <a:rPr lang="en-US" b="1" dirty="0"/>
                  <a:t>)</a:t>
                </a:r>
              </a:p>
              <a:p>
                <a:pPr algn="r"/>
                <a:r>
                  <a:rPr lang="en-US" i="1" dirty="0"/>
                  <a:t>L</a:t>
                </a:r>
                <a:r>
                  <a:rPr lang="en-US" dirty="0"/>
                  <a:t> → </a:t>
                </a:r>
                <a:r>
                  <a:rPr lang="en-US" i="1" dirty="0"/>
                  <a:t>L</a:t>
                </a:r>
                <a:r>
                  <a:rPr lang="en-US" dirty="0"/>
                  <a:t> ● </a:t>
                </a:r>
                <a:r>
                  <a:rPr lang="en-US" b="1" dirty="0"/>
                  <a:t>id</a:t>
                </a:r>
              </a:p>
            </p:txBody>
          </p:sp>
          <p:sp>
            <p:nvSpPr>
              <p:cNvPr id="111" name="Rounded Rectangle 21">
                <a:extLst>
                  <a:ext uri="{FF2B5EF4-FFF2-40B4-BE49-F238E27FC236}">
                    <a16:creationId xmlns:a16="http://schemas.microsoft.com/office/drawing/2014/main" id="{8534B0F6-1E77-4A3C-9B5D-6B77A8385638}"/>
                  </a:ext>
                </a:extLst>
              </p:cNvPr>
              <p:cNvSpPr/>
              <p:nvPr/>
            </p:nvSpPr>
            <p:spPr>
              <a:xfrm>
                <a:off x="7015275" y="2707364"/>
                <a:ext cx="1366725" cy="345165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L</a:t>
                </a:r>
                <a:r>
                  <a:rPr lang="en-US" dirty="0"/>
                  <a:t> →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Id </a:t>
                </a:r>
                <a:r>
                  <a:rPr lang="en-US" dirty="0"/>
                  <a:t>●</a:t>
                </a:r>
                <a:endParaRPr lang="en-US" b="1" dirty="0"/>
              </a:p>
            </p:txBody>
          </p: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E2003861-E9E8-4737-8082-A86C29EC00EB}"/>
                  </a:ext>
                </a:extLst>
              </p:cNvPr>
              <p:cNvCxnSpPr>
                <a:cxnSpLocks/>
                <a:stCxn id="133" idx="3"/>
              </p:cNvCxnSpPr>
              <p:nvPr/>
            </p:nvCxnSpPr>
            <p:spPr>
              <a:xfrm flipV="1">
                <a:off x="6553200" y="659958"/>
                <a:ext cx="546540" cy="1382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DC3C9FD9-15D4-4CAD-9566-C1CCAC0CEE19}"/>
                  </a:ext>
                </a:extLst>
              </p:cNvPr>
              <p:cNvSpPr/>
              <p:nvPr/>
            </p:nvSpPr>
            <p:spPr>
              <a:xfrm>
                <a:off x="6630912" y="316468"/>
                <a:ext cx="3032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P</a:t>
                </a:r>
              </a:p>
            </p:txBody>
          </p: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EADE3F45-F419-43BF-B613-141E9C205980}"/>
                  </a:ext>
                </a:extLst>
              </p:cNvPr>
              <p:cNvCxnSpPr>
                <a:cxnSpLocks/>
                <a:stCxn id="133" idx="2"/>
                <a:endCxn id="108" idx="0"/>
              </p:cNvCxnSpPr>
              <p:nvPr/>
            </p:nvCxnSpPr>
            <p:spPr>
              <a:xfrm flipH="1">
                <a:off x="5861012" y="990600"/>
                <a:ext cx="7491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C0DA0E87-BC06-4B72-ADFA-A883A4063CF3}"/>
                  </a:ext>
                </a:extLst>
              </p:cNvPr>
              <p:cNvSpPr/>
              <p:nvPr/>
            </p:nvSpPr>
            <p:spPr>
              <a:xfrm>
                <a:off x="5867400" y="1042515"/>
                <a:ext cx="256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(</a:t>
                </a:r>
              </a:p>
            </p:txBody>
          </p: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C2CC6633-1C9F-4F0A-9683-86AE8C563AD2}"/>
                  </a:ext>
                </a:extLst>
              </p:cNvPr>
              <p:cNvCxnSpPr>
                <a:cxnSpLocks/>
                <a:stCxn id="108" idx="2"/>
                <a:endCxn id="109" idx="0"/>
              </p:cNvCxnSpPr>
              <p:nvPr/>
            </p:nvCxnSpPr>
            <p:spPr>
              <a:xfrm flipH="1">
                <a:off x="5845455" y="2376464"/>
                <a:ext cx="15557" cy="3891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47AD4108-CFE2-4AE2-9C59-4AB40565DE84}"/>
                  </a:ext>
                </a:extLst>
              </p:cNvPr>
              <p:cNvSpPr/>
              <p:nvPr/>
            </p:nvSpPr>
            <p:spPr>
              <a:xfrm>
                <a:off x="5943600" y="2371127"/>
                <a:ext cx="364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id</a:t>
                </a:r>
              </a:p>
            </p:txBody>
          </p: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9FCF4D91-0501-4E82-A083-9611C7A28EB6}"/>
                  </a:ext>
                </a:extLst>
              </p:cNvPr>
              <p:cNvCxnSpPr>
                <a:cxnSpLocks/>
                <a:stCxn id="108" idx="3"/>
                <a:endCxn id="110" idx="1"/>
              </p:cNvCxnSpPr>
              <p:nvPr/>
            </p:nvCxnSpPr>
            <p:spPr>
              <a:xfrm>
                <a:off x="6555550" y="1912132"/>
                <a:ext cx="396600" cy="689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26DDFCFD-831C-4BD3-AAFD-0E1DEAE50AA9}"/>
                  </a:ext>
                </a:extLst>
              </p:cNvPr>
              <p:cNvSpPr/>
              <p:nvPr/>
            </p:nvSpPr>
            <p:spPr>
              <a:xfrm>
                <a:off x="6613525" y="1574797"/>
                <a:ext cx="2824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L</a:t>
                </a:r>
              </a:p>
            </p:txBody>
          </p:sp>
          <p:sp>
            <p:nvSpPr>
              <p:cNvPr id="120" name="Rounded Rectangle 32">
                <a:extLst>
                  <a:ext uri="{FF2B5EF4-FFF2-40B4-BE49-F238E27FC236}">
                    <a16:creationId xmlns:a16="http://schemas.microsoft.com/office/drawing/2014/main" id="{290B9752-F76A-4851-8037-2C11EA9BE772}"/>
                  </a:ext>
                </a:extLst>
              </p:cNvPr>
              <p:cNvSpPr/>
              <p:nvPr/>
            </p:nvSpPr>
            <p:spPr>
              <a:xfrm>
                <a:off x="7032609" y="1033003"/>
                <a:ext cx="1286266" cy="32437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P</a:t>
                </a:r>
                <a:r>
                  <a:rPr lang="en-US" dirty="0"/>
                  <a:t> → </a:t>
                </a:r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) </a:t>
                </a:r>
                <a:r>
                  <a:rPr lang="en-US" dirty="0"/>
                  <a:t>●</a:t>
                </a:r>
                <a:endParaRPr lang="en-US" b="1" dirty="0"/>
              </a:p>
            </p:txBody>
          </p: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526A90A0-83D6-48D8-9A10-2BEFDC10E9CA}"/>
                  </a:ext>
                </a:extLst>
              </p:cNvPr>
              <p:cNvCxnSpPr>
                <a:cxnSpLocks/>
                <a:stCxn id="110" idx="0"/>
                <a:endCxn id="120" idx="2"/>
              </p:cNvCxnSpPr>
              <p:nvPr/>
            </p:nvCxnSpPr>
            <p:spPr>
              <a:xfrm flipH="1" flipV="1">
                <a:off x="7675742" y="1357373"/>
                <a:ext cx="29433" cy="35260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AC6CC165-D707-4D82-B8C8-AC73C8675C6C}"/>
                  </a:ext>
                </a:extLst>
              </p:cNvPr>
              <p:cNvCxnSpPr>
                <a:cxnSpLocks/>
                <a:stCxn id="110" idx="2"/>
                <a:endCxn id="111" idx="0"/>
              </p:cNvCxnSpPr>
              <p:nvPr/>
            </p:nvCxnSpPr>
            <p:spPr>
              <a:xfrm flipH="1">
                <a:off x="7698638" y="2252203"/>
                <a:ext cx="6537" cy="45516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28B71CF3-6E86-4EDC-8542-DD01FAE00471}"/>
                  </a:ext>
                </a:extLst>
              </p:cNvPr>
              <p:cNvSpPr/>
              <p:nvPr/>
            </p:nvSpPr>
            <p:spPr>
              <a:xfrm>
                <a:off x="7772400" y="1340644"/>
                <a:ext cx="256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)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06C92B6E-675E-4D30-ACA2-4217481BE0E9}"/>
                  </a:ext>
                </a:extLst>
              </p:cNvPr>
              <p:cNvSpPr/>
              <p:nvPr/>
            </p:nvSpPr>
            <p:spPr>
              <a:xfrm>
                <a:off x="7772400" y="2297668"/>
                <a:ext cx="364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id</a:t>
                </a:r>
              </a:p>
            </p:txBody>
          </p:sp>
          <p:sp>
            <p:nvSpPr>
              <p:cNvPr id="125" name="Rounded Rectangle 9">
                <a:extLst>
                  <a:ext uri="{FF2B5EF4-FFF2-40B4-BE49-F238E27FC236}">
                    <a16:creationId xmlns:a16="http://schemas.microsoft.com/office/drawing/2014/main" id="{84F150B8-E444-4F79-9F2C-530ACCD23F06}"/>
                  </a:ext>
                </a:extLst>
              </p:cNvPr>
              <p:cNvSpPr/>
              <p:nvPr/>
            </p:nvSpPr>
            <p:spPr>
              <a:xfrm>
                <a:off x="7147673" y="442973"/>
                <a:ext cx="1171202" cy="40631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dirty="0"/>
                  <a:t>S’ → </a:t>
                </a:r>
                <a:r>
                  <a:rPr lang="en-US" i="1" dirty="0"/>
                  <a:t>P </a:t>
                </a:r>
                <a:r>
                  <a:rPr lang="en-US" dirty="0"/>
                  <a:t>●</a:t>
                </a:r>
                <a:endParaRPr lang="en-US" i="1" dirty="0"/>
              </a:p>
            </p:txBody>
          </p: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329966CA-9368-48AF-BD95-D98D85A214C2}"/>
                  </a:ext>
                </a:extLst>
              </p:cNvPr>
              <p:cNvGrpSpPr/>
              <p:nvPr/>
            </p:nvGrpSpPr>
            <p:grpSpPr>
              <a:xfrm>
                <a:off x="5121358" y="241999"/>
                <a:ext cx="1431842" cy="748601"/>
                <a:chOff x="5106230" y="304800"/>
                <a:chExt cx="1431842" cy="748601"/>
              </a:xfrm>
            </p:grpSpPr>
            <p:sp>
              <p:nvSpPr>
                <p:cNvPr id="133" name="Rounded Rectangle 6">
                  <a:extLst>
                    <a:ext uri="{FF2B5EF4-FFF2-40B4-BE49-F238E27FC236}">
                      <a16:creationId xmlns:a16="http://schemas.microsoft.com/office/drawing/2014/main" id="{C96C52B3-4061-49C9-83BE-E0F896905CFB}"/>
                    </a:ext>
                  </a:extLst>
                </p:cNvPr>
                <p:cNvSpPr/>
                <p:nvPr/>
              </p:nvSpPr>
              <p:spPr>
                <a:xfrm>
                  <a:off x="5168677" y="419774"/>
                  <a:ext cx="1369395" cy="633627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S’ → ●</a:t>
                  </a:r>
                  <a:r>
                    <a:rPr lang="en-US" i="1" dirty="0"/>
                    <a:t> P</a:t>
                  </a:r>
                </a:p>
                <a:p>
                  <a:pPr algn="ctr"/>
                  <a:r>
                    <a:rPr lang="en-US" i="1" dirty="0"/>
                    <a:t>   P</a:t>
                  </a:r>
                  <a:r>
                    <a:rPr lang="en-US" dirty="0"/>
                    <a:t> → ● </a:t>
                  </a:r>
                  <a:r>
                    <a:rPr lang="en-US" b="1" dirty="0"/>
                    <a:t>(</a:t>
                  </a:r>
                  <a:r>
                    <a:rPr lang="en-US" dirty="0"/>
                    <a:t> </a:t>
                  </a:r>
                  <a:r>
                    <a:rPr lang="en-US" i="1" dirty="0"/>
                    <a:t>L</a:t>
                  </a:r>
                  <a:r>
                    <a:rPr lang="en-US" dirty="0"/>
                    <a:t> </a:t>
                  </a:r>
                  <a:r>
                    <a:rPr lang="en-US" b="1" dirty="0"/>
                    <a:t>)</a:t>
                  </a: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37F401D7-18B7-401D-AACB-E0C5771D420F}"/>
                    </a:ext>
                  </a:extLst>
                </p:cNvPr>
                <p:cNvSpPr/>
                <p:nvPr/>
              </p:nvSpPr>
              <p:spPr>
                <a:xfrm>
                  <a:off x="5106230" y="304800"/>
                  <a:ext cx="293987" cy="34516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>
                      <a:latin typeface="Garamond" panose="02020404030301010803" pitchFamily="18" charset="0"/>
                      <a:cs typeface="Courier New" panose="02070309020205020404" pitchFamily="49" charset="0"/>
                    </a:rPr>
                    <a:t>I</a:t>
                  </a:r>
                  <a:r>
                    <a:rPr lang="en-US" baseline="-25000" dirty="0"/>
                    <a:t>0</a:t>
                  </a:r>
                </a:p>
              </p:txBody>
            </p:sp>
          </p:grp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DDB3204-8F1B-4180-A38E-405CB67F088D}"/>
                  </a:ext>
                </a:extLst>
              </p:cNvPr>
              <p:cNvSpPr/>
              <p:nvPr/>
            </p:nvSpPr>
            <p:spPr>
              <a:xfrm>
                <a:off x="7053234" y="228600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1</a:t>
                </a: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5A289F47-DCD4-4B91-8C28-700188AC2D09}"/>
                  </a:ext>
                </a:extLst>
              </p:cNvPr>
              <p:cNvSpPr/>
              <p:nvPr/>
            </p:nvSpPr>
            <p:spPr>
              <a:xfrm>
                <a:off x="5105400" y="1304327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2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9236C593-ABE1-4349-B51E-DF37B7276C03}"/>
                  </a:ext>
                </a:extLst>
              </p:cNvPr>
              <p:cNvSpPr/>
              <p:nvPr/>
            </p:nvSpPr>
            <p:spPr>
              <a:xfrm>
                <a:off x="5116213" y="2635562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4</a:t>
                </a: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8D4C7F3B-0639-4FC9-9FFB-8FABC2C5BADF}"/>
                  </a:ext>
                </a:extLst>
              </p:cNvPr>
              <p:cNvSpPr/>
              <p:nvPr/>
            </p:nvSpPr>
            <p:spPr>
              <a:xfrm>
                <a:off x="6921125" y="2590800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6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75441235-2D28-449D-8279-D581B7C3112F}"/>
                  </a:ext>
                </a:extLst>
              </p:cNvPr>
              <p:cNvSpPr/>
              <p:nvPr/>
            </p:nvSpPr>
            <p:spPr>
              <a:xfrm>
                <a:off x="6945013" y="1524000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3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35336527-B7CA-40EA-B314-D0FDDA6A1B12}"/>
                  </a:ext>
                </a:extLst>
              </p:cNvPr>
              <p:cNvSpPr/>
              <p:nvPr/>
            </p:nvSpPr>
            <p:spPr>
              <a:xfrm>
                <a:off x="6858000" y="874035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5</a:t>
                </a:r>
              </a:p>
            </p:txBody>
          </p:sp>
        </p:grp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B4D1E14-F1D6-4106-901D-9263E40D8815}"/>
                </a:ext>
              </a:extLst>
            </p:cNvPr>
            <p:cNvSpPr/>
            <p:nvPr/>
          </p:nvSpPr>
          <p:spPr>
            <a:xfrm>
              <a:off x="7086600" y="26269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434D2F6-3FE1-48CD-A3EC-5253E67D05B7}"/>
              </a:ext>
            </a:extLst>
          </p:cNvPr>
          <p:cNvSpPr txBox="1"/>
          <p:nvPr/>
        </p:nvSpPr>
        <p:spPr>
          <a:xfrm>
            <a:off x="9311881" y="1443801"/>
            <a:ext cx="1213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GoTo</a:t>
            </a:r>
            <a:r>
              <a:rPr lang="en-US" dirty="0"/>
              <a:t> Table</a:t>
            </a:r>
          </a:p>
        </p:txBody>
      </p:sp>
      <p:graphicFrame>
        <p:nvGraphicFramePr>
          <p:cNvPr id="139" name="Table 138">
            <a:extLst>
              <a:ext uri="{FF2B5EF4-FFF2-40B4-BE49-F238E27FC236}">
                <a16:creationId xmlns:a16="http://schemas.microsoft.com/office/drawing/2014/main" id="{3047269A-A16A-4EE7-BD5C-BE2570F2AF9C}"/>
              </a:ext>
            </a:extLst>
          </p:cNvPr>
          <p:cNvGraphicFramePr>
            <a:graphicFrameLocks noGrp="1"/>
          </p:cNvGraphicFramePr>
          <p:nvPr/>
        </p:nvGraphicFramePr>
        <p:xfrm>
          <a:off x="9306411" y="1810181"/>
          <a:ext cx="124775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P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0" name="Rectangle 139">
            <a:extLst>
              <a:ext uri="{FF2B5EF4-FFF2-40B4-BE49-F238E27FC236}">
                <a16:creationId xmlns:a16="http://schemas.microsoft.com/office/drawing/2014/main" id="{F0019689-E159-4426-AFEA-F2EEF5A72135}"/>
              </a:ext>
            </a:extLst>
          </p:cNvPr>
          <p:cNvSpPr/>
          <p:nvPr/>
        </p:nvSpPr>
        <p:spPr>
          <a:xfrm>
            <a:off x="9501724" y="2197554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1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3003D76-1001-43E5-AB5F-BCD9F80BAF08}"/>
              </a:ext>
            </a:extLst>
          </p:cNvPr>
          <p:cNvSpPr/>
          <p:nvPr/>
        </p:nvSpPr>
        <p:spPr>
          <a:xfrm>
            <a:off x="10099158" y="2916032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053E80D-1653-4B25-BE03-730433CF4954}"/>
              </a:ext>
            </a:extLst>
          </p:cNvPr>
          <p:cNvSpPr/>
          <p:nvPr/>
        </p:nvSpPr>
        <p:spPr>
          <a:xfrm>
            <a:off x="1484797" y="2329399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B64FD59-B860-44BB-B54C-23ABBEDC8980}"/>
              </a:ext>
            </a:extLst>
          </p:cNvPr>
          <p:cNvSpPr/>
          <p:nvPr/>
        </p:nvSpPr>
        <p:spPr>
          <a:xfrm>
            <a:off x="7530534" y="3653601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R❸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6E7CBBA-D82D-4E1C-886C-A162AD062EB4}"/>
              </a:ext>
            </a:extLst>
          </p:cNvPr>
          <p:cNvSpPr/>
          <p:nvPr/>
        </p:nvSpPr>
        <p:spPr>
          <a:xfrm>
            <a:off x="8086968" y="3659428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R❸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D76497D-AC7D-4009-A64E-BBFF831CA7AA}"/>
              </a:ext>
            </a:extLst>
          </p:cNvPr>
          <p:cNvSpPr/>
          <p:nvPr/>
        </p:nvSpPr>
        <p:spPr>
          <a:xfrm>
            <a:off x="8696568" y="4023843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R❷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D5E66A6-006C-4A03-AD82-F90710E2C463}"/>
              </a:ext>
            </a:extLst>
          </p:cNvPr>
          <p:cNvSpPr/>
          <p:nvPr/>
        </p:nvSpPr>
        <p:spPr>
          <a:xfrm>
            <a:off x="7527119" y="4402222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R❹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A4DFABE-474B-4A0B-9F69-A890FDC974D6}"/>
              </a:ext>
            </a:extLst>
          </p:cNvPr>
          <p:cNvSpPr/>
          <p:nvPr/>
        </p:nvSpPr>
        <p:spPr>
          <a:xfrm>
            <a:off x="8080694" y="4393936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R❹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86EC83-C6C0-4333-9A38-399643F53DB9}"/>
              </a:ext>
            </a:extLst>
          </p:cNvPr>
          <p:cNvSpPr/>
          <p:nvPr/>
        </p:nvSpPr>
        <p:spPr>
          <a:xfrm>
            <a:off x="8857612" y="2598469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88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Today’s Lecture - Scope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Finish up Parsers</a:t>
            </a:r>
          </a:p>
          <a:p>
            <a:r>
              <a:rPr lang="en-US" dirty="0"/>
              <a:t>Running the SLR Parser</a:t>
            </a:r>
          </a:p>
          <a:p>
            <a:r>
              <a:rPr lang="en-US" dirty="0"/>
              <a:t>LL(1) and SLR Language limits</a:t>
            </a:r>
          </a:p>
          <a:p>
            <a:pPr marL="0" indent="0">
              <a:buNone/>
            </a:pPr>
            <a:r>
              <a:rPr lang="en-US" b="1" dirty="0"/>
              <a:t>Semantics</a:t>
            </a:r>
          </a:p>
          <a:p>
            <a:r>
              <a:rPr lang="en-US" dirty="0"/>
              <a:t>Program meaning</a:t>
            </a:r>
          </a:p>
          <a:p>
            <a:pPr marL="0" indent="0">
              <a:buNone/>
            </a:pPr>
            <a:r>
              <a:rPr lang="en-US" b="1" dirty="0"/>
              <a:t>Scope</a:t>
            </a:r>
          </a:p>
          <a:p>
            <a:r>
              <a:rPr lang="en-US" dirty="0"/>
              <a:t>Name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F64BD2-8AF0-4FC3-9004-093E89A3E65E}"/>
              </a:ext>
            </a:extLst>
          </p:cNvPr>
          <p:cNvSpPr txBox="1"/>
          <p:nvPr/>
        </p:nvSpPr>
        <p:spPr>
          <a:xfrm>
            <a:off x="7789725" y="5578760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0892BE-885B-449F-BF05-FA9C606FD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687" y="3429000"/>
            <a:ext cx="1356090" cy="214976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99BC9B-8045-40CD-AC42-B0E730832BBD}"/>
              </a:ext>
            </a:extLst>
          </p:cNvPr>
          <p:cNvSpPr/>
          <p:nvPr/>
        </p:nvSpPr>
        <p:spPr>
          <a:xfrm>
            <a:off x="2054352" y="2123848"/>
            <a:ext cx="4910328" cy="512064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09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5623" y="6492875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7</a:t>
            </a:fld>
            <a:endParaRPr lang="en-US" dirty="0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F6042C55-2F77-4505-B2B4-40FD1397892D}"/>
              </a:ext>
            </a:extLst>
          </p:cNvPr>
          <p:cNvSpPr txBox="1">
            <a:spLocks/>
          </p:cNvSpPr>
          <p:nvPr/>
        </p:nvSpPr>
        <p:spPr>
          <a:xfrm>
            <a:off x="152400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Running the SLR Parser</a:t>
            </a:r>
            <a:br>
              <a:rPr lang="en-US" sz="2000" i="1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lang="en-US" sz="5000" dirty="0">
              <a:ln w="12700">
                <a:noFill/>
              </a:ln>
              <a:latin typeface="Garamond" panose="02020404030301010803" pitchFamily="18" charset="0"/>
            </a:endParaRPr>
          </a:p>
        </p:txBody>
      </p: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EA550A7C-6A2E-4FF0-AF8B-D5D678CF5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231502"/>
              </p:ext>
            </p:extLst>
          </p:nvPr>
        </p:nvGraphicFramePr>
        <p:xfrm>
          <a:off x="3827690" y="1342625"/>
          <a:ext cx="262524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83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(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/>
                        <a:t>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id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/>
                        <a:t>eof</a:t>
                      </a:r>
                      <a:endParaRPr lang="en-US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9" name="Rectangle 78">
            <a:extLst>
              <a:ext uri="{FF2B5EF4-FFF2-40B4-BE49-F238E27FC236}">
                <a16:creationId xmlns:a16="http://schemas.microsoft.com/office/drawing/2014/main" id="{4C35871C-47B2-491F-B757-F247115DA404}"/>
              </a:ext>
            </a:extLst>
          </p:cNvPr>
          <p:cNvSpPr/>
          <p:nvPr/>
        </p:nvSpPr>
        <p:spPr>
          <a:xfrm>
            <a:off x="4198183" y="1698320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 </a:t>
            </a:r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2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3228B25-C9B4-46E4-96BC-893537D6A55D}"/>
              </a:ext>
            </a:extLst>
          </p:cNvPr>
          <p:cNvSpPr/>
          <p:nvPr/>
        </p:nvSpPr>
        <p:spPr>
          <a:xfrm>
            <a:off x="5348500" y="2421093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 </a:t>
            </a:r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dirty="0"/>
              <a:t>	</a:t>
            </a:r>
            <a:r>
              <a:rPr lang="en-US" baseline="-25000" dirty="0"/>
              <a:t>4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00BFAC6-2194-4EE1-BA26-AFE0E5E9C09C}"/>
              </a:ext>
            </a:extLst>
          </p:cNvPr>
          <p:cNvSpPr/>
          <p:nvPr/>
        </p:nvSpPr>
        <p:spPr>
          <a:xfrm>
            <a:off x="4655383" y="2830346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 </a:t>
            </a:r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5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6406528-C2D4-4786-99D6-0348F06C5E9C}"/>
              </a:ext>
            </a:extLst>
          </p:cNvPr>
          <p:cNvSpPr/>
          <p:nvPr/>
        </p:nvSpPr>
        <p:spPr>
          <a:xfrm>
            <a:off x="5370919" y="2802093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 </a:t>
            </a:r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6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9E75056-8DDF-437A-B336-107350427201}"/>
              </a:ext>
            </a:extLst>
          </p:cNvPr>
          <p:cNvSpPr txBox="1"/>
          <p:nvPr/>
        </p:nvSpPr>
        <p:spPr>
          <a:xfrm>
            <a:off x="4595226" y="1070088"/>
            <a:ext cx="1389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Action Table 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434D2F6-3FE1-48CD-A3EC-5253E67D05B7}"/>
              </a:ext>
            </a:extLst>
          </p:cNvPr>
          <p:cNvSpPr txBox="1"/>
          <p:nvPr/>
        </p:nvSpPr>
        <p:spPr>
          <a:xfrm>
            <a:off x="6468712" y="1072497"/>
            <a:ext cx="1213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GoTo</a:t>
            </a:r>
            <a:r>
              <a:rPr lang="en-US" dirty="0"/>
              <a:t> Table</a:t>
            </a:r>
          </a:p>
        </p:txBody>
      </p:sp>
      <p:graphicFrame>
        <p:nvGraphicFramePr>
          <p:cNvPr id="139" name="Table 138">
            <a:extLst>
              <a:ext uri="{FF2B5EF4-FFF2-40B4-BE49-F238E27FC236}">
                <a16:creationId xmlns:a16="http://schemas.microsoft.com/office/drawing/2014/main" id="{3047269A-A16A-4EE7-BD5C-BE2570F2A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665792"/>
              </p:ext>
            </p:extLst>
          </p:nvPr>
        </p:nvGraphicFramePr>
        <p:xfrm>
          <a:off x="6455221" y="1342625"/>
          <a:ext cx="124775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P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0" name="Rectangle 139">
            <a:extLst>
              <a:ext uri="{FF2B5EF4-FFF2-40B4-BE49-F238E27FC236}">
                <a16:creationId xmlns:a16="http://schemas.microsoft.com/office/drawing/2014/main" id="{F0019689-E159-4426-AFEA-F2EEF5A72135}"/>
              </a:ext>
            </a:extLst>
          </p:cNvPr>
          <p:cNvSpPr/>
          <p:nvPr/>
        </p:nvSpPr>
        <p:spPr>
          <a:xfrm>
            <a:off x="6650534" y="1729998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1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3003D76-1001-43E5-AB5F-BCD9F80BAF08}"/>
              </a:ext>
            </a:extLst>
          </p:cNvPr>
          <p:cNvSpPr/>
          <p:nvPr/>
        </p:nvSpPr>
        <p:spPr>
          <a:xfrm>
            <a:off x="7247968" y="2448476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053E80D-1653-4B25-BE03-730433CF4954}"/>
              </a:ext>
            </a:extLst>
          </p:cNvPr>
          <p:cNvSpPr/>
          <p:nvPr/>
        </p:nvSpPr>
        <p:spPr>
          <a:xfrm>
            <a:off x="1797324" y="694056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B64FD59-B860-44BB-B54C-23ABBEDC8980}"/>
              </a:ext>
            </a:extLst>
          </p:cNvPr>
          <p:cNvSpPr/>
          <p:nvPr/>
        </p:nvSpPr>
        <p:spPr>
          <a:xfrm>
            <a:off x="4679344" y="3186045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R❸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6E7CBBA-D82D-4E1C-886C-A162AD062EB4}"/>
              </a:ext>
            </a:extLst>
          </p:cNvPr>
          <p:cNvSpPr/>
          <p:nvPr/>
        </p:nvSpPr>
        <p:spPr>
          <a:xfrm>
            <a:off x="5235778" y="3191872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R❸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D76497D-AC7D-4009-A64E-BBFF831CA7AA}"/>
              </a:ext>
            </a:extLst>
          </p:cNvPr>
          <p:cNvSpPr/>
          <p:nvPr/>
        </p:nvSpPr>
        <p:spPr>
          <a:xfrm>
            <a:off x="5845378" y="3556287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R❷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D5E66A6-006C-4A03-AD82-F90710E2C463}"/>
              </a:ext>
            </a:extLst>
          </p:cNvPr>
          <p:cNvSpPr/>
          <p:nvPr/>
        </p:nvSpPr>
        <p:spPr>
          <a:xfrm>
            <a:off x="4675929" y="3934666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R❹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A4DFABE-474B-4A0B-9F69-A890FDC974D6}"/>
              </a:ext>
            </a:extLst>
          </p:cNvPr>
          <p:cNvSpPr/>
          <p:nvPr/>
        </p:nvSpPr>
        <p:spPr>
          <a:xfrm>
            <a:off x="5229504" y="3926380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R❹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86EC83-C6C0-4333-9A38-399643F53DB9}"/>
              </a:ext>
            </a:extLst>
          </p:cNvPr>
          <p:cNvSpPr/>
          <p:nvPr/>
        </p:nvSpPr>
        <p:spPr>
          <a:xfrm>
            <a:off x="6006422" y="2130913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7D5B7-B459-4D28-A3BF-CC4058733B8D}"/>
              </a:ext>
            </a:extLst>
          </p:cNvPr>
          <p:cNvSpPr txBox="1"/>
          <p:nvPr/>
        </p:nvSpPr>
        <p:spPr>
          <a:xfrm>
            <a:off x="8545582" y="862293"/>
            <a:ext cx="1308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 String</a:t>
            </a:r>
          </a:p>
          <a:p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b="1" dirty="0"/>
              <a:t>id</a:t>
            </a:r>
            <a:r>
              <a:rPr lang="en-US" dirty="0"/>
              <a:t> </a:t>
            </a:r>
            <a:r>
              <a:rPr lang="en-US" b="1" dirty="0"/>
              <a:t>) </a:t>
            </a:r>
            <a:r>
              <a:rPr lang="en-US" b="1" dirty="0" err="1"/>
              <a:t>eof</a:t>
            </a:r>
            <a:endParaRPr lang="en-US" b="1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A7DB7A6-1E8A-48E6-BFC0-95B9589C95C6}"/>
              </a:ext>
            </a:extLst>
          </p:cNvPr>
          <p:cNvGrpSpPr/>
          <p:nvPr/>
        </p:nvGrpSpPr>
        <p:grpSpPr>
          <a:xfrm>
            <a:off x="2467281" y="4924526"/>
            <a:ext cx="1407216" cy="1878330"/>
            <a:chOff x="1918108" y="4884421"/>
            <a:chExt cx="1407216" cy="187833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2DC5DD8-90C7-4AE2-B6F9-E600E1F57883}"/>
                </a:ext>
              </a:extLst>
            </p:cNvPr>
            <p:cNvSpPr/>
            <p:nvPr/>
          </p:nvSpPr>
          <p:spPr>
            <a:xfrm>
              <a:off x="1918108" y="4884421"/>
              <a:ext cx="1407216" cy="187833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F886BFA-CD2F-4AA0-B9D0-033EEAAADFD5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EEF0C81-BFA0-4F5E-B746-B16AA0797D3C}"/>
                </a:ext>
              </a:extLst>
            </p:cNvPr>
            <p:cNvSpPr/>
            <p:nvPr/>
          </p:nvSpPr>
          <p:spPr>
            <a:xfrm>
              <a:off x="2921018" y="6040117"/>
              <a:ext cx="293987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(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8B72B96-3C42-4CAE-8A82-34C1E1CF6866}"/>
                </a:ext>
              </a:extLst>
            </p:cNvPr>
            <p:cNvSpPr/>
            <p:nvPr/>
          </p:nvSpPr>
          <p:spPr>
            <a:xfrm>
              <a:off x="1929538" y="6302381"/>
              <a:ext cx="598911" cy="43370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 Stack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A02234C-0D23-41A4-B6D5-A66DE6F775B9}"/>
                </a:ext>
              </a:extLst>
            </p:cNvPr>
            <p:cNvSpPr/>
            <p:nvPr/>
          </p:nvSpPr>
          <p:spPr>
            <a:xfrm>
              <a:off x="2574764" y="6282149"/>
              <a:ext cx="676700" cy="45393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Token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C3F1E7D-9209-4C34-B82E-1DD819C64CAA}"/>
                </a:ext>
              </a:extLst>
            </p:cNvPr>
            <p:cNvSpPr txBox="1"/>
            <p:nvPr/>
          </p:nvSpPr>
          <p:spPr>
            <a:xfrm>
              <a:off x="2588973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1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91696B9-4F25-49E2-AD1A-377880A6D23D}"/>
              </a:ext>
            </a:extLst>
          </p:cNvPr>
          <p:cNvGrpSpPr/>
          <p:nvPr/>
        </p:nvGrpSpPr>
        <p:grpSpPr>
          <a:xfrm>
            <a:off x="3951495" y="4927135"/>
            <a:ext cx="1407216" cy="1878330"/>
            <a:chOff x="1918108" y="4884421"/>
            <a:chExt cx="1407216" cy="1878330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C0B1A2B-9A8C-44D0-8696-5E9C554F505B}"/>
                </a:ext>
              </a:extLst>
            </p:cNvPr>
            <p:cNvSpPr/>
            <p:nvPr/>
          </p:nvSpPr>
          <p:spPr>
            <a:xfrm>
              <a:off x="1918108" y="4884421"/>
              <a:ext cx="1407216" cy="187833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18ADD04-D299-4E14-9640-779DCACBA9C8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7B0338C-B425-467C-AFFB-689EA23ED546}"/>
                </a:ext>
              </a:extLst>
            </p:cNvPr>
            <p:cNvSpPr/>
            <p:nvPr/>
          </p:nvSpPr>
          <p:spPr>
            <a:xfrm>
              <a:off x="2921018" y="6072201"/>
              <a:ext cx="293987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id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9EA5248-D4ED-46D0-BBF8-0B8BA67FCE9F}"/>
                </a:ext>
              </a:extLst>
            </p:cNvPr>
            <p:cNvSpPr/>
            <p:nvPr/>
          </p:nvSpPr>
          <p:spPr>
            <a:xfrm>
              <a:off x="1929538" y="6302381"/>
              <a:ext cx="598911" cy="43370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 Stack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5590AFB-2BAC-46DC-A51A-D411F2F84956}"/>
                </a:ext>
              </a:extLst>
            </p:cNvPr>
            <p:cNvSpPr/>
            <p:nvPr/>
          </p:nvSpPr>
          <p:spPr>
            <a:xfrm>
              <a:off x="2574764" y="6282149"/>
              <a:ext cx="676700" cy="45393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Token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128FC2E-1DE5-4FEF-A071-F668A9A56F59}"/>
                </a:ext>
              </a:extLst>
            </p:cNvPr>
            <p:cNvSpPr txBox="1"/>
            <p:nvPr/>
          </p:nvSpPr>
          <p:spPr>
            <a:xfrm>
              <a:off x="2588973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2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BD44BB6-96DC-4A4E-8DB1-0EA3A3E6FE19}"/>
                </a:ext>
              </a:extLst>
            </p:cNvPr>
            <p:cNvSpPr/>
            <p:nvPr/>
          </p:nvSpPr>
          <p:spPr>
            <a:xfrm>
              <a:off x="2107527" y="5619859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EDCA4E1-5AC9-4265-8502-E5CCD28DB668}"/>
              </a:ext>
            </a:extLst>
          </p:cNvPr>
          <p:cNvGrpSpPr/>
          <p:nvPr/>
        </p:nvGrpSpPr>
        <p:grpSpPr>
          <a:xfrm>
            <a:off x="5468143" y="4917279"/>
            <a:ext cx="1407216" cy="1878330"/>
            <a:chOff x="1918108" y="4884421"/>
            <a:chExt cx="1407216" cy="1878330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9604B7F-ADA2-4F64-B50F-2BD1CE98F5B1}"/>
                </a:ext>
              </a:extLst>
            </p:cNvPr>
            <p:cNvSpPr/>
            <p:nvPr/>
          </p:nvSpPr>
          <p:spPr>
            <a:xfrm>
              <a:off x="1918108" y="4884421"/>
              <a:ext cx="1407216" cy="187833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44D0AD5-4B15-4C0D-B2CD-5A7C533B3F3D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7FEA2AB-902C-40D0-87D2-0728ADA2982F}"/>
                </a:ext>
              </a:extLst>
            </p:cNvPr>
            <p:cNvSpPr/>
            <p:nvPr/>
          </p:nvSpPr>
          <p:spPr>
            <a:xfrm>
              <a:off x="2921018" y="6024075"/>
              <a:ext cx="293987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)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8E2AAF04-1B33-4472-AC54-38955B6F286C}"/>
                </a:ext>
              </a:extLst>
            </p:cNvPr>
            <p:cNvSpPr/>
            <p:nvPr/>
          </p:nvSpPr>
          <p:spPr>
            <a:xfrm>
              <a:off x="1929538" y="6302381"/>
              <a:ext cx="598911" cy="43370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 Stack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C84E46A-3F70-48C6-B774-E93C405EFAA6}"/>
                </a:ext>
              </a:extLst>
            </p:cNvPr>
            <p:cNvSpPr/>
            <p:nvPr/>
          </p:nvSpPr>
          <p:spPr>
            <a:xfrm>
              <a:off x="2574764" y="6282149"/>
              <a:ext cx="676700" cy="45393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Token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4ADF9CD-5910-41C7-A157-E5D04018B6F0}"/>
                </a:ext>
              </a:extLst>
            </p:cNvPr>
            <p:cNvSpPr txBox="1"/>
            <p:nvPr/>
          </p:nvSpPr>
          <p:spPr>
            <a:xfrm>
              <a:off x="2588973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3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439555C-B243-4D0D-B7C8-1605D254FFE7}"/>
                </a:ext>
              </a:extLst>
            </p:cNvPr>
            <p:cNvSpPr/>
            <p:nvPr/>
          </p:nvSpPr>
          <p:spPr>
            <a:xfrm>
              <a:off x="2107527" y="5619859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C6297B3-26EF-46A7-90E3-0252031927F8}"/>
                </a:ext>
              </a:extLst>
            </p:cNvPr>
            <p:cNvSpPr/>
            <p:nvPr/>
          </p:nvSpPr>
          <p:spPr>
            <a:xfrm>
              <a:off x="2107527" y="5266650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4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B937D6A-5083-4B53-B82C-ECA61859D043}"/>
              </a:ext>
            </a:extLst>
          </p:cNvPr>
          <p:cNvGrpSpPr/>
          <p:nvPr/>
        </p:nvGrpSpPr>
        <p:grpSpPr>
          <a:xfrm>
            <a:off x="6961061" y="4917279"/>
            <a:ext cx="1407216" cy="1878330"/>
            <a:chOff x="1918108" y="4884421"/>
            <a:chExt cx="1407216" cy="1878330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8DB5A756-7AD5-4B6E-8652-D448C4FC4665}"/>
                </a:ext>
              </a:extLst>
            </p:cNvPr>
            <p:cNvSpPr/>
            <p:nvPr/>
          </p:nvSpPr>
          <p:spPr>
            <a:xfrm>
              <a:off x="1918108" y="4884421"/>
              <a:ext cx="1407216" cy="187833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F3C3CA7-CD42-4483-8352-BB7583123390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873D899D-3CF0-408A-815E-320D91D671F6}"/>
                </a:ext>
              </a:extLst>
            </p:cNvPr>
            <p:cNvSpPr/>
            <p:nvPr/>
          </p:nvSpPr>
          <p:spPr>
            <a:xfrm>
              <a:off x="2921018" y="6072201"/>
              <a:ext cx="293987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)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1D399E4-13E5-4ED6-8FD6-14694A160F8F}"/>
                </a:ext>
              </a:extLst>
            </p:cNvPr>
            <p:cNvSpPr/>
            <p:nvPr/>
          </p:nvSpPr>
          <p:spPr>
            <a:xfrm>
              <a:off x="1929538" y="6302381"/>
              <a:ext cx="598911" cy="43370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 Stack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C5C8B1E1-A076-4B5A-BA0D-BE29BDF5C7B1}"/>
                </a:ext>
              </a:extLst>
            </p:cNvPr>
            <p:cNvSpPr/>
            <p:nvPr/>
          </p:nvSpPr>
          <p:spPr>
            <a:xfrm>
              <a:off x="2574764" y="6282149"/>
              <a:ext cx="676700" cy="45393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Token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46B7F237-2F97-41CF-B434-F48962DB0547}"/>
                </a:ext>
              </a:extLst>
            </p:cNvPr>
            <p:cNvSpPr txBox="1"/>
            <p:nvPr/>
          </p:nvSpPr>
          <p:spPr>
            <a:xfrm>
              <a:off x="2588973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3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2F532F39-70F9-451F-942F-0574A3AEF192}"/>
                </a:ext>
              </a:extLst>
            </p:cNvPr>
            <p:cNvSpPr/>
            <p:nvPr/>
          </p:nvSpPr>
          <p:spPr>
            <a:xfrm>
              <a:off x="2107527" y="5619859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</p:grp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5F821CA-D5C9-4D81-94B7-70F8A2D45D9D}"/>
              </a:ext>
            </a:extLst>
          </p:cNvPr>
          <p:cNvSpPr/>
          <p:nvPr/>
        </p:nvSpPr>
        <p:spPr>
          <a:xfrm>
            <a:off x="7271398" y="5112132"/>
            <a:ext cx="857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kern="0" dirty="0">
                <a:solidFill>
                  <a:prstClr val="black"/>
                </a:solidFill>
              </a:rPr>
              <a:t>R</a:t>
            </a:r>
            <a:r>
              <a:rPr lang="en-US" sz="1400" kern="0" dirty="0">
                <a:solidFill>
                  <a:prstClr val="black"/>
                </a:solidFill>
              </a:rPr>
              <a:t>❸ to L</a:t>
            </a:r>
            <a:endParaRPr lang="en-US" sz="1400" i="1" kern="0" dirty="0">
              <a:solidFill>
                <a:prstClr val="black"/>
              </a:solidFill>
            </a:endParaRP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F651347C-35F7-4823-AACC-F454C7090C0A}"/>
              </a:ext>
            </a:extLst>
          </p:cNvPr>
          <p:cNvGrpSpPr/>
          <p:nvPr/>
        </p:nvGrpSpPr>
        <p:grpSpPr>
          <a:xfrm>
            <a:off x="8441771" y="4917279"/>
            <a:ext cx="1407216" cy="1878330"/>
            <a:chOff x="1918108" y="4884421"/>
            <a:chExt cx="1407216" cy="1878330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E5DC293E-C3D8-4F37-89FC-DF9500B8F065}"/>
                </a:ext>
              </a:extLst>
            </p:cNvPr>
            <p:cNvSpPr/>
            <p:nvPr/>
          </p:nvSpPr>
          <p:spPr>
            <a:xfrm>
              <a:off x="1918108" y="4884421"/>
              <a:ext cx="1407216" cy="187833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4FE1E82B-BB3D-4472-ADDD-F3BBD55C85D6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9F310F8E-4FF0-4215-BB97-00B8AB0A2D9C}"/>
                </a:ext>
              </a:extLst>
            </p:cNvPr>
            <p:cNvSpPr/>
            <p:nvPr/>
          </p:nvSpPr>
          <p:spPr>
            <a:xfrm>
              <a:off x="2921018" y="6072201"/>
              <a:ext cx="293987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)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75B61ED3-4DD5-415B-A4C2-37C4E7E5F21B}"/>
                </a:ext>
              </a:extLst>
            </p:cNvPr>
            <p:cNvSpPr/>
            <p:nvPr/>
          </p:nvSpPr>
          <p:spPr>
            <a:xfrm>
              <a:off x="1929538" y="6302381"/>
              <a:ext cx="598911" cy="43370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 Stack</a:t>
              </a: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FE118E4C-35A8-497B-A845-0F78F6DC9DD4}"/>
                </a:ext>
              </a:extLst>
            </p:cNvPr>
            <p:cNvSpPr/>
            <p:nvPr/>
          </p:nvSpPr>
          <p:spPr>
            <a:xfrm>
              <a:off x="2574764" y="6282149"/>
              <a:ext cx="676700" cy="45393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Token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458D589B-5808-4970-BD6C-7C2877E3546B}"/>
                </a:ext>
              </a:extLst>
            </p:cNvPr>
            <p:cNvSpPr txBox="1"/>
            <p:nvPr/>
          </p:nvSpPr>
          <p:spPr>
            <a:xfrm>
              <a:off x="2588973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3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79015124-D867-42D8-902F-8252159104C6}"/>
                </a:ext>
              </a:extLst>
            </p:cNvPr>
            <p:cNvSpPr/>
            <p:nvPr/>
          </p:nvSpPr>
          <p:spPr>
            <a:xfrm>
              <a:off x="2107527" y="5619859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99086EEB-95CB-463C-A86E-10EF3783C234}"/>
                </a:ext>
              </a:extLst>
            </p:cNvPr>
            <p:cNvSpPr/>
            <p:nvPr/>
          </p:nvSpPr>
          <p:spPr>
            <a:xfrm>
              <a:off x="2114846" y="5263940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516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5623" y="6492875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8</a:t>
            </a:fld>
            <a:endParaRPr lang="en-US" dirty="0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F6042C55-2F77-4505-B2B4-40FD1397892D}"/>
              </a:ext>
            </a:extLst>
          </p:cNvPr>
          <p:cNvSpPr txBox="1">
            <a:spLocks/>
          </p:cNvSpPr>
          <p:nvPr/>
        </p:nvSpPr>
        <p:spPr>
          <a:xfrm>
            <a:off x="152400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Running the SLR Parser</a:t>
            </a:r>
            <a:br>
              <a:rPr lang="en-US" sz="2000" i="1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lang="en-US" sz="5000" dirty="0">
              <a:ln w="12700">
                <a:noFill/>
              </a:ln>
              <a:latin typeface="Garamond" panose="02020404030301010803" pitchFamily="18" charset="0"/>
            </a:endParaRPr>
          </a:p>
        </p:txBody>
      </p: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EA550A7C-6A2E-4FF0-AF8B-D5D678CF531B}"/>
              </a:ext>
            </a:extLst>
          </p:cNvPr>
          <p:cNvGraphicFramePr>
            <a:graphicFrameLocks noGrp="1"/>
          </p:cNvGraphicFramePr>
          <p:nvPr/>
        </p:nvGraphicFramePr>
        <p:xfrm>
          <a:off x="3827690" y="1342625"/>
          <a:ext cx="262524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83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(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/>
                        <a:t>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id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/>
                        <a:t>eof</a:t>
                      </a:r>
                      <a:endParaRPr lang="en-US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9" name="Rectangle 78">
            <a:extLst>
              <a:ext uri="{FF2B5EF4-FFF2-40B4-BE49-F238E27FC236}">
                <a16:creationId xmlns:a16="http://schemas.microsoft.com/office/drawing/2014/main" id="{4C35871C-47B2-491F-B757-F247115DA404}"/>
              </a:ext>
            </a:extLst>
          </p:cNvPr>
          <p:cNvSpPr/>
          <p:nvPr/>
        </p:nvSpPr>
        <p:spPr>
          <a:xfrm>
            <a:off x="4198183" y="1698320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 </a:t>
            </a:r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2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3228B25-C9B4-46E4-96BC-893537D6A55D}"/>
              </a:ext>
            </a:extLst>
          </p:cNvPr>
          <p:cNvSpPr/>
          <p:nvPr/>
        </p:nvSpPr>
        <p:spPr>
          <a:xfrm>
            <a:off x="5348500" y="2421093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 </a:t>
            </a:r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dirty="0"/>
              <a:t>	</a:t>
            </a:r>
            <a:r>
              <a:rPr lang="en-US" baseline="-25000" dirty="0"/>
              <a:t>4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00BFAC6-2194-4EE1-BA26-AFE0E5E9C09C}"/>
              </a:ext>
            </a:extLst>
          </p:cNvPr>
          <p:cNvSpPr/>
          <p:nvPr/>
        </p:nvSpPr>
        <p:spPr>
          <a:xfrm>
            <a:off x="4655383" y="2830346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 </a:t>
            </a:r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5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6406528-C2D4-4786-99D6-0348F06C5E9C}"/>
              </a:ext>
            </a:extLst>
          </p:cNvPr>
          <p:cNvSpPr/>
          <p:nvPr/>
        </p:nvSpPr>
        <p:spPr>
          <a:xfrm>
            <a:off x="5370919" y="2802093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 </a:t>
            </a:r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6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9E75056-8DDF-437A-B336-107350427201}"/>
              </a:ext>
            </a:extLst>
          </p:cNvPr>
          <p:cNvSpPr txBox="1"/>
          <p:nvPr/>
        </p:nvSpPr>
        <p:spPr>
          <a:xfrm>
            <a:off x="4595226" y="1070088"/>
            <a:ext cx="1389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Action Table 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434D2F6-3FE1-48CD-A3EC-5253E67D05B7}"/>
              </a:ext>
            </a:extLst>
          </p:cNvPr>
          <p:cNvSpPr txBox="1"/>
          <p:nvPr/>
        </p:nvSpPr>
        <p:spPr>
          <a:xfrm>
            <a:off x="6468712" y="1072497"/>
            <a:ext cx="1213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GoTo</a:t>
            </a:r>
            <a:r>
              <a:rPr lang="en-US" dirty="0"/>
              <a:t> Table</a:t>
            </a:r>
          </a:p>
        </p:txBody>
      </p:sp>
      <p:graphicFrame>
        <p:nvGraphicFramePr>
          <p:cNvPr id="139" name="Table 138">
            <a:extLst>
              <a:ext uri="{FF2B5EF4-FFF2-40B4-BE49-F238E27FC236}">
                <a16:creationId xmlns:a16="http://schemas.microsoft.com/office/drawing/2014/main" id="{3047269A-A16A-4EE7-BD5C-BE2570F2AF9C}"/>
              </a:ext>
            </a:extLst>
          </p:cNvPr>
          <p:cNvGraphicFramePr>
            <a:graphicFrameLocks noGrp="1"/>
          </p:cNvGraphicFramePr>
          <p:nvPr/>
        </p:nvGraphicFramePr>
        <p:xfrm>
          <a:off x="6455221" y="1342625"/>
          <a:ext cx="124775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P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0" name="Rectangle 139">
            <a:extLst>
              <a:ext uri="{FF2B5EF4-FFF2-40B4-BE49-F238E27FC236}">
                <a16:creationId xmlns:a16="http://schemas.microsoft.com/office/drawing/2014/main" id="{F0019689-E159-4426-AFEA-F2EEF5A72135}"/>
              </a:ext>
            </a:extLst>
          </p:cNvPr>
          <p:cNvSpPr/>
          <p:nvPr/>
        </p:nvSpPr>
        <p:spPr>
          <a:xfrm>
            <a:off x="6650534" y="1729998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1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3003D76-1001-43E5-AB5F-BCD9F80BAF08}"/>
              </a:ext>
            </a:extLst>
          </p:cNvPr>
          <p:cNvSpPr/>
          <p:nvPr/>
        </p:nvSpPr>
        <p:spPr>
          <a:xfrm>
            <a:off x="7247968" y="2448476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3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B64FD59-B860-44BB-B54C-23ABBEDC8980}"/>
              </a:ext>
            </a:extLst>
          </p:cNvPr>
          <p:cNvSpPr/>
          <p:nvPr/>
        </p:nvSpPr>
        <p:spPr>
          <a:xfrm>
            <a:off x="4679344" y="3186045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R❸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6E7CBBA-D82D-4E1C-886C-A162AD062EB4}"/>
              </a:ext>
            </a:extLst>
          </p:cNvPr>
          <p:cNvSpPr/>
          <p:nvPr/>
        </p:nvSpPr>
        <p:spPr>
          <a:xfrm>
            <a:off x="5235778" y="3191872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R❸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D76497D-AC7D-4009-A64E-BBFF831CA7AA}"/>
              </a:ext>
            </a:extLst>
          </p:cNvPr>
          <p:cNvSpPr/>
          <p:nvPr/>
        </p:nvSpPr>
        <p:spPr>
          <a:xfrm>
            <a:off x="5845378" y="3556287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R❷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D5E66A6-006C-4A03-AD82-F90710E2C463}"/>
              </a:ext>
            </a:extLst>
          </p:cNvPr>
          <p:cNvSpPr/>
          <p:nvPr/>
        </p:nvSpPr>
        <p:spPr>
          <a:xfrm>
            <a:off x="4675929" y="3934666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R❹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A4DFABE-474B-4A0B-9F69-A890FDC974D6}"/>
              </a:ext>
            </a:extLst>
          </p:cNvPr>
          <p:cNvSpPr/>
          <p:nvPr/>
        </p:nvSpPr>
        <p:spPr>
          <a:xfrm>
            <a:off x="5229504" y="3926380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R❹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86EC83-C6C0-4333-9A38-399643F53DB9}"/>
              </a:ext>
            </a:extLst>
          </p:cNvPr>
          <p:cNvSpPr/>
          <p:nvPr/>
        </p:nvSpPr>
        <p:spPr>
          <a:xfrm>
            <a:off x="6006422" y="2130913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3D199EA5-0A86-4540-AC49-7C7C05104B3C}"/>
              </a:ext>
            </a:extLst>
          </p:cNvPr>
          <p:cNvGrpSpPr/>
          <p:nvPr/>
        </p:nvGrpSpPr>
        <p:grpSpPr>
          <a:xfrm>
            <a:off x="4718491" y="4901792"/>
            <a:ext cx="1407216" cy="1878330"/>
            <a:chOff x="1918108" y="4884421"/>
            <a:chExt cx="1407216" cy="1878330"/>
          </a:xfrm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B37C7977-6A53-4089-8A43-556DA8D2D062}"/>
                </a:ext>
              </a:extLst>
            </p:cNvPr>
            <p:cNvSpPr/>
            <p:nvPr/>
          </p:nvSpPr>
          <p:spPr>
            <a:xfrm>
              <a:off x="1918108" y="4884421"/>
              <a:ext cx="1407216" cy="187833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7D818179-EA27-45EF-BC54-51EAD5951C30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E3295287-D910-4318-8578-6156AF177C8D}"/>
                </a:ext>
              </a:extLst>
            </p:cNvPr>
            <p:cNvSpPr/>
            <p:nvPr/>
          </p:nvSpPr>
          <p:spPr>
            <a:xfrm>
              <a:off x="2840808" y="6032096"/>
              <a:ext cx="403940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 err="1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eof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97881378-69B4-40B3-A749-6C4BBAFD735B}"/>
                </a:ext>
              </a:extLst>
            </p:cNvPr>
            <p:cNvSpPr/>
            <p:nvPr/>
          </p:nvSpPr>
          <p:spPr>
            <a:xfrm>
              <a:off x="1929538" y="6302381"/>
              <a:ext cx="598911" cy="43370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 Stack</a:t>
              </a: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D3F674DE-E735-4331-BEA4-873078CF52FF}"/>
                </a:ext>
              </a:extLst>
            </p:cNvPr>
            <p:cNvSpPr/>
            <p:nvPr/>
          </p:nvSpPr>
          <p:spPr>
            <a:xfrm>
              <a:off x="2574764" y="6282149"/>
              <a:ext cx="676700" cy="45393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Token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819ECDC3-318B-48A1-90DE-80AAFEDAB3AB}"/>
                </a:ext>
              </a:extLst>
            </p:cNvPr>
            <p:cNvSpPr txBox="1"/>
            <p:nvPr/>
          </p:nvSpPr>
          <p:spPr>
            <a:xfrm>
              <a:off x="2524805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4</a:t>
              </a: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FB0F85D2-1742-415D-A6F0-A09A87802312}"/>
                </a:ext>
              </a:extLst>
            </p:cNvPr>
            <p:cNvSpPr/>
            <p:nvPr/>
          </p:nvSpPr>
          <p:spPr>
            <a:xfrm>
              <a:off x="2107527" y="5619859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2BC92E66-DBE0-4449-932B-1A7762749C7C}"/>
                </a:ext>
              </a:extLst>
            </p:cNvPr>
            <p:cNvSpPr/>
            <p:nvPr/>
          </p:nvSpPr>
          <p:spPr>
            <a:xfrm>
              <a:off x="2114846" y="5263940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34F9AEC2-7A6E-4CE2-A85A-5A8458CDB76F}"/>
                </a:ext>
              </a:extLst>
            </p:cNvPr>
            <p:cNvSpPr/>
            <p:nvPr/>
          </p:nvSpPr>
          <p:spPr>
            <a:xfrm>
              <a:off x="2114846" y="4899908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5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6E67323-E887-4CE1-9048-3AE0B06799E7}"/>
              </a:ext>
            </a:extLst>
          </p:cNvPr>
          <p:cNvGrpSpPr/>
          <p:nvPr/>
        </p:nvGrpSpPr>
        <p:grpSpPr>
          <a:xfrm>
            <a:off x="6315126" y="4901792"/>
            <a:ext cx="1407216" cy="1878330"/>
            <a:chOff x="1918108" y="4884421"/>
            <a:chExt cx="1407216" cy="1878330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57A32B8-BB19-4C76-B817-D356AF8D634B}"/>
                </a:ext>
              </a:extLst>
            </p:cNvPr>
            <p:cNvSpPr/>
            <p:nvPr/>
          </p:nvSpPr>
          <p:spPr>
            <a:xfrm>
              <a:off x="1918108" y="4884421"/>
              <a:ext cx="1407216" cy="187833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A34DE90-6550-4881-9410-89F60C24B2D1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C1D7375D-291B-4424-AAD7-3339936E63AB}"/>
                </a:ext>
              </a:extLst>
            </p:cNvPr>
            <p:cNvSpPr/>
            <p:nvPr/>
          </p:nvSpPr>
          <p:spPr>
            <a:xfrm>
              <a:off x="2840808" y="6032096"/>
              <a:ext cx="403940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 err="1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eof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6620492B-7C60-499F-A697-A731C6DFB10F}"/>
                </a:ext>
              </a:extLst>
            </p:cNvPr>
            <p:cNvSpPr/>
            <p:nvPr/>
          </p:nvSpPr>
          <p:spPr>
            <a:xfrm>
              <a:off x="1929538" y="6302381"/>
              <a:ext cx="598911" cy="43370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 Stack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8605B13-5060-4B66-B287-B9A0075D9BA2}"/>
                </a:ext>
              </a:extLst>
            </p:cNvPr>
            <p:cNvSpPr/>
            <p:nvPr/>
          </p:nvSpPr>
          <p:spPr>
            <a:xfrm>
              <a:off x="2574764" y="6282149"/>
              <a:ext cx="676700" cy="45393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Token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FC5DD196-45D9-42C0-AD1E-A4838B68976B}"/>
                </a:ext>
              </a:extLst>
            </p:cNvPr>
            <p:cNvSpPr txBox="1"/>
            <p:nvPr/>
          </p:nvSpPr>
          <p:spPr>
            <a:xfrm>
              <a:off x="2524805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4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809FC65-EBC0-4C1D-8DAA-AEA1F7824895}"/>
              </a:ext>
            </a:extLst>
          </p:cNvPr>
          <p:cNvGrpSpPr/>
          <p:nvPr/>
        </p:nvGrpSpPr>
        <p:grpSpPr>
          <a:xfrm>
            <a:off x="7849740" y="4888466"/>
            <a:ext cx="1407216" cy="1878330"/>
            <a:chOff x="1918108" y="4884421"/>
            <a:chExt cx="1407216" cy="1878330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96E5AAB0-9CB1-4DD7-A1DA-23EFDE2448D9}"/>
                </a:ext>
              </a:extLst>
            </p:cNvPr>
            <p:cNvSpPr/>
            <p:nvPr/>
          </p:nvSpPr>
          <p:spPr>
            <a:xfrm>
              <a:off x="1918108" y="4884421"/>
              <a:ext cx="1407216" cy="187833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978A837E-1C34-4EA1-A7EE-01100FBA1212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EE2FA80D-EC19-4148-8AC6-DEA2DAD89BE7}"/>
                </a:ext>
              </a:extLst>
            </p:cNvPr>
            <p:cNvSpPr/>
            <p:nvPr/>
          </p:nvSpPr>
          <p:spPr>
            <a:xfrm>
              <a:off x="2840808" y="6032096"/>
              <a:ext cx="403940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 err="1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eof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7B5B5F7E-CC49-47C4-B204-FFD69F2C39E3}"/>
                </a:ext>
              </a:extLst>
            </p:cNvPr>
            <p:cNvSpPr/>
            <p:nvPr/>
          </p:nvSpPr>
          <p:spPr>
            <a:xfrm>
              <a:off x="1929538" y="6302381"/>
              <a:ext cx="598911" cy="43370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 Stack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CE2D6AE-D764-42D0-A1BC-6BDAEAB33B73}"/>
                </a:ext>
              </a:extLst>
            </p:cNvPr>
            <p:cNvSpPr/>
            <p:nvPr/>
          </p:nvSpPr>
          <p:spPr>
            <a:xfrm>
              <a:off x="2574764" y="6282149"/>
              <a:ext cx="676700" cy="45393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Token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42CA047-F526-465C-B4CE-5A12F3FC9207}"/>
                </a:ext>
              </a:extLst>
            </p:cNvPr>
            <p:cNvSpPr txBox="1"/>
            <p:nvPr/>
          </p:nvSpPr>
          <p:spPr>
            <a:xfrm>
              <a:off x="2524805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4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4FD90A76-397C-4A5B-8C03-7E265690E76B}"/>
                </a:ext>
              </a:extLst>
            </p:cNvPr>
            <p:cNvSpPr/>
            <p:nvPr/>
          </p:nvSpPr>
          <p:spPr>
            <a:xfrm>
              <a:off x="2115137" y="5609105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1</a:t>
              </a:r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10898238-9923-4BA8-8F5D-3638F7D3266B}"/>
              </a:ext>
            </a:extLst>
          </p:cNvPr>
          <p:cNvSpPr/>
          <p:nvPr/>
        </p:nvSpPr>
        <p:spPr>
          <a:xfrm>
            <a:off x="1797324" y="694056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994E07C-B76A-42A7-A0B4-623CDF499230}"/>
              </a:ext>
            </a:extLst>
          </p:cNvPr>
          <p:cNvSpPr txBox="1"/>
          <p:nvPr/>
        </p:nvSpPr>
        <p:spPr>
          <a:xfrm>
            <a:off x="8545582" y="862293"/>
            <a:ext cx="1308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 String</a:t>
            </a:r>
          </a:p>
          <a:p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b="1" dirty="0"/>
              <a:t>id</a:t>
            </a:r>
            <a:r>
              <a:rPr lang="en-US" dirty="0"/>
              <a:t> </a:t>
            </a:r>
            <a:r>
              <a:rPr lang="en-US" b="1" dirty="0"/>
              <a:t>) </a:t>
            </a:r>
            <a:r>
              <a:rPr lang="en-US" b="1" dirty="0" err="1"/>
              <a:t>eof</a:t>
            </a:r>
            <a:endParaRPr lang="en-US" b="1" dirty="0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CE8E3B2-D4D1-49E2-9350-9AB6AA2CBEC6}"/>
              </a:ext>
            </a:extLst>
          </p:cNvPr>
          <p:cNvGrpSpPr/>
          <p:nvPr/>
        </p:nvGrpSpPr>
        <p:grpSpPr>
          <a:xfrm>
            <a:off x="3183142" y="4893216"/>
            <a:ext cx="1407216" cy="1878330"/>
            <a:chOff x="1918108" y="4884421"/>
            <a:chExt cx="1407216" cy="1878330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A3D0270A-E67D-4190-AC8A-EC67D638DBD2}"/>
                </a:ext>
              </a:extLst>
            </p:cNvPr>
            <p:cNvSpPr/>
            <p:nvPr/>
          </p:nvSpPr>
          <p:spPr>
            <a:xfrm>
              <a:off x="1918108" y="4884421"/>
              <a:ext cx="1407216" cy="187833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C8D2E8FA-85FF-4127-8EA1-BB669332FF79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1A483FBC-1A7D-472E-BDE1-4C20B484609E}"/>
                </a:ext>
              </a:extLst>
            </p:cNvPr>
            <p:cNvSpPr/>
            <p:nvPr/>
          </p:nvSpPr>
          <p:spPr>
            <a:xfrm>
              <a:off x="2921018" y="6072201"/>
              <a:ext cx="293987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)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B9D29CBE-B1D5-4C8D-A618-A82B814AF17E}"/>
                </a:ext>
              </a:extLst>
            </p:cNvPr>
            <p:cNvSpPr/>
            <p:nvPr/>
          </p:nvSpPr>
          <p:spPr>
            <a:xfrm>
              <a:off x="1929538" y="6302381"/>
              <a:ext cx="598911" cy="43370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 Stack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9768D7CA-7D97-42DF-A6D8-26C7E4F2DF6E}"/>
                </a:ext>
              </a:extLst>
            </p:cNvPr>
            <p:cNvSpPr/>
            <p:nvPr/>
          </p:nvSpPr>
          <p:spPr>
            <a:xfrm>
              <a:off x="2574764" y="6282149"/>
              <a:ext cx="676700" cy="45393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Token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FECE80B3-1287-4972-8005-514F2964A431}"/>
                </a:ext>
              </a:extLst>
            </p:cNvPr>
            <p:cNvSpPr txBox="1"/>
            <p:nvPr/>
          </p:nvSpPr>
          <p:spPr>
            <a:xfrm>
              <a:off x="2588973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3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362ED904-F29F-4811-945C-C76E3E10872E}"/>
                </a:ext>
              </a:extLst>
            </p:cNvPr>
            <p:cNvSpPr/>
            <p:nvPr/>
          </p:nvSpPr>
          <p:spPr>
            <a:xfrm>
              <a:off x="2107527" y="5619859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AB470F39-DB92-46A9-86CF-69A7DA805B48}"/>
                </a:ext>
              </a:extLst>
            </p:cNvPr>
            <p:cNvSpPr/>
            <p:nvPr/>
          </p:nvSpPr>
          <p:spPr>
            <a:xfrm>
              <a:off x="2114846" y="5263940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672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5623" y="6492875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9</a:t>
            </a:fld>
            <a:endParaRPr lang="en-US" dirty="0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F6042C55-2F77-4505-B2B4-40FD1397892D}"/>
              </a:ext>
            </a:extLst>
          </p:cNvPr>
          <p:cNvSpPr txBox="1">
            <a:spLocks/>
          </p:cNvSpPr>
          <p:nvPr/>
        </p:nvSpPr>
        <p:spPr>
          <a:xfrm>
            <a:off x="152400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Running the SLR Parser</a:t>
            </a:r>
            <a:br>
              <a:rPr lang="en-US" sz="2000" i="1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lang="en-US" sz="5000" dirty="0">
              <a:ln w="12700">
                <a:noFill/>
              </a:ln>
              <a:latin typeface="Garamond" panose="02020404030301010803" pitchFamily="18" charset="0"/>
            </a:endParaRP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3D199EA5-0A86-4540-AC49-7C7C05104B3C}"/>
              </a:ext>
            </a:extLst>
          </p:cNvPr>
          <p:cNvGrpSpPr/>
          <p:nvPr/>
        </p:nvGrpSpPr>
        <p:grpSpPr>
          <a:xfrm>
            <a:off x="3987865" y="5013791"/>
            <a:ext cx="1407216" cy="1671589"/>
            <a:chOff x="1918108" y="4884421"/>
            <a:chExt cx="1407216" cy="1671589"/>
          </a:xfrm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B37C7977-6A53-4089-8A43-556DA8D2D062}"/>
                </a:ext>
              </a:extLst>
            </p:cNvPr>
            <p:cNvSpPr/>
            <p:nvPr/>
          </p:nvSpPr>
          <p:spPr>
            <a:xfrm>
              <a:off x="1918108" y="4884421"/>
              <a:ext cx="1407216" cy="167154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7D818179-EA27-45EF-BC54-51EAD5951C30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E3295287-D910-4318-8578-6156AF177C8D}"/>
                </a:ext>
              </a:extLst>
            </p:cNvPr>
            <p:cNvSpPr/>
            <p:nvPr/>
          </p:nvSpPr>
          <p:spPr>
            <a:xfrm>
              <a:off x="2840808" y="6032096"/>
              <a:ext cx="403940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 err="1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eof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97881378-69B4-40B3-A749-6C4BBAFD735B}"/>
                </a:ext>
              </a:extLst>
            </p:cNvPr>
            <p:cNvSpPr/>
            <p:nvPr/>
          </p:nvSpPr>
          <p:spPr>
            <a:xfrm>
              <a:off x="1929538" y="6302381"/>
              <a:ext cx="598911" cy="253628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Items</a:t>
              </a: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D3F674DE-E735-4331-BEA4-873078CF52FF}"/>
                </a:ext>
              </a:extLst>
            </p:cNvPr>
            <p:cNvSpPr/>
            <p:nvPr/>
          </p:nvSpPr>
          <p:spPr>
            <a:xfrm>
              <a:off x="2574764" y="6282150"/>
              <a:ext cx="676700" cy="27386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819ECDC3-318B-48A1-90DE-80AAFEDAB3AB}"/>
                </a:ext>
              </a:extLst>
            </p:cNvPr>
            <p:cNvSpPr txBox="1"/>
            <p:nvPr/>
          </p:nvSpPr>
          <p:spPr>
            <a:xfrm>
              <a:off x="2524805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4</a:t>
              </a: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FB0F85D2-1742-415D-A6F0-A09A87802312}"/>
                </a:ext>
              </a:extLst>
            </p:cNvPr>
            <p:cNvSpPr/>
            <p:nvPr/>
          </p:nvSpPr>
          <p:spPr>
            <a:xfrm>
              <a:off x="2107527" y="5619859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2BC92E66-DBE0-4449-932B-1A7762749C7C}"/>
                </a:ext>
              </a:extLst>
            </p:cNvPr>
            <p:cNvSpPr/>
            <p:nvPr/>
          </p:nvSpPr>
          <p:spPr>
            <a:xfrm>
              <a:off x="2114846" y="5263940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34F9AEC2-7A6E-4CE2-A85A-5A8458CDB76F}"/>
                </a:ext>
              </a:extLst>
            </p:cNvPr>
            <p:cNvSpPr/>
            <p:nvPr/>
          </p:nvSpPr>
          <p:spPr>
            <a:xfrm>
              <a:off x="2114846" y="4899908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5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6E67323-E887-4CE1-9048-3AE0B06799E7}"/>
              </a:ext>
            </a:extLst>
          </p:cNvPr>
          <p:cNvGrpSpPr/>
          <p:nvPr/>
        </p:nvGrpSpPr>
        <p:grpSpPr>
          <a:xfrm>
            <a:off x="5529070" y="5094296"/>
            <a:ext cx="1407216" cy="1697336"/>
            <a:chOff x="1918108" y="4884421"/>
            <a:chExt cx="1407216" cy="1697336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57A32B8-BB19-4C76-B817-D356AF8D634B}"/>
                </a:ext>
              </a:extLst>
            </p:cNvPr>
            <p:cNvSpPr/>
            <p:nvPr/>
          </p:nvSpPr>
          <p:spPr>
            <a:xfrm>
              <a:off x="1918108" y="4884421"/>
              <a:ext cx="1407216" cy="169733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A34DE90-6550-4881-9410-89F60C24B2D1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C1D7375D-291B-4424-AAD7-3339936E63AB}"/>
                </a:ext>
              </a:extLst>
            </p:cNvPr>
            <p:cNvSpPr/>
            <p:nvPr/>
          </p:nvSpPr>
          <p:spPr>
            <a:xfrm>
              <a:off x="2840808" y="6032096"/>
              <a:ext cx="403940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 err="1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eof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6620492B-7C60-499F-A697-A731C6DFB10F}"/>
                </a:ext>
              </a:extLst>
            </p:cNvPr>
            <p:cNvSpPr/>
            <p:nvPr/>
          </p:nvSpPr>
          <p:spPr>
            <a:xfrm>
              <a:off x="1929538" y="6302381"/>
              <a:ext cx="598911" cy="265532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Items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8605B13-5060-4B66-B287-B9A0075D9BA2}"/>
                </a:ext>
              </a:extLst>
            </p:cNvPr>
            <p:cNvSpPr/>
            <p:nvPr/>
          </p:nvSpPr>
          <p:spPr>
            <a:xfrm>
              <a:off x="2574764" y="6282150"/>
              <a:ext cx="676700" cy="285764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FC5DD196-45D9-42C0-AD1E-A4838B68976B}"/>
                </a:ext>
              </a:extLst>
            </p:cNvPr>
            <p:cNvSpPr txBox="1"/>
            <p:nvPr/>
          </p:nvSpPr>
          <p:spPr>
            <a:xfrm>
              <a:off x="2524805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4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809FC65-EBC0-4C1D-8DAA-AEA1F7824895}"/>
              </a:ext>
            </a:extLst>
          </p:cNvPr>
          <p:cNvGrpSpPr/>
          <p:nvPr/>
        </p:nvGrpSpPr>
        <p:grpSpPr>
          <a:xfrm>
            <a:off x="7063684" y="5080970"/>
            <a:ext cx="1407216" cy="1710662"/>
            <a:chOff x="1918108" y="4884421"/>
            <a:chExt cx="1407216" cy="1710662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96E5AAB0-9CB1-4DD7-A1DA-23EFDE2448D9}"/>
                </a:ext>
              </a:extLst>
            </p:cNvPr>
            <p:cNvSpPr/>
            <p:nvPr/>
          </p:nvSpPr>
          <p:spPr>
            <a:xfrm>
              <a:off x="1918108" y="4884421"/>
              <a:ext cx="1407216" cy="171066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978A837E-1C34-4EA1-A7EE-01100FBA1212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EE2FA80D-EC19-4148-8AC6-DEA2DAD89BE7}"/>
                </a:ext>
              </a:extLst>
            </p:cNvPr>
            <p:cNvSpPr/>
            <p:nvPr/>
          </p:nvSpPr>
          <p:spPr>
            <a:xfrm>
              <a:off x="2840808" y="6032096"/>
              <a:ext cx="403940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 err="1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eof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7B5B5F7E-CC49-47C4-B204-FFD69F2C39E3}"/>
                </a:ext>
              </a:extLst>
            </p:cNvPr>
            <p:cNvSpPr/>
            <p:nvPr/>
          </p:nvSpPr>
          <p:spPr>
            <a:xfrm>
              <a:off x="1929538" y="6302381"/>
              <a:ext cx="598911" cy="278858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Items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CE2D6AE-D764-42D0-A1BC-6BDAEAB33B73}"/>
                </a:ext>
              </a:extLst>
            </p:cNvPr>
            <p:cNvSpPr/>
            <p:nvPr/>
          </p:nvSpPr>
          <p:spPr>
            <a:xfrm>
              <a:off x="2574764" y="6282150"/>
              <a:ext cx="676700" cy="29909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42CA047-F526-465C-B4CE-5A12F3FC9207}"/>
                </a:ext>
              </a:extLst>
            </p:cNvPr>
            <p:cNvSpPr txBox="1"/>
            <p:nvPr/>
          </p:nvSpPr>
          <p:spPr>
            <a:xfrm>
              <a:off x="2524805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4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4FD90A76-397C-4A5B-8C03-7E265690E76B}"/>
                </a:ext>
              </a:extLst>
            </p:cNvPr>
            <p:cNvSpPr/>
            <p:nvPr/>
          </p:nvSpPr>
          <p:spPr>
            <a:xfrm>
              <a:off x="2115137" y="5609105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1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DAEC32D-A155-4236-BB5E-442B178A96BA}"/>
              </a:ext>
            </a:extLst>
          </p:cNvPr>
          <p:cNvGrpSpPr/>
          <p:nvPr/>
        </p:nvGrpSpPr>
        <p:grpSpPr>
          <a:xfrm>
            <a:off x="2691689" y="2209660"/>
            <a:ext cx="1407216" cy="1486548"/>
            <a:chOff x="1918108" y="5072027"/>
            <a:chExt cx="1407216" cy="1486548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59D3D08-2697-4088-B218-DD22CEE33C71}"/>
                </a:ext>
              </a:extLst>
            </p:cNvPr>
            <p:cNvSpPr/>
            <p:nvPr/>
          </p:nvSpPr>
          <p:spPr>
            <a:xfrm>
              <a:off x="1918108" y="5072027"/>
              <a:ext cx="1407216" cy="148654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786A0A8-F467-4372-A102-47703F1D8969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974A6AC-FB6C-4D97-8540-E691B65B3B20}"/>
                </a:ext>
              </a:extLst>
            </p:cNvPr>
            <p:cNvSpPr/>
            <p:nvPr/>
          </p:nvSpPr>
          <p:spPr>
            <a:xfrm>
              <a:off x="2921018" y="6040117"/>
              <a:ext cx="293987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(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AD36032-F22D-4F6B-8B2E-981BDDCE1F6E}"/>
                </a:ext>
              </a:extLst>
            </p:cNvPr>
            <p:cNvSpPr/>
            <p:nvPr/>
          </p:nvSpPr>
          <p:spPr>
            <a:xfrm>
              <a:off x="1929538" y="6302381"/>
              <a:ext cx="598911" cy="243025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Items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E9F855D-297F-4010-A6A2-EBA3D3B237FF}"/>
                </a:ext>
              </a:extLst>
            </p:cNvPr>
            <p:cNvSpPr/>
            <p:nvPr/>
          </p:nvSpPr>
          <p:spPr>
            <a:xfrm>
              <a:off x="2574764" y="6282149"/>
              <a:ext cx="676700" cy="263257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ED7854-57E2-43DB-B3EC-5C7480964379}"/>
                </a:ext>
              </a:extLst>
            </p:cNvPr>
            <p:cNvSpPr txBox="1"/>
            <p:nvPr/>
          </p:nvSpPr>
          <p:spPr>
            <a:xfrm>
              <a:off x="2588973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1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A449908-2B90-40EF-9CE6-65DA6F6BD850}"/>
              </a:ext>
            </a:extLst>
          </p:cNvPr>
          <p:cNvGrpSpPr/>
          <p:nvPr/>
        </p:nvGrpSpPr>
        <p:grpSpPr>
          <a:xfrm>
            <a:off x="4175903" y="2205066"/>
            <a:ext cx="1407216" cy="1491143"/>
            <a:chOff x="1918108" y="5064823"/>
            <a:chExt cx="1407216" cy="1491143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4CDF49E-693B-45FE-AE6F-EAA537B9D46F}"/>
                </a:ext>
              </a:extLst>
            </p:cNvPr>
            <p:cNvSpPr/>
            <p:nvPr/>
          </p:nvSpPr>
          <p:spPr>
            <a:xfrm>
              <a:off x="1918108" y="5064823"/>
              <a:ext cx="1407216" cy="149114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20906B8-09AB-405B-B349-FADBB1C4986A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5C318E9-37DE-427E-B77C-91A8F203A894}"/>
                </a:ext>
              </a:extLst>
            </p:cNvPr>
            <p:cNvSpPr/>
            <p:nvPr/>
          </p:nvSpPr>
          <p:spPr>
            <a:xfrm>
              <a:off x="2921018" y="6072201"/>
              <a:ext cx="293987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id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97BCE95-5D81-4B2D-916F-062E30BD9006}"/>
                </a:ext>
              </a:extLst>
            </p:cNvPr>
            <p:cNvSpPr/>
            <p:nvPr/>
          </p:nvSpPr>
          <p:spPr>
            <a:xfrm>
              <a:off x="1929538" y="6302381"/>
              <a:ext cx="598911" cy="240416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Items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690CB0C-33E1-4931-B9A4-44B0570FEA5B}"/>
                </a:ext>
              </a:extLst>
            </p:cNvPr>
            <p:cNvSpPr/>
            <p:nvPr/>
          </p:nvSpPr>
          <p:spPr>
            <a:xfrm>
              <a:off x="2574764" y="6282150"/>
              <a:ext cx="676700" cy="260648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71EBA39-9597-4BD1-94C2-118205F78DB6}"/>
                </a:ext>
              </a:extLst>
            </p:cNvPr>
            <p:cNvSpPr txBox="1"/>
            <p:nvPr/>
          </p:nvSpPr>
          <p:spPr>
            <a:xfrm>
              <a:off x="2588973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2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1458023-262F-46F2-9DDF-787BB1A3CCF4}"/>
                </a:ext>
              </a:extLst>
            </p:cNvPr>
            <p:cNvSpPr/>
            <p:nvPr/>
          </p:nvSpPr>
          <p:spPr>
            <a:xfrm>
              <a:off x="2107527" y="5619859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908FAF0-822D-4CD7-A0D8-82D6C6E7FD72}"/>
              </a:ext>
            </a:extLst>
          </p:cNvPr>
          <p:cNvGrpSpPr/>
          <p:nvPr/>
        </p:nvGrpSpPr>
        <p:grpSpPr>
          <a:xfrm>
            <a:off x="5692551" y="2189932"/>
            <a:ext cx="1407216" cy="1493109"/>
            <a:chOff x="1918108" y="5059545"/>
            <a:chExt cx="1407216" cy="1493109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4A8ECDD-8039-4974-9077-692A858B2AC7}"/>
                </a:ext>
              </a:extLst>
            </p:cNvPr>
            <p:cNvSpPr/>
            <p:nvPr/>
          </p:nvSpPr>
          <p:spPr>
            <a:xfrm>
              <a:off x="1918108" y="5059545"/>
              <a:ext cx="1407216" cy="149310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10722B3-405D-4A37-9B68-F3F7B3951C8A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72C0626-8546-41D5-9699-6AA93D12B90F}"/>
                </a:ext>
              </a:extLst>
            </p:cNvPr>
            <p:cNvSpPr/>
            <p:nvPr/>
          </p:nvSpPr>
          <p:spPr>
            <a:xfrm>
              <a:off x="2921018" y="6024075"/>
              <a:ext cx="293987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)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508CC40-A264-46C2-999B-4550EDF0A28E}"/>
                </a:ext>
              </a:extLst>
            </p:cNvPr>
            <p:cNvSpPr/>
            <p:nvPr/>
          </p:nvSpPr>
          <p:spPr>
            <a:xfrm>
              <a:off x="1929538" y="6302381"/>
              <a:ext cx="598911" cy="250272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Items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9A939BC-5485-4F8C-83F0-05F68339D1C6}"/>
                </a:ext>
              </a:extLst>
            </p:cNvPr>
            <p:cNvSpPr/>
            <p:nvPr/>
          </p:nvSpPr>
          <p:spPr>
            <a:xfrm>
              <a:off x="2574764" y="6282150"/>
              <a:ext cx="676700" cy="270504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CB20BC5-F27F-4262-ADD8-F00B160DB00D}"/>
                </a:ext>
              </a:extLst>
            </p:cNvPr>
            <p:cNvSpPr txBox="1"/>
            <p:nvPr/>
          </p:nvSpPr>
          <p:spPr>
            <a:xfrm>
              <a:off x="2588973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3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B0C725F-D69C-4DB1-80E7-D4CA0F781C2C}"/>
                </a:ext>
              </a:extLst>
            </p:cNvPr>
            <p:cNvSpPr/>
            <p:nvPr/>
          </p:nvSpPr>
          <p:spPr>
            <a:xfrm>
              <a:off x="2107527" y="5619859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CF32B74-A58D-4526-AAEE-3ABBFD63EEBD}"/>
                </a:ext>
              </a:extLst>
            </p:cNvPr>
            <p:cNvSpPr/>
            <p:nvPr/>
          </p:nvSpPr>
          <p:spPr>
            <a:xfrm>
              <a:off x="2107527" y="5266650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4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6D32F35-293E-455E-9F30-E35FE03C63C7}"/>
              </a:ext>
            </a:extLst>
          </p:cNvPr>
          <p:cNvGrpSpPr/>
          <p:nvPr/>
        </p:nvGrpSpPr>
        <p:grpSpPr>
          <a:xfrm>
            <a:off x="7185469" y="2189932"/>
            <a:ext cx="1407216" cy="1506277"/>
            <a:chOff x="1918108" y="5059545"/>
            <a:chExt cx="1407216" cy="1506277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27A3449-11A4-4AA9-B0D9-148540CEF61B}"/>
                </a:ext>
              </a:extLst>
            </p:cNvPr>
            <p:cNvSpPr/>
            <p:nvPr/>
          </p:nvSpPr>
          <p:spPr>
            <a:xfrm>
              <a:off x="1918108" y="5059545"/>
              <a:ext cx="1407216" cy="150627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1339D7F-79CF-4DC2-B8EF-7EE269FEBDDA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D7D2A99-FCB6-4692-9CAF-0F76BF366E7E}"/>
                </a:ext>
              </a:extLst>
            </p:cNvPr>
            <p:cNvSpPr/>
            <p:nvPr/>
          </p:nvSpPr>
          <p:spPr>
            <a:xfrm>
              <a:off x="2921018" y="6072201"/>
              <a:ext cx="293987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)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8312ABF-5BB4-4E99-94CC-B5E271EF6686}"/>
                </a:ext>
              </a:extLst>
            </p:cNvPr>
            <p:cNvSpPr/>
            <p:nvPr/>
          </p:nvSpPr>
          <p:spPr>
            <a:xfrm>
              <a:off x="1929538" y="6302381"/>
              <a:ext cx="598911" cy="26344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Items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38B2626-CFEA-4C89-8F17-6B34376A1E8F}"/>
                </a:ext>
              </a:extLst>
            </p:cNvPr>
            <p:cNvSpPr/>
            <p:nvPr/>
          </p:nvSpPr>
          <p:spPr>
            <a:xfrm>
              <a:off x="2574764" y="6282149"/>
              <a:ext cx="676700" cy="283673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819C5A9-1176-41FC-97F9-7D80B3579E34}"/>
                </a:ext>
              </a:extLst>
            </p:cNvPr>
            <p:cNvSpPr txBox="1"/>
            <p:nvPr/>
          </p:nvSpPr>
          <p:spPr>
            <a:xfrm>
              <a:off x="2588973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3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D7444C9F-E83B-41D5-9146-69AD4EFC434C}"/>
                </a:ext>
              </a:extLst>
            </p:cNvPr>
            <p:cNvSpPr/>
            <p:nvPr/>
          </p:nvSpPr>
          <p:spPr>
            <a:xfrm>
              <a:off x="2107527" y="5619859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194B1079-46C8-4DD3-B823-D4C7A42E24FE}"/>
              </a:ext>
            </a:extLst>
          </p:cNvPr>
          <p:cNvSpPr/>
          <p:nvPr/>
        </p:nvSpPr>
        <p:spPr>
          <a:xfrm>
            <a:off x="7495806" y="2209660"/>
            <a:ext cx="857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kern="0" dirty="0">
                <a:solidFill>
                  <a:prstClr val="black"/>
                </a:solidFill>
              </a:rPr>
              <a:t>R</a:t>
            </a:r>
            <a:r>
              <a:rPr lang="en-US" sz="1400" kern="0" dirty="0">
                <a:solidFill>
                  <a:prstClr val="black"/>
                </a:solidFill>
              </a:rPr>
              <a:t>❸ to L</a:t>
            </a:r>
            <a:endParaRPr lang="en-US" sz="1400" i="1" kern="0" dirty="0">
              <a:solidFill>
                <a:prstClr val="black"/>
              </a:solidFill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786347F-6561-4C65-A701-31A71744B805}"/>
              </a:ext>
            </a:extLst>
          </p:cNvPr>
          <p:cNvGrpSpPr/>
          <p:nvPr/>
        </p:nvGrpSpPr>
        <p:grpSpPr>
          <a:xfrm>
            <a:off x="8666179" y="2189932"/>
            <a:ext cx="1407216" cy="1506277"/>
            <a:chOff x="1918108" y="5059545"/>
            <a:chExt cx="1407216" cy="1506277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8E5CCBB7-2383-4400-814B-5E56A0D56BAC}"/>
                </a:ext>
              </a:extLst>
            </p:cNvPr>
            <p:cNvSpPr/>
            <p:nvPr/>
          </p:nvSpPr>
          <p:spPr>
            <a:xfrm>
              <a:off x="1918108" y="5059545"/>
              <a:ext cx="1407216" cy="150627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378B730B-4950-4C32-BA21-48AC9EE39796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05F65692-AB6A-41CB-806B-0A200BDD1EEF}"/>
                </a:ext>
              </a:extLst>
            </p:cNvPr>
            <p:cNvSpPr/>
            <p:nvPr/>
          </p:nvSpPr>
          <p:spPr>
            <a:xfrm>
              <a:off x="2921018" y="6072201"/>
              <a:ext cx="293987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)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26317B1-6831-42DC-8A39-3D54B0714B6C}"/>
                </a:ext>
              </a:extLst>
            </p:cNvPr>
            <p:cNvSpPr/>
            <p:nvPr/>
          </p:nvSpPr>
          <p:spPr>
            <a:xfrm>
              <a:off x="1929538" y="6302381"/>
              <a:ext cx="598911" cy="26344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Items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7AD293A-FEB0-4000-998D-F90046070E60}"/>
                </a:ext>
              </a:extLst>
            </p:cNvPr>
            <p:cNvSpPr/>
            <p:nvPr/>
          </p:nvSpPr>
          <p:spPr>
            <a:xfrm>
              <a:off x="2574764" y="6282149"/>
              <a:ext cx="676700" cy="283673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6C3CEAB-93DF-4135-87B1-B7DF594F4A63}"/>
                </a:ext>
              </a:extLst>
            </p:cNvPr>
            <p:cNvSpPr txBox="1"/>
            <p:nvPr/>
          </p:nvSpPr>
          <p:spPr>
            <a:xfrm>
              <a:off x="2588973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3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9DD41062-BFC9-447C-865B-E67C242A8FF6}"/>
                </a:ext>
              </a:extLst>
            </p:cNvPr>
            <p:cNvSpPr/>
            <p:nvPr/>
          </p:nvSpPr>
          <p:spPr>
            <a:xfrm>
              <a:off x="2107527" y="5619859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E6506FF-311A-4B05-856B-364AEC2211AE}"/>
                </a:ext>
              </a:extLst>
            </p:cNvPr>
            <p:cNvSpPr/>
            <p:nvPr/>
          </p:nvSpPr>
          <p:spPr>
            <a:xfrm>
              <a:off x="2114846" y="5263940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</a:p>
          </p:txBody>
        </p:sp>
      </p:grp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3E56CCA-003F-4958-93FA-0B19723685B6}"/>
              </a:ext>
            </a:extLst>
          </p:cNvPr>
          <p:cNvSpPr/>
          <p:nvPr/>
        </p:nvSpPr>
        <p:spPr>
          <a:xfrm>
            <a:off x="1702961" y="197848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C81999AA-103A-42EB-A365-2C8197FDF0CD}"/>
              </a:ext>
            </a:extLst>
          </p:cNvPr>
          <p:cNvSpPr txBox="1"/>
          <p:nvPr/>
        </p:nvSpPr>
        <p:spPr>
          <a:xfrm>
            <a:off x="9054787" y="268576"/>
            <a:ext cx="1308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 String</a:t>
            </a:r>
          </a:p>
          <a:p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b="1" dirty="0"/>
              <a:t>id</a:t>
            </a:r>
            <a:r>
              <a:rPr lang="en-US" dirty="0"/>
              <a:t> </a:t>
            </a:r>
            <a:r>
              <a:rPr lang="en-US" b="1" dirty="0"/>
              <a:t>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A163D0-C6A9-45BF-9523-0D78B6B7D0BC}"/>
              </a:ext>
            </a:extLst>
          </p:cNvPr>
          <p:cNvSpPr/>
          <p:nvPr/>
        </p:nvSpPr>
        <p:spPr>
          <a:xfrm>
            <a:off x="4660145" y="1547422"/>
            <a:ext cx="344828" cy="3202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D58C8483-EC1A-46A6-A405-334EFDB85212}"/>
              </a:ext>
            </a:extLst>
          </p:cNvPr>
          <p:cNvSpPr/>
          <p:nvPr/>
        </p:nvSpPr>
        <p:spPr>
          <a:xfrm>
            <a:off x="5887213" y="1572429"/>
            <a:ext cx="344828" cy="3202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2E8DC515-B1CB-4799-9A6C-F82A46A2251B}"/>
              </a:ext>
            </a:extLst>
          </p:cNvPr>
          <p:cNvSpPr/>
          <p:nvPr/>
        </p:nvSpPr>
        <p:spPr>
          <a:xfrm>
            <a:off x="6363417" y="1572429"/>
            <a:ext cx="388235" cy="3202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id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C97B34F7-EC5B-4B61-B498-3CE17A0D005A}"/>
              </a:ext>
            </a:extLst>
          </p:cNvPr>
          <p:cNvSpPr/>
          <p:nvPr/>
        </p:nvSpPr>
        <p:spPr>
          <a:xfrm>
            <a:off x="8800657" y="1567863"/>
            <a:ext cx="344828" cy="3202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BE60DBA2-BBC4-4B09-B143-8EE901A4EA59}"/>
              </a:ext>
            </a:extLst>
          </p:cNvPr>
          <p:cNvSpPr/>
          <p:nvPr/>
        </p:nvSpPr>
        <p:spPr>
          <a:xfrm>
            <a:off x="9276861" y="1567863"/>
            <a:ext cx="388235" cy="3202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id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3888340-750D-4814-A850-C8E9B88680E9}"/>
              </a:ext>
            </a:extLst>
          </p:cNvPr>
          <p:cNvSpPr/>
          <p:nvPr/>
        </p:nvSpPr>
        <p:spPr>
          <a:xfrm>
            <a:off x="9280855" y="1157947"/>
            <a:ext cx="388235" cy="320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22A4577-0C4B-4108-8257-C3673B192156}"/>
              </a:ext>
            </a:extLst>
          </p:cNvPr>
          <p:cNvSpPr/>
          <p:nvPr/>
        </p:nvSpPr>
        <p:spPr>
          <a:xfrm>
            <a:off x="4512351" y="4101539"/>
            <a:ext cx="388235" cy="320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F5220863-86AC-488C-8F2D-99594E9B7415}"/>
              </a:ext>
            </a:extLst>
          </p:cNvPr>
          <p:cNvSpPr/>
          <p:nvPr/>
        </p:nvSpPr>
        <p:spPr>
          <a:xfrm>
            <a:off x="4035809" y="4565059"/>
            <a:ext cx="344828" cy="3202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AD17C7F8-C43E-4BD3-860C-CA0730DF5A9F}"/>
              </a:ext>
            </a:extLst>
          </p:cNvPr>
          <p:cNvSpPr/>
          <p:nvPr/>
        </p:nvSpPr>
        <p:spPr>
          <a:xfrm>
            <a:off x="4512013" y="4565059"/>
            <a:ext cx="388235" cy="3202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id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0C31B336-40A7-48C4-93C6-6CFBB041E4F6}"/>
              </a:ext>
            </a:extLst>
          </p:cNvPr>
          <p:cNvSpPr/>
          <p:nvPr/>
        </p:nvSpPr>
        <p:spPr>
          <a:xfrm>
            <a:off x="5004612" y="4554578"/>
            <a:ext cx="344828" cy="3202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EBEAC3C2-FDA7-4778-858F-64A20AE76E67}"/>
              </a:ext>
            </a:extLst>
          </p:cNvPr>
          <p:cNvSpPr/>
          <p:nvPr/>
        </p:nvSpPr>
        <p:spPr>
          <a:xfrm>
            <a:off x="7093787" y="4668070"/>
            <a:ext cx="344828" cy="3202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66DA7E61-4581-4309-8E57-2BC62D51714B}"/>
              </a:ext>
            </a:extLst>
          </p:cNvPr>
          <p:cNvSpPr/>
          <p:nvPr/>
        </p:nvSpPr>
        <p:spPr>
          <a:xfrm>
            <a:off x="7576729" y="4668070"/>
            <a:ext cx="388235" cy="3202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id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368EAFDE-FC13-456B-99D8-22AD1C9146CE}"/>
              </a:ext>
            </a:extLst>
          </p:cNvPr>
          <p:cNvSpPr/>
          <p:nvPr/>
        </p:nvSpPr>
        <p:spPr>
          <a:xfrm>
            <a:off x="7576729" y="4258154"/>
            <a:ext cx="388235" cy="320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D1CF3704-BB32-47D0-AFA3-2066619E282D}"/>
              </a:ext>
            </a:extLst>
          </p:cNvPr>
          <p:cNvSpPr/>
          <p:nvPr/>
        </p:nvSpPr>
        <p:spPr>
          <a:xfrm>
            <a:off x="8062590" y="4657589"/>
            <a:ext cx="344828" cy="3202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CD06E9C0-7BD1-4E66-9AD0-D8A21904AE4A}"/>
              </a:ext>
            </a:extLst>
          </p:cNvPr>
          <p:cNvSpPr/>
          <p:nvPr/>
        </p:nvSpPr>
        <p:spPr>
          <a:xfrm>
            <a:off x="7576729" y="3819524"/>
            <a:ext cx="388235" cy="320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FA05F5-41F9-42BD-8B24-FFA1FFC4784D}"/>
              </a:ext>
            </a:extLst>
          </p:cNvPr>
          <p:cNvCxnSpPr>
            <a:stCxn id="132" idx="0"/>
            <a:endCxn id="134" idx="2"/>
          </p:cNvCxnSpPr>
          <p:nvPr/>
        </p:nvCxnSpPr>
        <p:spPr>
          <a:xfrm flipV="1">
            <a:off x="9470978" y="1478234"/>
            <a:ext cx="3994" cy="89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0396E6-97F0-4787-9649-943724F05ABB}"/>
              </a:ext>
            </a:extLst>
          </p:cNvPr>
          <p:cNvCxnSpPr>
            <a:stCxn id="148" idx="0"/>
            <a:endCxn id="137" idx="2"/>
          </p:cNvCxnSpPr>
          <p:nvPr/>
        </p:nvCxnSpPr>
        <p:spPr>
          <a:xfrm flipV="1">
            <a:off x="4706130" y="4421826"/>
            <a:ext cx="338" cy="143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76E3AC9D-7CB9-45C7-9046-DFEB386DC312}"/>
              </a:ext>
            </a:extLst>
          </p:cNvPr>
          <p:cNvCxnSpPr>
            <a:cxnSpLocks/>
            <a:stCxn id="151" idx="0"/>
            <a:endCxn id="152" idx="2"/>
          </p:cNvCxnSpPr>
          <p:nvPr/>
        </p:nvCxnSpPr>
        <p:spPr>
          <a:xfrm flipV="1">
            <a:off x="7770846" y="4578441"/>
            <a:ext cx="0" cy="89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79E6134E-BC66-48E8-850B-61BA68E0210C}"/>
              </a:ext>
            </a:extLst>
          </p:cNvPr>
          <p:cNvCxnSpPr>
            <a:cxnSpLocks/>
            <a:stCxn id="152" idx="0"/>
            <a:endCxn id="154" idx="2"/>
          </p:cNvCxnSpPr>
          <p:nvPr/>
        </p:nvCxnSpPr>
        <p:spPr>
          <a:xfrm flipV="1">
            <a:off x="7770846" y="4139811"/>
            <a:ext cx="0" cy="118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425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32806</TotalTime>
  <Words>1774</Words>
  <Application>Microsoft Office PowerPoint</Application>
  <PresentationFormat>Widescreen</PresentationFormat>
  <Paragraphs>551</Paragraphs>
  <Slides>31</Slides>
  <Notes>23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Courier New</vt:lpstr>
      <vt:lpstr>Garamond</vt:lpstr>
      <vt:lpstr>Office Theme</vt:lpstr>
      <vt:lpstr>PowerPoint Presentation</vt:lpstr>
      <vt:lpstr> Scope</vt:lpstr>
      <vt:lpstr>PowerPoint Presentation</vt:lpstr>
      <vt:lpstr>PowerPoint Presentation</vt:lpstr>
      <vt:lpstr>PowerPoint Presentation</vt:lpstr>
      <vt:lpstr>Outline Today’s Lecture - Scope</vt:lpstr>
      <vt:lpstr>PowerPoint Presentation</vt:lpstr>
      <vt:lpstr>PowerPoint Presentation</vt:lpstr>
      <vt:lpstr>PowerPoint Presentation</vt:lpstr>
      <vt:lpstr>Outline Today’s Lecture - Scope</vt:lpstr>
      <vt:lpstr>When Does the Parser Fail? LL(1) and SLR Language Limits</vt:lpstr>
      <vt:lpstr>When Running The Parser Fails LL(1) and SLR Language Limits</vt:lpstr>
      <vt:lpstr>When Does the Parser Fail? LL(1) and SLR Language Limits</vt:lpstr>
      <vt:lpstr>Bottom-Up SDT LL(1) and SLR Language Limits</vt:lpstr>
      <vt:lpstr>Bottom-Up SDT LL(1) and SLR Language Limits</vt:lpstr>
      <vt:lpstr>That’s all for parsers! Frontend Finished</vt:lpstr>
      <vt:lpstr>PowerPoint Presentation</vt:lpstr>
      <vt:lpstr>Outline Today’s Lecture - Scope</vt:lpstr>
      <vt:lpstr>Compilers: A Delicious Medley of CS Today’s Lecture - Scope</vt:lpstr>
      <vt:lpstr>Language Design Today’s Lecture - Scope</vt:lpstr>
      <vt:lpstr>Syntax vs Semantics Semantic Analysis</vt:lpstr>
      <vt:lpstr>Goals Semantic Analysis</vt:lpstr>
      <vt:lpstr>Respecting Program Semantics Semantic Analysis</vt:lpstr>
      <vt:lpstr>Scope Semantic Analysis</vt:lpstr>
      <vt:lpstr>Scope: A Language Feature Semantic Analysis</vt:lpstr>
      <vt:lpstr>Kinds of Scope Scope Decisions</vt:lpstr>
      <vt:lpstr>Forward Reference Scope Decisions</vt:lpstr>
      <vt:lpstr>Variable Shadowing Scope Decisions</vt:lpstr>
      <vt:lpstr>Scope Kind &amp; Shadowing Scope Decisions</vt:lpstr>
      <vt:lpstr>Overloading Scope Decisions</vt:lpstr>
      <vt:lpstr>Our Scope Decisions Scope Decisions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Presentation</dc:title>
  <dc:creator>drew</dc:creator>
  <cp:lastModifiedBy>Davidson, Drew</cp:lastModifiedBy>
  <cp:revision>751</cp:revision>
  <cp:lastPrinted>2018-08-29T18:10:22Z</cp:lastPrinted>
  <dcterms:created xsi:type="dcterms:W3CDTF">2018-07-19T03:57:05Z</dcterms:created>
  <dcterms:modified xsi:type="dcterms:W3CDTF">2023-09-22T19:48:53Z</dcterms:modified>
</cp:coreProperties>
</file>