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1217" r:id="rId2"/>
    <p:sldId id="257" r:id="rId3"/>
    <p:sldId id="1302" r:id="rId4"/>
    <p:sldId id="1301" r:id="rId5"/>
    <p:sldId id="1266" r:id="rId6"/>
    <p:sldId id="1290" r:id="rId7"/>
    <p:sldId id="1264" r:id="rId8"/>
    <p:sldId id="1230" r:id="rId9"/>
    <p:sldId id="1258" r:id="rId10"/>
    <p:sldId id="1231" r:id="rId11"/>
    <p:sldId id="1257" r:id="rId12"/>
    <p:sldId id="1260" r:id="rId13"/>
    <p:sldId id="1226" r:id="rId14"/>
    <p:sldId id="1243" r:id="rId15"/>
    <p:sldId id="1259" r:id="rId16"/>
    <p:sldId id="1224" r:id="rId17"/>
    <p:sldId id="351" r:id="rId18"/>
    <p:sldId id="1286" r:id="rId19"/>
    <p:sldId id="1274" r:id="rId20"/>
    <p:sldId id="1275" r:id="rId21"/>
    <p:sldId id="1237" r:id="rId22"/>
    <p:sldId id="1300" r:id="rId23"/>
    <p:sldId id="1263" r:id="rId24"/>
    <p:sldId id="1279" r:id="rId25"/>
    <p:sldId id="1287" r:id="rId26"/>
    <p:sldId id="1288" r:id="rId27"/>
    <p:sldId id="1268" r:id="rId28"/>
    <p:sldId id="1291" r:id="rId29"/>
    <p:sldId id="1297" r:id="rId30"/>
    <p:sldId id="1289" r:id="rId31"/>
    <p:sldId id="1269" r:id="rId32"/>
    <p:sldId id="1293" r:id="rId33"/>
    <p:sldId id="129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93" d="100"/>
          <a:sy n="93" d="100"/>
        </p:scale>
        <p:origin x="566" y="8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13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773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637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111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913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865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373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393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396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049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81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30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115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919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375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73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422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278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4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8140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971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62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8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026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53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483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433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8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9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5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9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7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1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8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1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3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lemontage.crevado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ftware.intel.com/sites/default/files/managed/39/c5/325462-sdm-vol-1-2abcd-3abcd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Encoding Programs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A7EF5-8242-1D34-BBE7-10CFF6F46F0D}"/>
              </a:ext>
            </a:extLst>
          </p:cNvPr>
          <p:cNvSpPr txBox="1"/>
          <p:nvPr/>
        </p:nvSpPr>
        <p:spPr>
          <a:xfrm>
            <a:off x="786911" y="1325564"/>
            <a:ext cx="8849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Rather than using bit-addressable or word-addressable (16-bit) memory, X64 uses byte addressable memory. Why?</a:t>
            </a:r>
          </a:p>
          <a:p>
            <a:br>
              <a:rPr lang="en-US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9532764-A25A-4EE0-B861-9CE11C364022}"/>
              </a:ext>
            </a:extLst>
          </p:cNvPr>
          <p:cNvSpPr/>
          <p:nvPr/>
        </p:nvSpPr>
        <p:spPr>
          <a:xfrm>
            <a:off x="4329247" y="5678182"/>
            <a:ext cx="1453245" cy="626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7CE601-14D0-4B49-A8B3-EE04AA6334A7}"/>
              </a:ext>
            </a:extLst>
          </p:cNvPr>
          <p:cNvSpPr/>
          <p:nvPr/>
        </p:nvSpPr>
        <p:spPr>
          <a:xfrm>
            <a:off x="2792103" y="5678182"/>
            <a:ext cx="1509931" cy="626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CAB42-90BA-4D81-A12E-E2F56F59DC96}"/>
              </a:ext>
            </a:extLst>
          </p:cNvPr>
          <p:cNvSpPr/>
          <p:nvPr/>
        </p:nvSpPr>
        <p:spPr>
          <a:xfrm>
            <a:off x="6533606" y="1677789"/>
            <a:ext cx="3586299" cy="5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D147-3739-4113-863F-04E7F6382524}"/>
              </a:ext>
            </a:extLst>
          </p:cNvPr>
          <p:cNvSpPr/>
          <p:nvPr/>
        </p:nvSpPr>
        <p:spPr>
          <a:xfrm>
            <a:off x="2152651" y="1683921"/>
            <a:ext cx="3586299" cy="5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Segment Directives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2C39DB5-0556-4DDC-903C-3242228F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606" y="1744078"/>
            <a:ext cx="3385457" cy="2864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pPr marL="0" indent="0">
              <a:buNone/>
            </a:pPr>
            <a:r>
              <a:rPr lang="en-US" sz="3000" dirty="0"/>
              <a:t>Lay out items in the data segment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623E50-3932-44B8-8A3B-31F3354629CF}"/>
              </a:ext>
            </a:extLst>
          </p:cNvPr>
          <p:cNvSpPr/>
          <p:nvPr/>
        </p:nvSpPr>
        <p:spPr>
          <a:xfrm>
            <a:off x="2486378" y="4894412"/>
            <a:ext cx="6705600" cy="156754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25CA0A-784C-46EA-83F3-468F3516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03" y="5113923"/>
            <a:ext cx="6094150" cy="1268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4732CA-B1F5-458F-8D3A-FEA228D5B5CC}"/>
              </a:ext>
            </a:extLst>
          </p:cNvPr>
          <p:cNvSpPr/>
          <p:nvPr/>
        </p:nvSpPr>
        <p:spPr>
          <a:xfrm>
            <a:off x="2152650" y="1744077"/>
            <a:ext cx="3734344" cy="143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3000" dirty="0">
                <a:solidFill>
                  <a:prstClr val="black"/>
                </a:solidFill>
              </a:rPr>
              <a:t>Lay out items in the user text segment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6A8BDC-52FA-4DBB-AFA1-6F3205D1F58E}"/>
              </a:ext>
            </a:extLst>
          </p:cNvPr>
          <p:cNvSpPr/>
          <p:nvPr/>
        </p:nvSpPr>
        <p:spPr>
          <a:xfrm>
            <a:off x="2644878" y="3518794"/>
            <a:ext cx="2072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Instructions go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504134-2D27-44BA-9F78-E75CC699207C}"/>
              </a:ext>
            </a:extLst>
          </p:cNvPr>
          <p:cNvSpPr/>
          <p:nvPr/>
        </p:nvSpPr>
        <p:spPr>
          <a:xfrm>
            <a:off x="6658114" y="3570701"/>
            <a:ext cx="3707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Globals</a:t>
            </a:r>
            <a:r>
              <a:rPr lang="en-US" dirty="0"/>
              <a:t> go here</a:t>
            </a:r>
          </a:p>
        </p:txBody>
      </p:sp>
    </p:spTree>
    <p:extLst>
      <p:ext uri="{BB962C8B-B14F-4D97-AF65-F5344CB8AC3E}">
        <p14:creationId xmlns:p14="http://schemas.microsoft.com/office/powerpoint/2010/main" val="25691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8" grpId="0" animBg="1"/>
      <p:bldP spid="17" grpId="0" animBg="1"/>
      <p:bldP spid="11" grpId="0" uiExpand="1" build="p"/>
      <p:bldP spid="16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Labels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618" y="1825625"/>
            <a:ext cx="4424265" cy="4351338"/>
          </a:xfrm>
        </p:spPr>
        <p:txBody>
          <a:bodyPr/>
          <a:lstStyle/>
          <a:p>
            <a:r>
              <a:rPr lang="en-US" dirty="0"/>
              <a:t>The assembler allows us to specify “placeholder” addresses that will be used later</a:t>
            </a:r>
          </a:p>
          <a:p>
            <a:pPr lvl="1"/>
            <a:r>
              <a:rPr lang="en-US" dirty="0"/>
              <a:t>Translated to “real” addresses by a utility called the linker</a:t>
            </a:r>
          </a:p>
          <a:p>
            <a:r>
              <a:rPr lang="en-US" dirty="0"/>
              <a:t>Valid for both data and code locations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5FE940-279F-4F7A-B2FE-30D189C181BE}"/>
              </a:ext>
            </a:extLst>
          </p:cNvPr>
          <p:cNvSpPr txBox="1"/>
          <p:nvPr/>
        </p:nvSpPr>
        <p:spPr>
          <a:xfrm>
            <a:off x="6789100" y="4454702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r>
              <a:rPr lang="en-US" dirty="0"/>
              <a:t> 0x12d34a5678a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B2BB2-651F-4CF1-A088-7E41B0E327FD}"/>
              </a:ext>
            </a:extLst>
          </p:cNvPr>
          <p:cNvSpPr txBox="1"/>
          <p:nvPr/>
        </p:nvSpPr>
        <p:spPr>
          <a:xfrm>
            <a:off x="6761106" y="2568842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r>
              <a:rPr lang="en-US" dirty="0"/>
              <a:t>  LBL1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66AABE-2A73-4199-AAC4-E3CC0D846815}"/>
              </a:ext>
            </a:extLst>
          </p:cNvPr>
          <p:cNvSpPr txBox="1"/>
          <p:nvPr/>
        </p:nvSpPr>
        <p:spPr>
          <a:xfrm>
            <a:off x="6820200" y="28425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A8AA9-0893-4FF9-93BE-833F6475C510}"/>
              </a:ext>
            </a:extLst>
          </p:cNvPr>
          <p:cNvSpPr txBox="1"/>
          <p:nvPr/>
        </p:nvSpPr>
        <p:spPr>
          <a:xfrm>
            <a:off x="6761106" y="3195929"/>
            <a:ext cx="21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LBL1: </a:t>
            </a:r>
            <a:r>
              <a:rPr lang="en-US" dirty="0" err="1"/>
              <a:t>movq</a:t>
            </a:r>
            <a:r>
              <a:rPr lang="en-US" dirty="0"/>
              <a:t> $5 (%</a:t>
            </a:r>
            <a:r>
              <a:rPr lang="en-US" dirty="0" err="1"/>
              <a:t>rax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218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System Calls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9CB2E-68C9-4831-BEC2-42F76BEBD325}"/>
              </a:ext>
            </a:extLst>
          </p:cNvPr>
          <p:cNvSpPr/>
          <p:nvPr/>
        </p:nvSpPr>
        <p:spPr>
          <a:xfrm>
            <a:off x="2845838" y="1892313"/>
            <a:ext cx="5956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interact outside program memory, need the help of the 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FD1A4A-6870-4CDD-B4F5-CFD36AEA9987}"/>
              </a:ext>
            </a:extLst>
          </p:cNvPr>
          <p:cNvSpPr/>
          <p:nvPr/>
        </p:nvSpPr>
        <p:spPr>
          <a:xfrm>
            <a:off x="2165556" y="3822067"/>
            <a:ext cx="8139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Which system call (60 is exit)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(exit takes the return code)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B97F5-709B-4BDB-B549-6216A39AEA66}"/>
              </a:ext>
            </a:extLst>
          </p:cNvPr>
          <p:cNvSpPr/>
          <p:nvPr/>
        </p:nvSpPr>
        <p:spPr>
          <a:xfrm>
            <a:off x="5521163" y="2816631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28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2927" y="6499656"/>
            <a:ext cx="2057400" cy="365125"/>
          </a:xfrm>
        </p:spPr>
        <p:txBody>
          <a:bodyPr/>
          <a:lstStyle/>
          <a:p>
            <a:fld id="{3F434600-A827-4B55-A62A-0A2DA75D7B7E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 descr="https://www.thisiscolossal.com/wp-content/uploads/2018/11/TimKlein_04.jpg">
            <a:extLst>
              <a:ext uri="{FF2B5EF4-FFF2-40B4-BE49-F238E27FC236}">
                <a16:creationId xmlns:a16="http://schemas.microsoft.com/office/drawing/2014/main" id="{65E8A3B4-26AF-4D42-8E5F-4CBDCC264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34" y="1379567"/>
            <a:ext cx="6135332" cy="48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2BDC9850-8FCC-4AD4-BA79-D1CEE92D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Time to put it all together!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329A8-F3F7-456C-B86F-6BB2A6E241D7}"/>
              </a:ext>
            </a:extLst>
          </p:cNvPr>
          <p:cNvSpPr txBox="1"/>
          <p:nvPr/>
        </p:nvSpPr>
        <p:spPr>
          <a:xfrm>
            <a:off x="1568246" y="6422925"/>
            <a:ext cx="604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Tim Klein - </a:t>
            </a:r>
            <a:r>
              <a:rPr lang="en-US" dirty="0">
                <a:hlinkClick r:id="rId3"/>
              </a:rPr>
              <a:t>https://puzzlemontage.crevado.com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050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78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Complete Program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E5B4AB-DD6F-4257-960A-54B1FF062529}"/>
              </a:ext>
            </a:extLst>
          </p:cNvPr>
          <p:cNvSpPr/>
          <p:nvPr/>
        </p:nvSpPr>
        <p:spPr>
          <a:xfrm>
            <a:off x="2849880" y="2551837"/>
            <a:ext cx="7604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                                                                                                            _start:                                                                                                                         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Choose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                                                                                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# 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return code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593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874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Actually Running a Program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9CB2E-68C9-4831-BEC2-42F76BEBD325}"/>
              </a:ext>
            </a:extLst>
          </p:cNvPr>
          <p:cNvSpPr/>
          <p:nvPr/>
        </p:nvSpPr>
        <p:spPr>
          <a:xfrm>
            <a:off x="4340941" y="25043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Invoking the assembler and linker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13D61-C84D-4DE5-8958-E501ADE51E22}"/>
              </a:ext>
            </a:extLst>
          </p:cNvPr>
          <p:cNvSpPr/>
          <p:nvPr/>
        </p:nvSpPr>
        <p:spPr>
          <a:xfrm>
            <a:off x="4483604" y="3429001"/>
            <a:ext cx="3109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prog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./prog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$?</a:t>
            </a:r>
          </a:p>
        </p:txBody>
      </p:sp>
    </p:spTree>
    <p:extLst>
      <p:ext uri="{BB962C8B-B14F-4D97-AF65-F5344CB8AC3E}">
        <p14:creationId xmlns:p14="http://schemas.microsoft.com/office/powerpoint/2010/main" val="3837970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5031-E27A-37DF-A589-CD5ADBEA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874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8DC90A7-9D77-FB42-11E8-F7439BBF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77" y="1544272"/>
            <a:ext cx="916304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ISAs</a:t>
            </a:r>
          </a:p>
          <a:p>
            <a:r>
              <a:rPr lang="en-US" dirty="0"/>
              <a:t>Provide an interface from software to hardware</a:t>
            </a:r>
          </a:p>
          <a:p>
            <a:r>
              <a:rPr lang="en-US" dirty="0"/>
              <a:t>We’ll target assembly code, assembler will take it from there</a:t>
            </a:r>
          </a:p>
          <a:p>
            <a:pPr marL="0" indent="0">
              <a:buNone/>
            </a:pPr>
            <a:r>
              <a:rPr lang="en-US" b="1" dirty="0"/>
              <a:t>X64</a:t>
            </a:r>
          </a:p>
          <a:p>
            <a:r>
              <a:rPr lang="en-US" dirty="0"/>
              <a:t>A popular architecture</a:t>
            </a:r>
          </a:p>
          <a:p>
            <a:r>
              <a:rPr lang="en-US" dirty="0"/>
              <a:t>We’ve covered the basic instruction format and a simple program</a:t>
            </a:r>
          </a:p>
        </p:txBody>
      </p:sp>
    </p:spTree>
    <p:extLst>
      <p:ext uri="{BB962C8B-B14F-4D97-AF65-F5344CB8AC3E}">
        <p14:creationId xmlns:p14="http://schemas.microsoft.com/office/powerpoint/2010/main" val="2259807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CABAED-7E29-46AB-A175-652503A1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7376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49004B-2752-4B4C-8846-36EB5C3BC432}"/>
              </a:ext>
            </a:extLst>
          </p:cNvPr>
          <p:cNvSpPr/>
          <p:nvPr/>
        </p:nvSpPr>
        <p:spPr>
          <a:xfrm>
            <a:off x="7626680" y="1900876"/>
            <a:ext cx="1577835" cy="6254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45E6095-9CFF-42F9-9CB7-6570663B1C67}"/>
              </a:ext>
            </a:extLst>
          </p:cNvPr>
          <p:cNvSpPr/>
          <p:nvPr/>
        </p:nvSpPr>
        <p:spPr>
          <a:xfrm>
            <a:off x="7619185" y="2726132"/>
            <a:ext cx="1592825" cy="6254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A0711F7-22FF-469E-B8F1-135AA828D8A2}"/>
              </a:ext>
            </a:extLst>
          </p:cNvPr>
          <p:cNvSpPr/>
          <p:nvPr/>
        </p:nvSpPr>
        <p:spPr>
          <a:xfrm>
            <a:off x="7619185" y="3551389"/>
            <a:ext cx="1592825" cy="6254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34E8EBB-32C6-4C5A-B78B-E79A6FF4EF08}"/>
              </a:ext>
            </a:extLst>
          </p:cNvPr>
          <p:cNvSpPr/>
          <p:nvPr/>
        </p:nvSpPr>
        <p:spPr>
          <a:xfrm>
            <a:off x="7626680" y="4376645"/>
            <a:ext cx="1577835" cy="6254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EABF6C-359E-411B-AF5E-6A994E338B1F}"/>
              </a:ext>
            </a:extLst>
          </p:cNvPr>
          <p:cNvSpPr/>
          <p:nvPr/>
        </p:nvSpPr>
        <p:spPr>
          <a:xfrm>
            <a:off x="7626679" y="5201901"/>
            <a:ext cx="1577834" cy="6210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2C0D243-8CC7-44BA-A522-D5126A1B3F36}"/>
              </a:ext>
            </a:extLst>
          </p:cNvPr>
          <p:cNvSpPr/>
          <p:nvPr/>
        </p:nvSpPr>
        <p:spPr>
          <a:xfrm>
            <a:off x="7557426" y="6022785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F91EA02-351E-4F53-A538-8FFC724D794D}"/>
              </a:ext>
            </a:extLst>
          </p:cNvPr>
          <p:cNvSpPr/>
          <p:nvPr/>
        </p:nvSpPr>
        <p:spPr>
          <a:xfrm>
            <a:off x="7557426" y="1167903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(sequence of chars)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4B4DA99-1B4B-468D-AB9F-71B6A64ED03E}"/>
              </a:ext>
            </a:extLst>
          </p:cNvPr>
          <p:cNvCxnSpPr>
            <a:cxnSpLocks/>
            <a:stCxn id="53" idx="2"/>
            <a:endCxn id="45" idx="0"/>
          </p:cNvCxnSpPr>
          <p:nvPr/>
        </p:nvCxnSpPr>
        <p:spPr>
          <a:xfrm>
            <a:off x="8415598" y="1701021"/>
            <a:ext cx="0" cy="19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DE987E6-90C4-4D35-8C00-08F3DB6CADDF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>
            <a:off x="8415598" y="2526277"/>
            <a:ext cx="0" cy="19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DDC1817-4C4D-4788-BC90-B40B5E95FE06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>
            <a:off x="8415598" y="3351534"/>
            <a:ext cx="0" cy="19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94835B7-97A7-4A59-AFD9-DDDEC3BAA1E3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8415598" y="4176790"/>
            <a:ext cx="0" cy="19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B9984EC-80A5-4CBE-88C3-9C6BF4F6A24D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8415596" y="5002046"/>
            <a:ext cx="2" cy="19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F0F912D-4427-4660-A953-C44CB607F0C7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8415597" y="5849635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00CAECA9-7B13-4AA4-91D5-B7904CAF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58" y="1360407"/>
            <a:ext cx="40632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Done:</a:t>
            </a:r>
          </a:p>
          <a:p>
            <a:r>
              <a:rPr lang="en-US" dirty="0"/>
              <a:t>Validated and abstracted input program</a:t>
            </a:r>
          </a:p>
          <a:p>
            <a:r>
              <a:rPr lang="en-US" dirty="0"/>
              <a:t>Flattened the input program to a linear representation</a:t>
            </a:r>
          </a:p>
          <a:p>
            <a:pPr marL="0" indent="0">
              <a:buNone/>
            </a:pPr>
            <a:r>
              <a:rPr lang="en-US" b="1" dirty="0" err="1"/>
              <a:t>ToDo</a:t>
            </a:r>
            <a:r>
              <a:rPr lang="en-US" b="1" dirty="0"/>
              <a:t>:</a:t>
            </a:r>
          </a:p>
          <a:p>
            <a:r>
              <a:rPr lang="en-US" dirty="0"/>
              <a:t>Concretize to the target architecture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84C9100C-2969-40A5-9214-4074B8E7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pic>
        <p:nvPicPr>
          <p:cNvPr id="44" name="Picture 43" descr="Image result for in progress">
            <a:extLst>
              <a:ext uri="{FF2B5EF4-FFF2-40B4-BE49-F238E27FC236}">
                <a16:creationId xmlns:a16="http://schemas.microsoft.com/office/drawing/2014/main" id="{47071A71-930F-40EB-A0C4-DFBA0B98D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2" t="31869" r="19108" b="45034"/>
          <a:stretch/>
        </p:blipFill>
        <p:spPr bwMode="auto">
          <a:xfrm>
            <a:off x="7280202" y="2899404"/>
            <a:ext cx="277223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Image result for in progress">
            <a:extLst>
              <a:ext uri="{FF2B5EF4-FFF2-40B4-BE49-F238E27FC236}">
                <a16:creationId xmlns:a16="http://schemas.microsoft.com/office/drawing/2014/main" id="{D70C673B-C731-4898-A4CB-489C07475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2" t="31869" r="19108" b="45034"/>
          <a:stretch/>
        </p:blipFill>
        <p:spPr bwMode="auto">
          <a:xfrm>
            <a:off x="7264712" y="3729548"/>
            <a:ext cx="277223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Image result for in progress">
            <a:extLst>
              <a:ext uri="{FF2B5EF4-FFF2-40B4-BE49-F238E27FC236}">
                <a16:creationId xmlns:a16="http://schemas.microsoft.com/office/drawing/2014/main" id="{D60C8B66-DC39-4DFC-959C-197920C20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31869" r="68596" b="45034"/>
          <a:stretch/>
        </p:blipFill>
        <p:spPr bwMode="auto">
          <a:xfrm>
            <a:off x="7263159" y="5166519"/>
            <a:ext cx="283368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Image result for in progress">
            <a:extLst>
              <a:ext uri="{FF2B5EF4-FFF2-40B4-BE49-F238E27FC236}">
                <a16:creationId xmlns:a16="http://schemas.microsoft.com/office/drawing/2014/main" id="{EEA35ACC-CF8F-4064-A4B0-8394169F5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2" t="31869" r="19108" b="45034"/>
          <a:stretch/>
        </p:blipFill>
        <p:spPr bwMode="auto">
          <a:xfrm>
            <a:off x="7272582" y="2068824"/>
            <a:ext cx="277223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Image result for in progress">
            <a:extLst>
              <a:ext uri="{FF2B5EF4-FFF2-40B4-BE49-F238E27FC236}">
                <a16:creationId xmlns:a16="http://schemas.microsoft.com/office/drawing/2014/main" id="{1D17E824-E70B-4F9A-88D9-0C74858E4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2" t="31869" r="19108" b="45034"/>
          <a:stretch/>
        </p:blipFill>
        <p:spPr bwMode="auto">
          <a:xfrm>
            <a:off x="7264962" y="4530084"/>
            <a:ext cx="277223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86E1D4F-5627-4FB1-993E-634A5CE70550}"/>
              </a:ext>
            </a:extLst>
          </p:cNvPr>
          <p:cNvGrpSpPr/>
          <p:nvPr/>
        </p:nvGrpSpPr>
        <p:grpSpPr>
          <a:xfrm>
            <a:off x="4523221" y="4772654"/>
            <a:ext cx="3026919" cy="1501146"/>
            <a:chOff x="5113771" y="4772654"/>
            <a:chExt cx="3026919" cy="150114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910D-EF16-4AF1-B103-B94531C6C3BC}"/>
                </a:ext>
              </a:extLst>
            </p:cNvPr>
            <p:cNvSpPr/>
            <p:nvPr/>
          </p:nvSpPr>
          <p:spPr>
            <a:xfrm>
              <a:off x="6032263" y="5549900"/>
              <a:ext cx="2108427" cy="723900"/>
            </a:xfrm>
            <a:custGeom>
              <a:avLst/>
              <a:gdLst>
                <a:gd name="connsiteX0" fmla="*/ 0 w 1968500"/>
                <a:gd name="connsiteY0" fmla="*/ 0 h 723900"/>
                <a:gd name="connsiteX1" fmla="*/ 704850 w 1968500"/>
                <a:gd name="connsiteY1" fmla="*/ 400050 h 723900"/>
                <a:gd name="connsiteX2" fmla="*/ 1111250 w 1968500"/>
                <a:gd name="connsiteY2" fmla="*/ 228600 h 723900"/>
                <a:gd name="connsiteX3" fmla="*/ 1968500 w 1968500"/>
                <a:gd name="connsiteY3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8500" h="723900">
                  <a:moveTo>
                    <a:pt x="0" y="0"/>
                  </a:moveTo>
                  <a:cubicBezTo>
                    <a:pt x="259821" y="180975"/>
                    <a:pt x="519642" y="361950"/>
                    <a:pt x="704850" y="400050"/>
                  </a:cubicBezTo>
                  <a:cubicBezTo>
                    <a:pt x="890058" y="438150"/>
                    <a:pt x="900642" y="174625"/>
                    <a:pt x="1111250" y="228600"/>
                  </a:cubicBezTo>
                  <a:cubicBezTo>
                    <a:pt x="1321858" y="282575"/>
                    <a:pt x="1645179" y="503237"/>
                    <a:pt x="1968500" y="72390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5FD92E-9B7C-4BA3-99E2-778CC203AB80}"/>
                </a:ext>
              </a:extLst>
            </p:cNvPr>
            <p:cNvSpPr txBox="1"/>
            <p:nvPr/>
          </p:nvSpPr>
          <p:spPr>
            <a:xfrm rot="20970498">
              <a:off x="5113771" y="4772654"/>
              <a:ext cx="12773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accent1"/>
                  </a:solidFill>
                </a:rPr>
                <a:t>We </a:t>
              </a:r>
              <a:r>
                <a:rPr lang="en-US" b="1" i="1" dirty="0" err="1">
                  <a:solidFill>
                    <a:schemeClr val="accent1"/>
                  </a:solidFill>
                </a:rPr>
                <a:t>gotta</a:t>
              </a:r>
              <a:r>
                <a:rPr lang="en-US" b="1" i="1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b="1" i="1" dirty="0">
                  <a:solidFill>
                    <a:schemeClr val="accent1"/>
                  </a:solidFill>
                </a:rPr>
                <a:t>understand</a:t>
              </a:r>
            </a:p>
            <a:p>
              <a:pPr algn="ctr"/>
              <a:r>
                <a:rPr lang="en-US" b="1" i="1" dirty="0">
                  <a:solidFill>
                    <a:schemeClr val="accent1"/>
                  </a:solidFill>
                </a:rPr>
                <a:t>this!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5F690C7-544B-4C18-A601-AD6AD4D4F23A}"/>
              </a:ext>
            </a:extLst>
          </p:cNvPr>
          <p:cNvSpPr txBox="1"/>
          <p:nvPr/>
        </p:nvSpPr>
        <p:spPr>
          <a:xfrm>
            <a:off x="6114354" y="5102035"/>
            <a:ext cx="123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In progress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8BCA1F7-0BB8-418A-8A2D-0AFFE63BF11C}"/>
              </a:ext>
            </a:extLst>
          </p:cNvPr>
          <p:cNvSpPr txBox="1"/>
          <p:nvPr/>
        </p:nvSpPr>
        <p:spPr>
          <a:xfrm>
            <a:off x="6570889" y="447459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Done!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720B6F3-B65C-4D28-9E8C-322BF3E99BCC}"/>
              </a:ext>
            </a:extLst>
          </p:cNvPr>
          <p:cNvSpPr txBox="1"/>
          <p:nvPr/>
        </p:nvSpPr>
        <p:spPr>
          <a:xfrm>
            <a:off x="6570889" y="36736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Done!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9B7D6D-C337-4B8E-8B63-A554ADC50A12}"/>
              </a:ext>
            </a:extLst>
          </p:cNvPr>
          <p:cNvSpPr txBox="1"/>
          <p:nvPr/>
        </p:nvSpPr>
        <p:spPr>
          <a:xfrm>
            <a:off x="6572203" y="283907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Done!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273A5BB-97E7-4FC7-A175-9B2D70C0C087}"/>
              </a:ext>
            </a:extLst>
          </p:cNvPr>
          <p:cNvSpPr txBox="1"/>
          <p:nvPr/>
        </p:nvSpPr>
        <p:spPr>
          <a:xfrm>
            <a:off x="6573517" y="200454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Done!</a:t>
            </a:r>
          </a:p>
        </p:txBody>
      </p:sp>
    </p:spTree>
    <p:extLst>
      <p:ext uri="{BB962C8B-B14F-4D97-AF65-F5344CB8AC3E}">
        <p14:creationId xmlns:p14="http://schemas.microsoft.com/office/powerpoint/2010/main" val="4939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uiExpand="1" build="p"/>
      <p:bldP spid="22" grpId="0"/>
      <p:bldP spid="67" grpId="0"/>
      <p:bldP spid="68" grpId="0"/>
      <p:bldP spid="69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Moment of Appreciation</a:t>
            </a:r>
            <a:b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Basics: Perspective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4" y="1699469"/>
            <a:ext cx="84381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We’re writing real-deal x64 - no special tools needed</a:t>
            </a:r>
          </a:p>
          <a:p>
            <a:r>
              <a:rPr lang="en-US" dirty="0"/>
              <a:t>Our x64 code looks (mostly) like what comes out of </a:t>
            </a:r>
            <a:r>
              <a:rPr lang="en-US" dirty="0" err="1"/>
              <a:t>gcc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prog.exe</a:t>
            </a:r>
          </a:p>
          <a:p>
            <a:pPr marL="0" indent="0" algn="ctr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65B24A-264E-4274-9004-CA478DB75679}"/>
              </a:ext>
            </a:extLst>
          </p:cNvPr>
          <p:cNvSpPr txBox="1"/>
          <p:nvPr/>
        </p:nvSpPr>
        <p:spPr>
          <a:xfrm>
            <a:off x="850607" y="4859079"/>
            <a:ext cx="776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Unfortunately for clarity, there are a lot of extra directives we might want to strip: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F93C68-5545-459D-9A77-9A50B0814C83}"/>
              </a:ext>
            </a:extLst>
          </p:cNvPr>
          <p:cNvSpPr/>
          <p:nvPr/>
        </p:nvSpPr>
        <p:spPr>
          <a:xfrm>
            <a:off x="414301" y="5404476"/>
            <a:ext cx="8817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-asynchronous-unwind-tables -fno-dwarf2-cfi-asm -O0 -S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blah.c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blah.nodebug.S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34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Docs: A Benefit to x64’s Popularity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Basics: Perspective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423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17C58887-6532-4270-BAD3-C39F6993C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84" y="1699469"/>
            <a:ext cx="43316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Lots of good, thorough documentation out there</a:t>
            </a:r>
          </a:p>
          <a:p>
            <a:r>
              <a:rPr lang="en-US" dirty="0"/>
              <a:t>Some best used as reference rather than walkthrough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977F7-456A-47B5-A428-189CBC74D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007" y="1699469"/>
            <a:ext cx="3159976" cy="4055806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3C48A99-96BB-4CF1-A56C-83F0EDDD0C49}"/>
              </a:ext>
            </a:extLst>
          </p:cNvPr>
          <p:cNvSpPr/>
          <p:nvPr/>
        </p:nvSpPr>
        <p:spPr>
          <a:xfrm>
            <a:off x="4239194" y="4844845"/>
            <a:ext cx="1039762" cy="600706"/>
          </a:xfrm>
          <a:custGeom>
            <a:avLst/>
            <a:gdLst>
              <a:gd name="connsiteX0" fmla="*/ 0 w 1039762"/>
              <a:gd name="connsiteY0" fmla="*/ 199103 h 600706"/>
              <a:gd name="connsiteX1" fmla="*/ 287594 w 1039762"/>
              <a:gd name="connsiteY1" fmla="*/ 597310 h 600706"/>
              <a:gd name="connsiteX2" fmla="*/ 1039762 w 1039762"/>
              <a:gd name="connsiteY2" fmla="*/ 0 h 60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9762" h="600706">
                <a:moveTo>
                  <a:pt x="0" y="199103"/>
                </a:moveTo>
                <a:cubicBezTo>
                  <a:pt x="57150" y="414798"/>
                  <a:pt x="114300" y="630494"/>
                  <a:pt x="287594" y="597310"/>
                </a:cubicBezTo>
                <a:cubicBezTo>
                  <a:pt x="460888" y="564126"/>
                  <a:pt x="750325" y="282063"/>
                  <a:pt x="1039762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3CF2C3-9CD2-47BF-B3F6-06F7C3453FCF}"/>
              </a:ext>
            </a:extLst>
          </p:cNvPr>
          <p:cNvSpPr/>
          <p:nvPr/>
        </p:nvSpPr>
        <p:spPr>
          <a:xfrm>
            <a:off x="3523898" y="4232787"/>
            <a:ext cx="1382390" cy="7619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37030-4B73-44C6-807E-B55FD298EC25}"/>
              </a:ext>
            </a:extLst>
          </p:cNvPr>
          <p:cNvSpPr txBox="1"/>
          <p:nvPr/>
        </p:nvSpPr>
        <p:spPr>
          <a:xfrm>
            <a:off x="3745092" y="4296769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4922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Pages!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4ABBA-A548-4E22-96F0-F5BF6D9FF7C2}"/>
              </a:ext>
            </a:extLst>
          </p:cNvPr>
          <p:cNvSpPr/>
          <p:nvPr/>
        </p:nvSpPr>
        <p:spPr>
          <a:xfrm>
            <a:off x="500482" y="5964183"/>
            <a:ext cx="85983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4"/>
              </a:rPr>
              <a:t>https://software.intel.com/sites/default/files/managed/39/c5/325462-sdm-vol-1-2abcd-3abcd.pdf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216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477D649E-6FE7-41C8-8648-6ECD125D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x64 Basics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423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59B254-5174-4B11-A1C8-1CA08695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144125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There are a LOT of Instructions in X64!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Basics: Perspective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FCC25D-AE83-46E5-81BE-EB9A6C667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472" b="11593"/>
          <a:stretch/>
        </p:blipFill>
        <p:spPr>
          <a:xfrm>
            <a:off x="5112226" y="2570221"/>
            <a:ext cx="3830782" cy="3408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BC32E-0E87-474D-9C2A-8F876A255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722"/>
          <a:stretch/>
        </p:blipFill>
        <p:spPr>
          <a:xfrm>
            <a:off x="801246" y="2516304"/>
            <a:ext cx="3922008" cy="351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76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og Post 1 | Writing Through Media">
            <a:extLst>
              <a:ext uri="{FF2B5EF4-FFF2-40B4-BE49-F238E27FC236}">
                <a16:creationId xmlns:a16="http://schemas.microsoft.com/office/drawing/2014/main" id="{A5432AF8-BBF1-4A7B-873A-EE2ED1B10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05" y="1542359"/>
            <a:ext cx="5418487" cy="45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7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Keeping to the “Easy” Path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Basics: Perspective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D1FDEE-2F7C-413E-A6C1-7414B7B3D796}"/>
              </a:ext>
            </a:extLst>
          </p:cNvPr>
          <p:cNvSpPr txBox="1"/>
          <p:nvPr/>
        </p:nvSpPr>
        <p:spPr>
          <a:xfrm>
            <a:off x="7072743" y="4922967"/>
            <a:ext cx="79714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Like 15 </a:t>
            </a:r>
          </a:p>
          <a:p>
            <a:pPr algn="ctr"/>
            <a:r>
              <a:rPr lang="en-US" sz="1400" dirty="0"/>
              <a:t>opcodes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3BBC8D-4143-41B1-AC23-7C19EEBA0EC4}"/>
              </a:ext>
            </a:extLst>
          </p:cNvPr>
          <p:cNvSpPr txBox="1"/>
          <p:nvPr/>
        </p:nvSpPr>
        <p:spPr>
          <a:xfrm>
            <a:off x="8147332" y="4553635"/>
            <a:ext cx="5357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665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E5E5F-00B7-43FA-B267-569F2E72596E}"/>
              </a:ext>
            </a:extLst>
          </p:cNvPr>
          <p:cNvSpPr txBox="1"/>
          <p:nvPr/>
        </p:nvSpPr>
        <p:spPr>
          <a:xfrm>
            <a:off x="5101594" y="2875184"/>
            <a:ext cx="126714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The rest of x86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17C58887-6532-4270-BAD3-C39F6993C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55" y="1699469"/>
            <a:ext cx="35901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We’ll sidestep most of the x64 complexity</a:t>
            </a:r>
          </a:p>
          <a:p>
            <a:r>
              <a:rPr lang="en-US" dirty="0"/>
              <a:t>We’ll just stick to those instructions we need</a:t>
            </a:r>
          </a:p>
          <a:p>
            <a:r>
              <a:rPr lang="en-US" dirty="0"/>
              <a:t>Give you the pointers to explore the rest of the ISA</a:t>
            </a:r>
          </a:p>
        </p:txBody>
      </p:sp>
    </p:spTree>
    <p:extLst>
      <p:ext uri="{BB962C8B-B14F-4D97-AF65-F5344CB8AC3E}">
        <p14:creationId xmlns:p14="http://schemas.microsoft.com/office/powerpoint/2010/main" val="30474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X64 Discussion</a:t>
            </a:r>
          </a:p>
          <a:p>
            <a:r>
              <a:rPr lang="en-US" dirty="0"/>
              <a:t>Some perspective</a:t>
            </a:r>
          </a:p>
          <a:p>
            <a:pPr marL="0" indent="0">
              <a:buNone/>
            </a:pPr>
            <a:r>
              <a:rPr lang="en-US" b="1" dirty="0"/>
              <a:t>Architecture Details</a:t>
            </a:r>
          </a:p>
          <a:p>
            <a:r>
              <a:rPr lang="en-US" dirty="0"/>
              <a:t>Basic operators</a:t>
            </a:r>
          </a:p>
          <a:p>
            <a:r>
              <a:rPr lang="en-US" dirty="0"/>
              <a:t>Memory Directives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8187919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Architecture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224857" y="0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919873-5832-D331-A308-BB434B8F4AA8}"/>
              </a:ext>
            </a:extLst>
          </p:cNvPr>
          <p:cNvSpPr/>
          <p:nvPr/>
        </p:nvSpPr>
        <p:spPr>
          <a:xfrm>
            <a:off x="647700" y="2728913"/>
            <a:ext cx="3681413" cy="162401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 result for in progress">
            <a:extLst>
              <a:ext uri="{FF2B5EF4-FFF2-40B4-BE49-F238E27FC236}">
                <a16:creationId xmlns:a16="http://schemas.microsoft.com/office/drawing/2014/main" id="{2E8BA4A2-0B92-4BD1-998F-AB272A133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2" t="31869" r="19108" b="45034"/>
          <a:stretch/>
        </p:blipFill>
        <p:spPr bwMode="auto">
          <a:xfrm>
            <a:off x="616798" y="2272879"/>
            <a:ext cx="277223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394E1A-F174-24FE-8D0A-3BF043841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877" y="3904674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 descr="Dive Deep - Wikipedia">
            <a:extLst>
              <a:ext uri="{FF2B5EF4-FFF2-40B4-BE49-F238E27FC236}">
                <a16:creationId xmlns:a16="http://schemas.microsoft.com/office/drawing/2014/main" id="{FD725A79-4C4F-4FD4-A4CB-17EEF6AC9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68" y="1173905"/>
            <a:ext cx="5351036" cy="53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4CAA87-7E3C-433D-B01D-C2F0A3FA5D26}"/>
              </a:ext>
            </a:extLst>
          </p:cNvPr>
          <p:cNvSpPr/>
          <p:nvPr/>
        </p:nvSpPr>
        <p:spPr>
          <a:xfrm rot="20875251">
            <a:off x="4427111" y="2819400"/>
            <a:ext cx="3714750" cy="81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X64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2FFD91-6A39-4551-8FBB-6F37316BB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Dive In to X64!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 – Architecture Details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87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Simple Arithmetic Instructions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E8E8B-0AD8-418E-ABBA-66B3D51569C9}"/>
              </a:ext>
            </a:extLst>
          </p:cNvPr>
          <p:cNvSpPr txBox="1"/>
          <p:nvPr/>
        </p:nvSpPr>
        <p:spPr>
          <a:xfrm>
            <a:off x="564023" y="1842306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negq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64C8A-1FBF-4115-8B48-A809A9BF84B3}"/>
              </a:ext>
            </a:extLst>
          </p:cNvPr>
          <p:cNvSpPr txBox="1"/>
          <p:nvPr/>
        </p:nvSpPr>
        <p:spPr>
          <a:xfrm>
            <a:off x="4107323" y="1868315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0FF3FD-75D3-4846-B857-3898E226A0D5}"/>
              </a:ext>
            </a:extLst>
          </p:cNvPr>
          <p:cNvSpPr txBox="1"/>
          <p:nvPr/>
        </p:nvSpPr>
        <p:spPr>
          <a:xfrm>
            <a:off x="8514725" y="1842306"/>
            <a:ext cx="305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FACAD1-262C-4720-B022-350B7D3B8667}"/>
              </a:ext>
            </a:extLst>
          </p:cNvPr>
          <p:cNvSpPr txBox="1"/>
          <p:nvPr/>
        </p:nvSpPr>
        <p:spPr>
          <a:xfrm>
            <a:off x="564023" y="2322889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1 </a:t>
            </a:r>
            <a:r>
              <a:rPr lang="en-US" i="1" dirty="0"/>
              <a:t> = -o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B38852-66E1-4FD1-B736-EE59B5EBA3E5}"/>
              </a:ext>
            </a:extLst>
          </p:cNvPr>
          <p:cNvSpPr txBox="1"/>
          <p:nvPr/>
        </p:nvSpPr>
        <p:spPr>
          <a:xfrm>
            <a:off x="564909" y="2741649"/>
            <a:ext cx="1976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negq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55A400-4651-4F3B-AEA8-1DA9C22CF533}"/>
              </a:ext>
            </a:extLst>
          </p:cNvPr>
          <p:cNvSpPr txBox="1"/>
          <p:nvPr/>
        </p:nvSpPr>
        <p:spPr>
          <a:xfrm>
            <a:off x="4092334" y="2782924"/>
            <a:ext cx="225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$5,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3D5A1-C525-416A-83A9-4088AE2968F2}"/>
              </a:ext>
            </a:extLst>
          </p:cNvPr>
          <p:cNvSpPr txBox="1"/>
          <p:nvPr/>
        </p:nvSpPr>
        <p:spPr>
          <a:xfrm>
            <a:off x="8585871" y="2902497"/>
            <a:ext cx="225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$5,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BEEE45-46A3-4F4B-B9E8-27149BFB162B}"/>
              </a:ext>
            </a:extLst>
          </p:cNvPr>
          <p:cNvSpPr txBox="1"/>
          <p:nvPr/>
        </p:nvSpPr>
        <p:spPr>
          <a:xfrm>
            <a:off x="4107323" y="236527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2  </a:t>
            </a:r>
            <a:r>
              <a:rPr lang="en-US" i="1" dirty="0"/>
              <a:t>= o</a:t>
            </a:r>
            <a:r>
              <a:rPr lang="en-US" i="1" baseline="-25000" dirty="0"/>
              <a:t>2</a:t>
            </a:r>
            <a:r>
              <a:rPr lang="en-US" i="1" dirty="0"/>
              <a:t> +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2F6985-CE1C-4A43-9AAE-84B406C887DA}"/>
              </a:ext>
            </a:extLst>
          </p:cNvPr>
          <p:cNvSpPr txBox="1"/>
          <p:nvPr/>
        </p:nvSpPr>
        <p:spPr>
          <a:xfrm>
            <a:off x="8585871" y="2322889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2  </a:t>
            </a:r>
            <a:r>
              <a:rPr lang="en-US" i="1" dirty="0"/>
              <a:t>= o</a:t>
            </a:r>
            <a:r>
              <a:rPr lang="en-US" i="1" baseline="-25000" dirty="0"/>
              <a:t>2</a:t>
            </a:r>
            <a:r>
              <a:rPr lang="en-US" i="1" dirty="0"/>
              <a:t> -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F679D18C-E306-4DD3-BE44-17B88C88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F24B8-910E-451F-8DCE-A160F601FB35}"/>
              </a:ext>
            </a:extLst>
          </p:cNvPr>
          <p:cNvSpPr/>
          <p:nvPr/>
        </p:nvSpPr>
        <p:spPr>
          <a:xfrm>
            <a:off x="4100664" y="4003003"/>
            <a:ext cx="1386739" cy="64633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C81EA0-705B-4211-8F25-D5F93031A592}"/>
              </a:ext>
            </a:extLst>
          </p:cNvPr>
          <p:cNvSpPr txBox="1"/>
          <p:nvPr/>
        </p:nvSpPr>
        <p:spPr>
          <a:xfrm>
            <a:off x="4282333" y="3983253"/>
            <a:ext cx="108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rbx</a:t>
            </a:r>
            <a:r>
              <a:rPr lang="en-US" dirty="0"/>
              <a:t> = 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E4A924-D4FD-4B16-8405-857A03E08AB9}"/>
              </a:ext>
            </a:extLst>
          </p:cNvPr>
          <p:cNvSpPr/>
          <p:nvPr/>
        </p:nvSpPr>
        <p:spPr>
          <a:xfrm>
            <a:off x="8706280" y="4119495"/>
            <a:ext cx="1386739" cy="64633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56FA86-4642-4E5B-8E58-D8CCBDB415DD}"/>
              </a:ext>
            </a:extLst>
          </p:cNvPr>
          <p:cNvSpPr txBox="1"/>
          <p:nvPr/>
        </p:nvSpPr>
        <p:spPr>
          <a:xfrm>
            <a:off x="8887949" y="4099745"/>
            <a:ext cx="108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rbx</a:t>
            </a:r>
            <a:r>
              <a:rPr lang="en-US" dirty="0"/>
              <a:t> =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B8C7D6-5CC6-4B9D-B50E-ABF0A0E022A0}"/>
              </a:ext>
            </a:extLst>
          </p:cNvPr>
          <p:cNvSpPr/>
          <p:nvPr/>
        </p:nvSpPr>
        <p:spPr>
          <a:xfrm>
            <a:off x="564909" y="3717936"/>
            <a:ext cx="1386739" cy="64633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09FB7D-8747-49E2-9578-BC6DA5124BF3}"/>
              </a:ext>
            </a:extLst>
          </p:cNvPr>
          <p:cNvSpPr txBox="1"/>
          <p:nvPr/>
        </p:nvSpPr>
        <p:spPr>
          <a:xfrm>
            <a:off x="746578" y="3698186"/>
            <a:ext cx="108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rax</a:t>
            </a:r>
            <a:r>
              <a:rPr lang="en-US" dirty="0"/>
              <a:t> = -4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5A0090-B8C1-426A-86A5-53D6421D2258}"/>
              </a:ext>
            </a:extLst>
          </p:cNvPr>
          <p:cNvSpPr/>
          <p:nvPr/>
        </p:nvSpPr>
        <p:spPr>
          <a:xfrm>
            <a:off x="6192988" y="1822607"/>
            <a:ext cx="965200" cy="63963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285173-E743-4E64-9130-A8F4B475B908}"/>
              </a:ext>
            </a:extLst>
          </p:cNvPr>
          <p:cNvSpPr txBox="1"/>
          <p:nvPr/>
        </p:nvSpPr>
        <p:spPr>
          <a:xfrm>
            <a:off x="6187362" y="1380548"/>
            <a:ext cx="966931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i="1" dirty="0">
                <a:solidFill>
                  <a:schemeClr val="accent2"/>
                </a:solidFill>
              </a:rPr>
              <a:t>“Main” </a:t>
            </a:r>
          </a:p>
          <a:p>
            <a:pPr algn="ctr">
              <a:lnSpc>
                <a:spcPts val="1600"/>
              </a:lnSpc>
            </a:pPr>
            <a:r>
              <a:rPr lang="en-US" i="1" dirty="0">
                <a:solidFill>
                  <a:schemeClr val="accent2"/>
                </a:solidFill>
              </a:rPr>
              <a:t>operand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582071-9095-49AB-AB31-9547B3443045}"/>
              </a:ext>
            </a:extLst>
          </p:cNvPr>
          <p:cNvSpPr/>
          <p:nvPr/>
        </p:nvSpPr>
        <p:spPr>
          <a:xfrm>
            <a:off x="5218604" y="1822607"/>
            <a:ext cx="845646" cy="63963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AAF9CF-3315-4FFE-8592-0027780A04A4}"/>
              </a:ext>
            </a:extLst>
          </p:cNvPr>
          <p:cNvSpPr txBox="1"/>
          <p:nvPr/>
        </p:nvSpPr>
        <p:spPr>
          <a:xfrm>
            <a:off x="5099716" y="1390423"/>
            <a:ext cx="1172116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i="1" dirty="0">
                <a:solidFill>
                  <a:srgbClr val="7030A0"/>
                </a:solidFill>
              </a:rPr>
              <a:t>“Support” </a:t>
            </a:r>
          </a:p>
          <a:p>
            <a:pPr algn="ctr">
              <a:lnSpc>
                <a:spcPts val="1600"/>
              </a:lnSpc>
            </a:pPr>
            <a:r>
              <a:rPr lang="en-US" i="1" dirty="0">
                <a:solidFill>
                  <a:srgbClr val="7030A0"/>
                </a:solidFill>
              </a:rPr>
              <a:t>operand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A2CDB-7AF0-4E15-BCD1-E9D789917720}"/>
              </a:ext>
            </a:extLst>
          </p:cNvPr>
          <p:cNvSpPr txBox="1"/>
          <p:nvPr/>
        </p:nvSpPr>
        <p:spPr>
          <a:xfrm>
            <a:off x="5351954" y="2468692"/>
            <a:ext cx="2361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Take </a:t>
            </a:r>
            <a:r>
              <a:rPr lang="en-US" sz="1400" b="1" i="1" dirty="0">
                <a:solidFill>
                  <a:schemeClr val="accent2"/>
                </a:solidFill>
              </a:rPr>
              <a:t>&lt;o</a:t>
            </a:r>
            <a:r>
              <a:rPr lang="en-US" sz="1400" b="1" i="1" baseline="-25000" dirty="0">
                <a:solidFill>
                  <a:schemeClr val="accent2"/>
                </a:solidFill>
              </a:rPr>
              <a:t>2</a:t>
            </a:r>
            <a:r>
              <a:rPr lang="en-US" sz="1400" b="1" i="1" dirty="0">
                <a:solidFill>
                  <a:schemeClr val="accent2"/>
                </a:solidFill>
              </a:rPr>
              <a:t>&gt;</a:t>
            </a:r>
            <a:r>
              <a:rPr lang="en-US" sz="1400" i="1" dirty="0"/>
              <a:t> and “do” </a:t>
            </a:r>
            <a:r>
              <a:rPr lang="en-US" sz="1400" b="1" i="1" dirty="0">
                <a:solidFill>
                  <a:srgbClr val="7030A0"/>
                </a:solidFill>
              </a:rPr>
              <a:t>&lt;o</a:t>
            </a:r>
            <a:r>
              <a:rPr lang="en-US" sz="1400" b="1" i="1" baseline="-25000" dirty="0">
                <a:solidFill>
                  <a:srgbClr val="7030A0"/>
                </a:solidFill>
              </a:rPr>
              <a:t>1</a:t>
            </a:r>
            <a:r>
              <a:rPr lang="en-US" sz="1400" b="1" i="1" dirty="0">
                <a:solidFill>
                  <a:srgbClr val="7030A0"/>
                </a:solidFill>
              </a:rPr>
              <a:t>&gt;</a:t>
            </a:r>
            <a:r>
              <a:rPr lang="en-US" sz="1400" i="1" dirty="0"/>
              <a:t> to it</a:t>
            </a:r>
          </a:p>
        </p:txBody>
      </p:sp>
    </p:spTree>
    <p:extLst>
      <p:ext uri="{BB962C8B-B14F-4D97-AF65-F5344CB8AC3E}">
        <p14:creationId xmlns:p14="http://schemas.microsoft.com/office/powerpoint/2010/main" val="392075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2" grpId="0"/>
      <p:bldP spid="13" grpId="0"/>
      <p:bldP spid="15" grpId="0"/>
      <p:bldP spid="17" grpId="0"/>
      <p:bldP spid="18" grpId="0"/>
      <p:bldP spid="19" grpId="0"/>
      <p:bldP spid="14" grpId="0" animBg="1"/>
      <p:bldP spid="16" grpId="0"/>
      <p:bldP spid="21" grpId="0" animBg="1"/>
      <p:bldP spid="22" grpId="0"/>
      <p:bldP spid="23" grpId="0" animBg="1"/>
      <p:bldP spid="24" grpId="0"/>
      <p:bldP spid="4" grpId="0" animBg="1"/>
      <p:bldP spid="5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468739-F752-4B2E-83D2-0267C51D7E1D}"/>
              </a:ext>
            </a:extLst>
          </p:cNvPr>
          <p:cNvSpPr/>
          <p:nvPr/>
        </p:nvSpPr>
        <p:spPr>
          <a:xfrm>
            <a:off x="1390175" y="4002807"/>
            <a:ext cx="1386739" cy="92333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Wacky Arithmetic Instructions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E8E8B-0AD8-418E-ABBA-66B3D51569C9}"/>
              </a:ext>
            </a:extLst>
          </p:cNvPr>
          <p:cNvSpPr txBox="1"/>
          <p:nvPr/>
        </p:nvSpPr>
        <p:spPr>
          <a:xfrm>
            <a:off x="1005348" y="1474006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0FF3FD-75D3-4846-B857-3898E226A0D5}"/>
              </a:ext>
            </a:extLst>
          </p:cNvPr>
          <p:cNvSpPr txBox="1"/>
          <p:nvPr/>
        </p:nvSpPr>
        <p:spPr>
          <a:xfrm>
            <a:off x="5596900" y="1474006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idivq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B38852-66E1-4FD1-B736-EE59B5EBA3E5}"/>
              </a:ext>
            </a:extLst>
          </p:cNvPr>
          <p:cNvSpPr txBox="1"/>
          <p:nvPr/>
        </p:nvSpPr>
        <p:spPr>
          <a:xfrm>
            <a:off x="1450734" y="2800897"/>
            <a:ext cx="197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$2,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%r11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3D5A1-C525-416A-83A9-4088AE2968F2}"/>
              </a:ext>
            </a:extLst>
          </p:cNvPr>
          <p:cNvSpPr txBox="1"/>
          <p:nvPr/>
        </p:nvSpPr>
        <p:spPr>
          <a:xfrm>
            <a:off x="6068096" y="2800897"/>
            <a:ext cx="1976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$2, %r8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idivq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2F6985-CE1C-4A43-9AAE-84B406C887DA}"/>
              </a:ext>
            </a:extLst>
          </p:cNvPr>
          <p:cNvSpPr txBox="1"/>
          <p:nvPr/>
        </p:nvSpPr>
        <p:spPr>
          <a:xfrm>
            <a:off x="6068096" y="2049839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%</a:t>
            </a:r>
            <a:r>
              <a:rPr lang="en-US" i="1" dirty="0" err="1"/>
              <a:t>rax</a:t>
            </a:r>
            <a:r>
              <a:rPr lang="en-US" i="1" baseline="-25000" dirty="0"/>
              <a:t>  </a:t>
            </a:r>
            <a:r>
              <a:rPr lang="en-US" i="1" dirty="0"/>
              <a:t>= %</a:t>
            </a:r>
            <a:r>
              <a:rPr lang="en-US" i="1" dirty="0" err="1"/>
              <a:t>rdx</a:t>
            </a:r>
            <a:r>
              <a:rPr lang="en-US" i="1" dirty="0"/>
              <a:t>:%</a:t>
            </a:r>
            <a:r>
              <a:rPr lang="en-US" i="1" dirty="0" err="1"/>
              <a:t>rax</a:t>
            </a:r>
            <a:r>
              <a:rPr lang="en-US" i="1" dirty="0"/>
              <a:t> /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A22E71-BC0D-413E-A75A-9C06D15C22EA}"/>
              </a:ext>
            </a:extLst>
          </p:cNvPr>
          <p:cNvSpPr txBox="1"/>
          <p:nvPr/>
        </p:nvSpPr>
        <p:spPr>
          <a:xfrm>
            <a:off x="6049046" y="233558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%</a:t>
            </a:r>
            <a:r>
              <a:rPr lang="en-US" i="1" dirty="0" err="1"/>
              <a:t>rdx</a:t>
            </a:r>
            <a:r>
              <a:rPr lang="en-US" i="1" baseline="-25000" dirty="0"/>
              <a:t>  </a:t>
            </a:r>
            <a:r>
              <a:rPr lang="en-US" i="1" dirty="0"/>
              <a:t>= %</a:t>
            </a:r>
            <a:r>
              <a:rPr lang="en-US" i="1" dirty="0" err="1"/>
              <a:t>rdx</a:t>
            </a:r>
            <a:r>
              <a:rPr lang="en-US" i="1" dirty="0"/>
              <a:t>:%</a:t>
            </a:r>
            <a:r>
              <a:rPr lang="en-US" i="1" dirty="0" err="1"/>
              <a:t>rax</a:t>
            </a:r>
            <a:r>
              <a:rPr lang="en-US" i="1" dirty="0"/>
              <a:t> %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85DD77-527B-4609-9E03-1DD33694A610}"/>
              </a:ext>
            </a:extLst>
          </p:cNvPr>
          <p:cNvSpPr txBox="1"/>
          <p:nvPr/>
        </p:nvSpPr>
        <p:spPr>
          <a:xfrm>
            <a:off x="1214638" y="2206776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%</a:t>
            </a:r>
            <a:r>
              <a:rPr lang="en-US" i="1" dirty="0" err="1"/>
              <a:t>rdx</a:t>
            </a:r>
            <a:r>
              <a:rPr lang="en-US" i="1" dirty="0"/>
              <a:t>:%</a:t>
            </a:r>
            <a:r>
              <a:rPr lang="en-US" i="1" dirty="0" err="1"/>
              <a:t>rax</a:t>
            </a:r>
            <a:r>
              <a:rPr lang="en-US" i="1" baseline="-25000" dirty="0"/>
              <a:t>  </a:t>
            </a:r>
            <a:r>
              <a:rPr lang="en-US" i="1" dirty="0"/>
              <a:t>= %</a:t>
            </a:r>
            <a:r>
              <a:rPr lang="en-US" i="1" dirty="0" err="1"/>
              <a:t>rax</a:t>
            </a:r>
            <a:r>
              <a:rPr lang="en-US" i="1" dirty="0"/>
              <a:t> *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2041FA9B-2DEC-4635-A75A-1DA7222D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78592-1413-4D99-BBD5-DB0507703B2A}"/>
              </a:ext>
            </a:extLst>
          </p:cNvPr>
          <p:cNvSpPr txBox="1"/>
          <p:nvPr/>
        </p:nvSpPr>
        <p:spPr>
          <a:xfrm>
            <a:off x="1571844" y="3983057"/>
            <a:ext cx="1096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rax</a:t>
            </a:r>
            <a:r>
              <a:rPr lang="en-US" dirty="0"/>
              <a:t> = 8</a:t>
            </a:r>
          </a:p>
          <a:p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dirty="0"/>
              <a:t> = 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67879F-C258-4D9A-88ED-FDDE6F851430}"/>
              </a:ext>
            </a:extLst>
          </p:cNvPr>
          <p:cNvSpPr/>
          <p:nvPr/>
        </p:nvSpPr>
        <p:spPr>
          <a:xfrm>
            <a:off x="6068471" y="4276077"/>
            <a:ext cx="1386739" cy="101102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067096-4217-48C1-8E5C-041331C40A95}"/>
              </a:ext>
            </a:extLst>
          </p:cNvPr>
          <p:cNvSpPr txBox="1"/>
          <p:nvPr/>
        </p:nvSpPr>
        <p:spPr>
          <a:xfrm>
            <a:off x="6250140" y="4276077"/>
            <a:ext cx="1096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rax</a:t>
            </a:r>
            <a:r>
              <a:rPr lang="en-US" dirty="0"/>
              <a:t> = 3</a:t>
            </a:r>
          </a:p>
          <a:p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dirty="0"/>
              <a:t> =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55953-B7FD-4AD9-B76E-90B2DDB17403}"/>
              </a:ext>
            </a:extLst>
          </p:cNvPr>
          <p:cNvSpPr txBox="1"/>
          <p:nvPr/>
        </p:nvSpPr>
        <p:spPr>
          <a:xfrm>
            <a:off x="3724204" y="335482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2 * 4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A929DCD-0B38-44DE-A21D-71D2D6A557A1}"/>
              </a:ext>
            </a:extLst>
          </p:cNvPr>
          <p:cNvSpPr/>
          <p:nvPr/>
        </p:nvSpPr>
        <p:spPr>
          <a:xfrm>
            <a:off x="3504047" y="3058093"/>
            <a:ext cx="153553" cy="943133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0192CE-C64B-49BD-A253-1EEDA7FE8ABA}"/>
              </a:ext>
            </a:extLst>
          </p:cNvPr>
          <p:cNvSpPr txBox="1"/>
          <p:nvPr/>
        </p:nvSpPr>
        <p:spPr>
          <a:xfrm>
            <a:off x="8348879" y="350969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6 / 2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3097D77-B3E6-4E6C-BCC6-92663E372E16}"/>
              </a:ext>
            </a:extLst>
          </p:cNvPr>
          <p:cNvSpPr/>
          <p:nvPr/>
        </p:nvSpPr>
        <p:spPr>
          <a:xfrm>
            <a:off x="8128722" y="3212970"/>
            <a:ext cx="153553" cy="1020893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2" grpId="0"/>
      <p:bldP spid="13" grpId="0"/>
      <p:bldP spid="17" grpId="0"/>
      <p:bldP spid="19" grpId="0"/>
      <p:bldP spid="20" grpId="0"/>
      <p:bldP spid="21" grpId="0"/>
      <p:bldP spid="2" grpId="0"/>
      <p:bldP spid="14" grpId="0" animBg="1"/>
      <p:bldP spid="15" grpId="0"/>
      <p:bldP spid="5" grpId="0"/>
      <p:bldP spid="6" grpId="0" animBg="1"/>
      <p:bldP spid="22" grpId="0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Logical Instructions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E8E8B-0AD8-418E-ABBA-66B3D51569C9}"/>
              </a:ext>
            </a:extLst>
          </p:cNvPr>
          <p:cNvSpPr txBox="1"/>
          <p:nvPr/>
        </p:nvSpPr>
        <p:spPr>
          <a:xfrm>
            <a:off x="71898" y="1215124"/>
            <a:ext cx="1656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notq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0FF3FD-75D3-4846-B857-3898E226A0D5}"/>
              </a:ext>
            </a:extLst>
          </p:cNvPr>
          <p:cNvSpPr txBox="1"/>
          <p:nvPr/>
        </p:nvSpPr>
        <p:spPr>
          <a:xfrm>
            <a:off x="2618750" y="1215124"/>
            <a:ext cx="2448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andq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B38852-66E1-4FD1-B736-EE59B5EBA3E5}"/>
              </a:ext>
            </a:extLst>
          </p:cNvPr>
          <p:cNvSpPr txBox="1"/>
          <p:nvPr/>
        </p:nvSpPr>
        <p:spPr>
          <a:xfrm>
            <a:off x="85484" y="2161015"/>
            <a:ext cx="1976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3D5A1-C525-416A-83A9-4088AE2968F2}"/>
              </a:ext>
            </a:extLst>
          </p:cNvPr>
          <p:cNvSpPr txBox="1"/>
          <p:nvPr/>
        </p:nvSpPr>
        <p:spPr>
          <a:xfrm>
            <a:off x="2613696" y="2167365"/>
            <a:ext cx="225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$12,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85DD77-527B-4609-9E03-1DD33694A610}"/>
              </a:ext>
            </a:extLst>
          </p:cNvPr>
          <p:cNvSpPr txBox="1"/>
          <p:nvPr/>
        </p:nvSpPr>
        <p:spPr>
          <a:xfrm>
            <a:off x="109738" y="165261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1   </a:t>
            </a:r>
            <a:r>
              <a:rPr lang="en-US" i="1" dirty="0"/>
              <a:t>= bitflip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74F000-CA75-4D68-84E4-F52B7BF6FBA3}"/>
              </a:ext>
            </a:extLst>
          </p:cNvPr>
          <p:cNvSpPr txBox="1"/>
          <p:nvPr/>
        </p:nvSpPr>
        <p:spPr>
          <a:xfrm>
            <a:off x="2671963" y="164944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2  </a:t>
            </a:r>
            <a:r>
              <a:rPr lang="en-US" i="1" dirty="0"/>
              <a:t>= o</a:t>
            </a:r>
            <a:r>
              <a:rPr lang="en-US" i="1" baseline="-25000" dirty="0"/>
              <a:t>2</a:t>
            </a:r>
            <a:r>
              <a:rPr lang="en-US" i="1" dirty="0"/>
              <a:t> &amp;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9E4AB9-2778-432B-B034-EB9C59C53CD7}"/>
              </a:ext>
            </a:extLst>
          </p:cNvPr>
          <p:cNvSpPr txBox="1"/>
          <p:nvPr/>
        </p:nvSpPr>
        <p:spPr>
          <a:xfrm>
            <a:off x="5959838" y="1215124"/>
            <a:ext cx="22781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orq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624B4E-1C79-457D-A79C-8749D9A24870}"/>
              </a:ext>
            </a:extLst>
          </p:cNvPr>
          <p:cNvSpPr txBox="1"/>
          <p:nvPr/>
        </p:nvSpPr>
        <p:spPr>
          <a:xfrm>
            <a:off x="5986663" y="1643933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2  </a:t>
            </a:r>
            <a:r>
              <a:rPr lang="en-US" i="1" dirty="0"/>
              <a:t>= o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dirty="0"/>
              <a:t>|</a:t>
            </a:r>
            <a:r>
              <a:rPr lang="en-US" i="1" dirty="0"/>
              <a:t>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B9E522-C9BB-4059-8396-89AF6BAB28F8}"/>
              </a:ext>
            </a:extLst>
          </p:cNvPr>
          <p:cNvSpPr txBox="1"/>
          <p:nvPr/>
        </p:nvSpPr>
        <p:spPr>
          <a:xfrm>
            <a:off x="5986663" y="2070390"/>
            <a:ext cx="2114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$12,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2B0832-5723-496A-90C2-D142C7907678}"/>
              </a:ext>
            </a:extLst>
          </p:cNvPr>
          <p:cNvSpPr txBox="1"/>
          <p:nvPr/>
        </p:nvSpPr>
        <p:spPr>
          <a:xfrm>
            <a:off x="9152419" y="1215124"/>
            <a:ext cx="2448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xorq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6DA19C-47A2-4C7C-85A1-BF4B2C56FB0F}"/>
              </a:ext>
            </a:extLst>
          </p:cNvPr>
          <p:cNvSpPr txBox="1"/>
          <p:nvPr/>
        </p:nvSpPr>
        <p:spPr>
          <a:xfrm>
            <a:off x="9152419" y="164393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2  </a:t>
            </a:r>
            <a:r>
              <a:rPr lang="en-US" i="1" dirty="0"/>
              <a:t>= o</a:t>
            </a:r>
            <a:r>
              <a:rPr lang="en-US" i="1" baseline="-25000" dirty="0"/>
              <a:t>1</a:t>
            </a:r>
            <a:r>
              <a:rPr lang="en-US" i="1" dirty="0"/>
              <a:t> ^ o</a:t>
            </a:r>
            <a:r>
              <a:rPr lang="en-US" i="1" baseline="-25000" dirty="0"/>
              <a:t>2</a:t>
            </a:r>
            <a:endParaRPr lang="en-US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C530B8-0490-49C1-8643-421563068204}"/>
              </a:ext>
            </a:extLst>
          </p:cNvPr>
          <p:cNvSpPr txBox="1"/>
          <p:nvPr/>
        </p:nvSpPr>
        <p:spPr>
          <a:xfrm>
            <a:off x="9152419" y="2070390"/>
            <a:ext cx="225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$9,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1309686C-1799-4648-8E92-BE3643AD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E36C2B-8B24-487B-ACAC-A992A1947021}"/>
              </a:ext>
            </a:extLst>
          </p:cNvPr>
          <p:cNvSpPr/>
          <p:nvPr/>
        </p:nvSpPr>
        <p:spPr>
          <a:xfrm>
            <a:off x="164625" y="3140675"/>
            <a:ext cx="1386739" cy="66316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91B987-078A-483B-9BC7-813158E23EE0}"/>
              </a:ext>
            </a:extLst>
          </p:cNvPr>
          <p:cNvSpPr txBox="1"/>
          <p:nvPr/>
        </p:nvSpPr>
        <p:spPr>
          <a:xfrm>
            <a:off x="346294" y="3120925"/>
            <a:ext cx="108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rcx</a:t>
            </a:r>
            <a:r>
              <a:rPr lang="en-US" dirty="0"/>
              <a:t> = -2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08708F-AA6A-4607-9D9D-313A4E993B3D}"/>
              </a:ext>
            </a:extLst>
          </p:cNvPr>
          <p:cNvSpPr/>
          <p:nvPr/>
        </p:nvSpPr>
        <p:spPr>
          <a:xfrm>
            <a:off x="2671963" y="3367694"/>
            <a:ext cx="1386739" cy="66316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1DA3E6-39D7-45D0-9E39-AEDB871393B4}"/>
              </a:ext>
            </a:extLst>
          </p:cNvPr>
          <p:cNvSpPr txBox="1"/>
          <p:nvPr/>
        </p:nvSpPr>
        <p:spPr>
          <a:xfrm>
            <a:off x="2853632" y="3347944"/>
            <a:ext cx="108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dirty="0"/>
              <a:t> = 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76B58B-CA40-4C98-8B38-1634E4219270}"/>
              </a:ext>
            </a:extLst>
          </p:cNvPr>
          <p:cNvSpPr/>
          <p:nvPr/>
        </p:nvSpPr>
        <p:spPr>
          <a:xfrm>
            <a:off x="6132713" y="3368498"/>
            <a:ext cx="1386739" cy="66316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2A91A6-CAFB-4277-8992-1DB745ABD19D}"/>
              </a:ext>
            </a:extLst>
          </p:cNvPr>
          <p:cNvSpPr txBox="1"/>
          <p:nvPr/>
        </p:nvSpPr>
        <p:spPr>
          <a:xfrm>
            <a:off x="6314382" y="3348748"/>
            <a:ext cx="110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dirty="0"/>
              <a:t> = 14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FF8C55-FC0E-4B3A-80B5-A397F939D7A6}"/>
              </a:ext>
            </a:extLst>
          </p:cNvPr>
          <p:cNvSpPr/>
          <p:nvPr/>
        </p:nvSpPr>
        <p:spPr>
          <a:xfrm>
            <a:off x="9269613" y="3324048"/>
            <a:ext cx="1386739" cy="66316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FDA9D2-5AF2-4204-9E3F-1EA5C7603873}"/>
              </a:ext>
            </a:extLst>
          </p:cNvPr>
          <p:cNvSpPr txBox="1"/>
          <p:nvPr/>
        </p:nvSpPr>
        <p:spPr>
          <a:xfrm>
            <a:off x="9451282" y="3304298"/>
            <a:ext cx="110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dirty="0"/>
              <a:t> =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332CA-E724-5613-2384-852838DC6CBB}"/>
              </a:ext>
            </a:extLst>
          </p:cNvPr>
          <p:cNvSpPr txBox="1"/>
          <p:nvPr/>
        </p:nvSpPr>
        <p:spPr>
          <a:xfrm>
            <a:off x="2900575" y="437096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572D2-D6B9-DDA8-703E-A104907F3C00}"/>
              </a:ext>
            </a:extLst>
          </p:cNvPr>
          <p:cNvSpPr txBox="1"/>
          <p:nvPr/>
        </p:nvSpPr>
        <p:spPr>
          <a:xfrm>
            <a:off x="229092" y="521198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1..10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03DFF-0BC6-1C03-4237-C265719FBDCE}"/>
              </a:ext>
            </a:extLst>
          </p:cNvPr>
          <p:cNvSpPr txBox="1"/>
          <p:nvPr/>
        </p:nvSpPr>
        <p:spPr>
          <a:xfrm>
            <a:off x="174098" y="579018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0..01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D019F-408B-3AD8-9DAE-191E3A867B33}"/>
              </a:ext>
            </a:extLst>
          </p:cNvPr>
          <p:cNvSpPr txBox="1"/>
          <p:nvPr/>
        </p:nvSpPr>
        <p:spPr>
          <a:xfrm>
            <a:off x="853262" y="611781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0..10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B8D78B-2BB7-4A36-9C0E-5D1D962F7488}"/>
              </a:ext>
            </a:extLst>
          </p:cNvPr>
          <p:cNvGrpSpPr/>
          <p:nvPr/>
        </p:nvGrpSpPr>
        <p:grpSpPr>
          <a:xfrm>
            <a:off x="557902" y="3825938"/>
            <a:ext cx="1077055" cy="600490"/>
            <a:chOff x="3714753" y="4822582"/>
            <a:chExt cx="1077055" cy="600490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7630A876-261C-21C0-A078-F5FAE4C59133}"/>
                </a:ext>
              </a:extLst>
            </p:cNvPr>
            <p:cNvSpPr/>
            <p:nvPr/>
          </p:nvSpPr>
          <p:spPr>
            <a:xfrm>
              <a:off x="3714753" y="4822582"/>
              <a:ext cx="1077055" cy="6004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492965-C6BD-09DF-5640-B15FBF676284}"/>
                </a:ext>
              </a:extLst>
            </p:cNvPr>
            <p:cNvSpPr/>
            <p:nvPr/>
          </p:nvSpPr>
          <p:spPr>
            <a:xfrm>
              <a:off x="4097215" y="4967654"/>
              <a:ext cx="540727" cy="237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1FDB7B-BFF4-82CB-8BFA-F420DA874C2C}"/>
                </a:ext>
              </a:extLst>
            </p:cNvPr>
            <p:cNvSpPr txBox="1"/>
            <p:nvPr/>
          </p:nvSpPr>
          <p:spPr>
            <a:xfrm>
              <a:off x="3772285" y="4928758"/>
              <a:ext cx="970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Why -2?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B33966-15FB-4FDC-B884-0DB63A4F1939}"/>
              </a:ext>
            </a:extLst>
          </p:cNvPr>
          <p:cNvSpPr txBox="1"/>
          <p:nvPr/>
        </p:nvSpPr>
        <p:spPr>
          <a:xfrm>
            <a:off x="2907044" y="4155322"/>
            <a:ext cx="1117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Before 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4F2D4B-E9C4-2082-3347-BA9A51CDD3BF}"/>
              </a:ext>
            </a:extLst>
          </p:cNvPr>
          <p:cNvSpPr txBox="1"/>
          <p:nvPr/>
        </p:nvSpPr>
        <p:spPr>
          <a:xfrm>
            <a:off x="229092" y="5015388"/>
            <a:ext cx="1172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After bitflip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23B3F3-A6BB-CBA0-6CD2-EFDDEE86BD9D}"/>
              </a:ext>
            </a:extLst>
          </p:cNvPr>
          <p:cNvSpPr txBox="1"/>
          <p:nvPr/>
        </p:nvSpPr>
        <p:spPr>
          <a:xfrm>
            <a:off x="229092" y="5531807"/>
            <a:ext cx="1696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2’s complement…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37AB6F-AD29-AB5E-3833-5C8A8FA15935}"/>
              </a:ext>
            </a:extLst>
          </p:cNvPr>
          <p:cNvSpPr txBox="1"/>
          <p:nvPr/>
        </p:nvSpPr>
        <p:spPr>
          <a:xfrm>
            <a:off x="1700897" y="5790189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Flip all bits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7294B7-86DA-6967-5B8D-ECB64A9FBBC4}"/>
              </a:ext>
            </a:extLst>
          </p:cNvPr>
          <p:cNvSpPr txBox="1"/>
          <p:nvPr/>
        </p:nvSpPr>
        <p:spPr>
          <a:xfrm>
            <a:off x="1690642" y="6110498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Add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BB6BAD-9771-E634-6CAD-1EE222CD8935}"/>
              </a:ext>
            </a:extLst>
          </p:cNvPr>
          <p:cNvSpPr txBox="1"/>
          <p:nvPr/>
        </p:nvSpPr>
        <p:spPr>
          <a:xfrm>
            <a:off x="967233" y="6435010"/>
            <a:ext cx="2088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0 + 2 + 0 = (negative)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C28569-B8E6-CB67-D8D8-41A3842C323F}"/>
              </a:ext>
            </a:extLst>
          </p:cNvPr>
          <p:cNvSpPr txBox="1"/>
          <p:nvPr/>
        </p:nvSpPr>
        <p:spPr>
          <a:xfrm>
            <a:off x="229092" y="4682767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0..01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E45810-CB13-3B9D-CF2B-6B82CC4E73B6}"/>
              </a:ext>
            </a:extLst>
          </p:cNvPr>
          <p:cNvSpPr txBox="1"/>
          <p:nvPr/>
        </p:nvSpPr>
        <p:spPr>
          <a:xfrm>
            <a:off x="2896091" y="468024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0..1010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AA2885-F74B-61EE-3BA0-71DF5A39D8C8}"/>
              </a:ext>
            </a:extLst>
          </p:cNvPr>
          <p:cNvSpPr txBox="1"/>
          <p:nvPr/>
        </p:nvSpPr>
        <p:spPr>
          <a:xfrm>
            <a:off x="2891607" y="534362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BB5E5D-BA60-363B-9CD4-B5186CD2749D}"/>
              </a:ext>
            </a:extLst>
          </p:cNvPr>
          <p:cNvSpPr txBox="1"/>
          <p:nvPr/>
        </p:nvSpPr>
        <p:spPr>
          <a:xfrm>
            <a:off x="229092" y="4435872"/>
            <a:ext cx="1301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Before bitflip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36B692-1DAF-B45B-A0A2-E9CD53AFF892}"/>
              </a:ext>
            </a:extLst>
          </p:cNvPr>
          <p:cNvSpPr txBox="1"/>
          <p:nvPr/>
        </p:nvSpPr>
        <p:spPr>
          <a:xfrm>
            <a:off x="2929459" y="4980071"/>
            <a:ext cx="988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After and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255580-3282-7EE4-9E4F-0C7BD6349996}"/>
              </a:ext>
            </a:extLst>
          </p:cNvPr>
          <p:cNvSpPr txBox="1"/>
          <p:nvPr/>
        </p:nvSpPr>
        <p:spPr>
          <a:xfrm>
            <a:off x="3335648" y="5724540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0 + 8 + 0 + 0 + 0 = 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9AE437-5E04-7A50-9221-CCD4BDB1FB28}"/>
              </a:ext>
            </a:extLst>
          </p:cNvPr>
          <p:cNvSpPr txBox="1"/>
          <p:nvPr/>
        </p:nvSpPr>
        <p:spPr>
          <a:xfrm>
            <a:off x="5959838" y="441256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2E8BCD-81F6-2D52-92F3-256EB3EC2FE4}"/>
              </a:ext>
            </a:extLst>
          </p:cNvPr>
          <p:cNvSpPr txBox="1"/>
          <p:nvPr/>
        </p:nvSpPr>
        <p:spPr>
          <a:xfrm>
            <a:off x="5966307" y="4196919"/>
            <a:ext cx="979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Before or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19E80F-0A10-801A-D7F2-C3DD05DC2CE9}"/>
              </a:ext>
            </a:extLst>
          </p:cNvPr>
          <p:cNvSpPr txBox="1"/>
          <p:nvPr/>
        </p:nvSpPr>
        <p:spPr>
          <a:xfrm>
            <a:off x="5955354" y="472184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0..1010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4D0E06-8FF4-5645-414A-133036EDD9EF}"/>
              </a:ext>
            </a:extLst>
          </p:cNvPr>
          <p:cNvSpPr txBox="1"/>
          <p:nvPr/>
        </p:nvSpPr>
        <p:spPr>
          <a:xfrm>
            <a:off x="5950870" y="538522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0..1110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BDDF86-C494-9E39-8FA0-DCBE9E8C6DC0}"/>
              </a:ext>
            </a:extLst>
          </p:cNvPr>
          <p:cNvSpPr txBox="1"/>
          <p:nvPr/>
        </p:nvSpPr>
        <p:spPr>
          <a:xfrm>
            <a:off x="5988722" y="5021668"/>
            <a:ext cx="85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After 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D09D89-BC41-B6EF-D133-02196D0DD44C}"/>
              </a:ext>
            </a:extLst>
          </p:cNvPr>
          <p:cNvSpPr txBox="1"/>
          <p:nvPr/>
        </p:nvSpPr>
        <p:spPr>
          <a:xfrm>
            <a:off x="6394911" y="5766137"/>
            <a:ext cx="1891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0 + 8 + 4 + 2 + 0 = 14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E9080F-C44D-97BF-B440-094D39F5F193}"/>
              </a:ext>
            </a:extLst>
          </p:cNvPr>
          <p:cNvSpPr txBox="1"/>
          <p:nvPr/>
        </p:nvSpPr>
        <p:spPr>
          <a:xfrm>
            <a:off x="9200944" y="439034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0..0101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8F71A6-96A5-9DB5-B701-D7A222A65512}"/>
              </a:ext>
            </a:extLst>
          </p:cNvPr>
          <p:cNvSpPr txBox="1"/>
          <p:nvPr/>
        </p:nvSpPr>
        <p:spPr>
          <a:xfrm>
            <a:off x="9207413" y="4174694"/>
            <a:ext cx="1069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Before </a:t>
            </a:r>
            <a:r>
              <a:rPr lang="en-US" sz="1600" b="1" dirty="0" err="1">
                <a:solidFill>
                  <a:schemeClr val="accent1"/>
                </a:solidFill>
              </a:rPr>
              <a:t>xor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E3D3BE4-94AB-50B7-26DF-12A72492277B}"/>
              </a:ext>
            </a:extLst>
          </p:cNvPr>
          <p:cNvSpPr txBox="1"/>
          <p:nvPr/>
        </p:nvSpPr>
        <p:spPr>
          <a:xfrm>
            <a:off x="9196460" y="469961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0..0110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11284A-5FF9-7FA8-FC10-C95F11F31F98}"/>
              </a:ext>
            </a:extLst>
          </p:cNvPr>
          <p:cNvSpPr txBox="1"/>
          <p:nvPr/>
        </p:nvSpPr>
        <p:spPr>
          <a:xfrm>
            <a:off x="9191976" y="536299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0..0011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655236-B570-1169-13E4-4B4981496273}"/>
              </a:ext>
            </a:extLst>
          </p:cNvPr>
          <p:cNvSpPr txBox="1"/>
          <p:nvPr/>
        </p:nvSpPr>
        <p:spPr>
          <a:xfrm>
            <a:off x="9229828" y="4999443"/>
            <a:ext cx="940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After </a:t>
            </a:r>
            <a:r>
              <a:rPr lang="en-US" sz="1600" b="1" dirty="0" err="1">
                <a:solidFill>
                  <a:schemeClr val="accent1"/>
                </a:solidFill>
              </a:rPr>
              <a:t>xor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139571-D4E6-90F7-712E-F7DFED344A85}"/>
              </a:ext>
            </a:extLst>
          </p:cNvPr>
          <p:cNvSpPr txBox="1"/>
          <p:nvPr/>
        </p:nvSpPr>
        <p:spPr>
          <a:xfrm>
            <a:off x="9703250" y="5743912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0 + 2 + 1 = 3</a:t>
            </a:r>
          </a:p>
        </p:txBody>
      </p:sp>
    </p:spTree>
    <p:extLst>
      <p:ext uri="{BB962C8B-B14F-4D97-AF65-F5344CB8AC3E}">
        <p14:creationId xmlns:p14="http://schemas.microsoft.com/office/powerpoint/2010/main" val="94933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7" grpId="0"/>
      <p:bldP spid="21" grpId="0"/>
      <p:bldP spid="18" grpId="0"/>
      <p:bldP spid="22" grpId="0"/>
      <p:bldP spid="25" grpId="0"/>
      <p:bldP spid="27" grpId="0"/>
      <p:bldP spid="28" grpId="0"/>
      <p:bldP spid="29" grpId="0"/>
      <p:bldP spid="30" grpId="0"/>
      <p:bldP spid="19" grpId="0" animBg="1"/>
      <p:bldP spid="20" grpId="0"/>
      <p:bldP spid="23" grpId="0" animBg="1"/>
      <p:bldP spid="24" grpId="0"/>
      <p:bldP spid="26" grpId="0" animBg="1"/>
      <p:bldP spid="31" grpId="0"/>
      <p:bldP spid="33" grpId="0" animBg="1"/>
      <p:bldP spid="34" grpId="0"/>
      <p:bldP spid="3" grpId="0"/>
      <p:bldP spid="4" grpId="0"/>
      <p:bldP spid="5" grpId="0"/>
      <p:bldP spid="6" grpId="0"/>
      <p:bldP spid="15" grpId="0"/>
      <p:bldP spid="16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Conditionals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1" name="Content Placeholder 1">
            <a:extLst>
              <a:ext uri="{FF2B5EF4-FFF2-40B4-BE49-F238E27FC236}">
                <a16:creationId xmlns:a16="http://schemas.microsoft.com/office/drawing/2014/main" id="{663BCBE8-E6D2-4741-A744-3F64ED478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55" y="1699469"/>
            <a:ext cx="39480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Another weird x86 thing</a:t>
            </a:r>
          </a:p>
          <a:p>
            <a:r>
              <a:rPr lang="en-US" dirty="0"/>
              <a:t>conditional jump instructions – no explicit condition!</a:t>
            </a:r>
          </a:p>
          <a:p>
            <a:r>
              <a:rPr lang="en-US" dirty="0"/>
              <a:t>Uses the flags register </a:t>
            </a:r>
            <a:r>
              <a:rPr lang="en-US" dirty="0" err="1"/>
              <a:t>rflags</a:t>
            </a:r>
            <a:endParaRPr lang="en-US" dirty="0"/>
          </a:p>
          <a:p>
            <a:pPr lvl="1"/>
            <a:r>
              <a:rPr lang="en-US" dirty="0"/>
              <a:t>Assumes a previous operation has set the flags register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D062E1-C890-4B03-9C81-DB451E0F5261}"/>
              </a:ext>
            </a:extLst>
          </p:cNvPr>
          <p:cNvSpPr txBox="1"/>
          <p:nvPr/>
        </p:nvSpPr>
        <p:spPr>
          <a:xfrm>
            <a:off x="4985651" y="2022823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je &lt;LBL&gt;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35BEC-5D6F-4DD8-A25F-DF8617D36D7B}"/>
              </a:ext>
            </a:extLst>
          </p:cNvPr>
          <p:cNvSpPr txBox="1"/>
          <p:nvPr/>
        </p:nvSpPr>
        <p:spPr>
          <a:xfrm>
            <a:off x="5238750" y="2571750"/>
            <a:ext cx="413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Jump to label LBL if equal, else </a:t>
            </a:r>
            <a:r>
              <a:rPr lang="en-US" i="1" dirty="0" err="1"/>
              <a:t>fallthrough</a:t>
            </a:r>
            <a:endParaRPr lang="en-US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77B2B1-EAD2-4EA3-AE76-E5ED56658492}"/>
              </a:ext>
            </a:extLst>
          </p:cNvPr>
          <p:cNvSpPr txBox="1"/>
          <p:nvPr/>
        </p:nvSpPr>
        <p:spPr>
          <a:xfrm>
            <a:off x="4952984" y="3077381"/>
            <a:ext cx="317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“Wait… jump if </a:t>
            </a:r>
            <a:r>
              <a:rPr lang="en-US" b="1" i="1" dirty="0">
                <a:solidFill>
                  <a:schemeClr val="accent1"/>
                </a:solidFill>
              </a:rPr>
              <a:t>what</a:t>
            </a:r>
            <a:r>
              <a:rPr lang="en-US" b="1" dirty="0">
                <a:solidFill>
                  <a:schemeClr val="accent1"/>
                </a:solidFill>
              </a:rPr>
              <a:t> is equal?”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347C0F-259D-461B-90DE-AE832CF7E921}"/>
              </a:ext>
            </a:extLst>
          </p:cNvPr>
          <p:cNvSpPr txBox="1"/>
          <p:nvPr/>
        </p:nvSpPr>
        <p:spPr>
          <a:xfrm>
            <a:off x="4952984" y="3935252"/>
            <a:ext cx="294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je &lt;LBL&gt;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1B44F5-5059-4997-9BF5-86986A609E94}"/>
              </a:ext>
            </a:extLst>
          </p:cNvPr>
          <p:cNvSpPr txBox="1"/>
          <p:nvPr/>
        </p:nvSpPr>
        <p:spPr>
          <a:xfrm>
            <a:off x="4902387" y="4847509"/>
            <a:ext cx="4127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Jump to label LBL if </a:t>
            </a:r>
            <a:r>
              <a:rPr lang="en-US" i="1" dirty="0" err="1"/>
              <a:t>rax</a:t>
            </a:r>
            <a:r>
              <a:rPr lang="en-US" i="1" dirty="0"/>
              <a:t> and </a:t>
            </a:r>
            <a:r>
              <a:rPr lang="en-US" i="1" dirty="0" err="1"/>
              <a:t>rbx</a:t>
            </a:r>
            <a:r>
              <a:rPr lang="en-US" i="1" dirty="0"/>
              <a:t> are equal, </a:t>
            </a:r>
          </a:p>
          <a:p>
            <a:r>
              <a:rPr lang="en-US" i="1" dirty="0"/>
              <a:t>else </a:t>
            </a:r>
            <a:r>
              <a:rPr lang="en-US" i="1" dirty="0" err="1"/>
              <a:t>fallthrough</a:t>
            </a:r>
            <a:endParaRPr lang="en-US" i="1" dirty="0"/>
          </a:p>
        </p:txBody>
      </p:sp>
      <p:sp>
        <p:nvSpPr>
          <p:cNvPr id="56" name="Slide Number Placeholder 2">
            <a:extLst>
              <a:ext uri="{FF2B5EF4-FFF2-40B4-BE49-F238E27FC236}">
                <a16:creationId xmlns:a16="http://schemas.microsoft.com/office/drawing/2014/main" id="{C321DE66-4FF4-42E2-A483-7EE9028B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3C811-B0EB-019D-0390-7AC295D1BFE5}"/>
              </a:ext>
            </a:extLst>
          </p:cNvPr>
          <p:cNvSpPr txBox="1"/>
          <p:nvPr/>
        </p:nvSpPr>
        <p:spPr>
          <a:xfrm>
            <a:off x="8905557" y="267589"/>
            <a:ext cx="29498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je LBL_1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B3093-5F4D-224B-A368-63D19F4F4D45}"/>
              </a:ext>
            </a:extLst>
          </p:cNvPr>
          <p:cNvSpPr txBox="1"/>
          <p:nvPr/>
        </p:nvSpPr>
        <p:spPr>
          <a:xfrm>
            <a:off x="8905557" y="1826820"/>
            <a:ext cx="2818985" cy="46166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urier New" panose="02070309020205020404" pitchFamily="49" charset="0"/>
              </a:rPr>
              <a:t>Jump to LBL_1</a:t>
            </a:r>
          </a:p>
        </p:txBody>
      </p:sp>
    </p:spTree>
    <p:extLst>
      <p:ext uri="{BB962C8B-B14F-4D97-AF65-F5344CB8AC3E}">
        <p14:creationId xmlns:p14="http://schemas.microsoft.com/office/powerpoint/2010/main" val="255731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Conditionals and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rflags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E8E8B-0AD8-418E-ABBA-66B3D51569C9}"/>
              </a:ext>
            </a:extLst>
          </p:cNvPr>
          <p:cNvSpPr txBox="1"/>
          <p:nvPr/>
        </p:nvSpPr>
        <p:spPr>
          <a:xfrm>
            <a:off x="2653173" y="1850923"/>
            <a:ext cx="197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“Overflow Flag”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300C95-A80D-4790-A8EC-4D24F8161E7F}"/>
              </a:ext>
            </a:extLst>
          </p:cNvPr>
          <p:cNvSpPr txBox="1"/>
          <p:nvPr/>
        </p:nvSpPr>
        <p:spPr>
          <a:xfrm>
            <a:off x="2672841" y="2401167"/>
            <a:ext cx="147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SF “Sign Flag”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9903EA-85D9-4BBC-AF09-011CD7399B29}"/>
              </a:ext>
            </a:extLst>
          </p:cNvPr>
          <p:cNvSpPr txBox="1"/>
          <p:nvPr/>
        </p:nvSpPr>
        <p:spPr>
          <a:xfrm>
            <a:off x="2692507" y="3003392"/>
            <a:ext cx="150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ZF “Zero Flag”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BA9826-E381-4B98-AB24-C8274EF93600}"/>
              </a:ext>
            </a:extLst>
          </p:cNvPr>
          <p:cNvSpPr txBox="1"/>
          <p:nvPr/>
        </p:nvSpPr>
        <p:spPr>
          <a:xfrm>
            <a:off x="5573355" y="1877963"/>
            <a:ext cx="230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 exceeds storage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BD25B5-A14E-4628-9003-AC08FDB8D981}"/>
              </a:ext>
            </a:extLst>
          </p:cNvPr>
          <p:cNvSpPr txBox="1"/>
          <p:nvPr/>
        </p:nvSpPr>
        <p:spPr>
          <a:xfrm>
            <a:off x="5573356" y="2401167"/>
            <a:ext cx="202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 was negative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30ACAC-EFDD-43DC-8E66-C5BAD738BC1A}"/>
              </a:ext>
            </a:extLst>
          </p:cNvPr>
          <p:cNvSpPr txBox="1"/>
          <p:nvPr/>
        </p:nvSpPr>
        <p:spPr>
          <a:xfrm>
            <a:off x="5573355" y="3003392"/>
            <a:ext cx="163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 was zero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27241-B029-4C78-A712-8C9E56895403}"/>
              </a:ext>
            </a:extLst>
          </p:cNvPr>
          <p:cNvSpPr txBox="1"/>
          <p:nvPr/>
        </p:nvSpPr>
        <p:spPr>
          <a:xfrm>
            <a:off x="2338541" y="3586321"/>
            <a:ext cx="566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cmpq</a:t>
            </a:r>
            <a:r>
              <a:rPr lang="en-US" b="1" dirty="0"/>
              <a:t> src1 src2 : Set flags as though computing src2 – src1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E71BF-A58B-40BB-A21B-1EFE3F6227D5}"/>
              </a:ext>
            </a:extLst>
          </p:cNvPr>
          <p:cNvSpPr txBox="1"/>
          <p:nvPr/>
        </p:nvSpPr>
        <p:spPr>
          <a:xfrm>
            <a:off x="2645734" y="414261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F0A2DB-9D6B-48F5-A094-2072E420E3B9}"/>
              </a:ext>
            </a:extLst>
          </p:cNvPr>
          <p:cNvSpPr txBox="1"/>
          <p:nvPr/>
        </p:nvSpPr>
        <p:spPr>
          <a:xfrm>
            <a:off x="3677121" y="4142617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(E)quality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BA21A9-FBF2-4123-B0D2-EAABE2CCF988}"/>
              </a:ext>
            </a:extLst>
          </p:cNvPr>
          <p:cNvSpPr txBox="1"/>
          <p:nvPr/>
        </p:nvSpPr>
        <p:spPr>
          <a:xfrm>
            <a:off x="6229803" y="414261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277EA6-4B31-4FD8-8D80-4618E17A9D73}"/>
              </a:ext>
            </a:extLst>
          </p:cNvPr>
          <p:cNvSpPr txBox="1"/>
          <p:nvPr/>
        </p:nvSpPr>
        <p:spPr>
          <a:xfrm>
            <a:off x="2645734" y="4464623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F0EA7B-3AB4-4A6D-A61E-F296A113B80B}"/>
              </a:ext>
            </a:extLst>
          </p:cNvPr>
          <p:cNvSpPr txBox="1"/>
          <p:nvPr/>
        </p:nvSpPr>
        <p:spPr>
          <a:xfrm>
            <a:off x="3677121" y="4464623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(N)</a:t>
            </a:r>
            <a:r>
              <a:rPr lang="en-US" dirty="0" err="1"/>
              <a:t>ot</a:t>
            </a:r>
            <a:r>
              <a:rPr lang="en-US" dirty="0"/>
              <a:t> (E)qual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22DECC-11E9-44EE-849C-63D30EB8C166}"/>
                  </a:ext>
                </a:extLst>
              </p:cNvPr>
              <p:cNvSpPr txBox="1"/>
              <p:nvPr/>
            </p:nvSpPr>
            <p:spPr>
              <a:xfrm>
                <a:off x="6229803" y="4464623"/>
                <a:ext cx="570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ZF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22DECC-11E9-44EE-849C-63D30EB8C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03" y="4464623"/>
                <a:ext cx="570990" cy="369332"/>
              </a:xfrm>
              <a:prstGeom prst="rect">
                <a:avLst/>
              </a:prstGeom>
              <a:blipFill>
                <a:blip r:embed="rId3"/>
                <a:stretch>
                  <a:fillRect t="-8197" r="-744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C313621-879D-4FC4-9D87-59DE2B7D35AE}"/>
              </a:ext>
            </a:extLst>
          </p:cNvPr>
          <p:cNvSpPr txBox="1"/>
          <p:nvPr/>
        </p:nvSpPr>
        <p:spPr>
          <a:xfrm>
            <a:off x="2645734" y="487511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109DA4-4795-41D7-985A-2AB7221B51A5}"/>
              </a:ext>
            </a:extLst>
          </p:cNvPr>
          <p:cNvSpPr txBox="1"/>
          <p:nvPr/>
        </p:nvSpPr>
        <p:spPr>
          <a:xfrm>
            <a:off x="3677121" y="4875117"/>
            <a:ext cx="104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(G)</a:t>
            </a:r>
            <a:r>
              <a:rPr lang="en-US" dirty="0" err="1"/>
              <a:t>reater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7169EA-E27B-48C5-B2B8-12FC5F5BA6AA}"/>
                  </a:ext>
                </a:extLst>
              </p:cNvPr>
              <p:cNvSpPr txBox="1"/>
              <p:nvPr/>
            </p:nvSpPr>
            <p:spPr>
              <a:xfrm>
                <a:off x="6229804" y="4875117"/>
                <a:ext cx="1928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ZF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SF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/>
                  <a:t> OF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7169EA-E27B-48C5-B2B8-12FC5F5BA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04" y="4875117"/>
                <a:ext cx="1928733" cy="369332"/>
              </a:xfrm>
              <a:prstGeom prst="rect">
                <a:avLst/>
              </a:prstGeom>
              <a:blipFill>
                <a:blip r:embed="rId4"/>
                <a:stretch>
                  <a:fillRect l="-2848" t="-10000" r="-189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F8DF4F8-E5F0-4E3D-8D80-CF4A8C288A13}"/>
              </a:ext>
            </a:extLst>
          </p:cNvPr>
          <p:cNvSpPr txBox="1"/>
          <p:nvPr/>
        </p:nvSpPr>
        <p:spPr>
          <a:xfrm>
            <a:off x="2656708" y="536673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225EC0-9E7E-42F0-99DD-4EB682F99038}"/>
              </a:ext>
            </a:extLst>
          </p:cNvPr>
          <p:cNvSpPr txBox="1"/>
          <p:nvPr/>
        </p:nvSpPr>
        <p:spPr>
          <a:xfrm>
            <a:off x="3677121" y="536673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(L)</a:t>
            </a:r>
            <a:r>
              <a:rPr lang="en-US" dirty="0" err="1"/>
              <a:t>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B0D333-9F75-4A8F-B793-674B7469139F}"/>
                  </a:ext>
                </a:extLst>
              </p:cNvPr>
              <p:cNvSpPr txBox="1"/>
              <p:nvPr/>
            </p:nvSpPr>
            <p:spPr>
              <a:xfrm>
                <a:off x="6229804" y="5366730"/>
                <a:ext cx="986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SF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/>
                  <a:t> OF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B0D333-9F75-4A8F-B793-674B74691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04" y="5366730"/>
                <a:ext cx="986167" cy="369332"/>
              </a:xfrm>
              <a:prstGeom prst="rect">
                <a:avLst/>
              </a:prstGeom>
              <a:blipFill>
                <a:blip r:embed="rId5"/>
                <a:stretch>
                  <a:fillRect t="-8197" r="-432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A68A884-60EC-47E5-A6C0-8814A3FC46FA}"/>
              </a:ext>
            </a:extLst>
          </p:cNvPr>
          <p:cNvSpPr txBox="1"/>
          <p:nvPr/>
        </p:nvSpPr>
        <p:spPr>
          <a:xfrm>
            <a:off x="2645734" y="578460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A9E0F7-AAD3-4092-9CD7-B251D033A288}"/>
              </a:ext>
            </a:extLst>
          </p:cNvPr>
          <p:cNvSpPr txBox="1"/>
          <p:nvPr/>
        </p:nvSpPr>
        <p:spPr>
          <a:xfrm>
            <a:off x="3677121" y="5784601"/>
            <a:ext cx="2010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(G)</a:t>
            </a:r>
            <a:r>
              <a:rPr lang="en-US" dirty="0" err="1"/>
              <a:t>reater</a:t>
            </a:r>
            <a:r>
              <a:rPr lang="en-US" dirty="0"/>
              <a:t> or (E)qual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5A963BA-D0D6-44CE-9B6C-CFC288F001C7}"/>
                  </a:ext>
                </a:extLst>
              </p:cNvPr>
              <p:cNvSpPr txBox="1"/>
              <p:nvPr/>
            </p:nvSpPr>
            <p:spPr>
              <a:xfrm>
                <a:off x="6229804" y="5784601"/>
                <a:ext cx="1141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/>
                  <a:t> OF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5A963BA-D0D6-44CE-9B6C-CFC288F00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04" y="5784601"/>
                <a:ext cx="1141659" cy="369332"/>
              </a:xfrm>
              <a:prstGeom prst="rect">
                <a:avLst/>
              </a:prstGeom>
              <a:blipFill>
                <a:blip r:embed="rId6"/>
                <a:stretch>
                  <a:fillRect t="-9836" r="-374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4FC949E-1BC3-4F4D-8114-4E505173DC78}"/>
              </a:ext>
            </a:extLst>
          </p:cNvPr>
          <p:cNvSpPr txBox="1"/>
          <p:nvPr/>
        </p:nvSpPr>
        <p:spPr>
          <a:xfrm>
            <a:off x="2645734" y="627621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801E37-BC2D-46A4-A9C3-BB3E353F60A6}"/>
              </a:ext>
            </a:extLst>
          </p:cNvPr>
          <p:cNvSpPr txBox="1"/>
          <p:nvPr/>
        </p:nvSpPr>
        <p:spPr>
          <a:xfrm>
            <a:off x="3677121" y="6276215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(L)</a:t>
            </a:r>
            <a:r>
              <a:rPr lang="en-US" dirty="0" err="1"/>
              <a:t>ess</a:t>
            </a:r>
            <a:r>
              <a:rPr lang="en-US" dirty="0"/>
              <a:t> or (E)qual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440A8D-42A2-4069-869F-889D3F26BA95}"/>
                  </a:ext>
                </a:extLst>
              </p:cNvPr>
              <p:cNvSpPr txBox="1"/>
              <p:nvPr/>
            </p:nvSpPr>
            <p:spPr>
              <a:xfrm>
                <a:off x="6229803" y="6276215"/>
                <a:ext cx="1451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(</a:t>
                </a:r>
                <a:r>
                  <a:rPr lang="en-US" dirty="0"/>
                  <a:t>SF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/>
                  <a:t>OF)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ZF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440A8D-42A2-4069-869F-889D3F26B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03" y="6276215"/>
                <a:ext cx="1451038" cy="369332"/>
              </a:xfrm>
              <a:prstGeom prst="rect">
                <a:avLst/>
              </a:prstGeom>
              <a:blipFill>
                <a:blip r:embed="rId7"/>
                <a:stretch>
                  <a:fillRect l="-3782" t="-10000" r="-294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C1FFD5D-4493-4A93-9C4C-D52579E2E281}"/>
              </a:ext>
            </a:extLst>
          </p:cNvPr>
          <p:cNvSpPr txBox="1"/>
          <p:nvPr/>
        </p:nvSpPr>
        <p:spPr>
          <a:xfrm>
            <a:off x="2490941" y="1253617"/>
            <a:ext cx="376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rflags</a:t>
            </a:r>
            <a:r>
              <a:rPr lang="en-US" b="1" dirty="0"/>
              <a:t>: </a:t>
            </a:r>
            <a:r>
              <a:rPr lang="en-US" b="1" dirty="0" err="1"/>
              <a:t>bitvector</a:t>
            </a:r>
            <a:r>
              <a:rPr lang="en-US" b="1" dirty="0"/>
              <a:t> register of conditions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F09911-FF2D-43D7-B0D9-7AB71D3652B9}"/>
              </a:ext>
            </a:extLst>
          </p:cNvPr>
          <p:cNvSpPr txBox="1"/>
          <p:nvPr/>
        </p:nvSpPr>
        <p:spPr>
          <a:xfrm>
            <a:off x="1638624" y="4078263"/>
            <a:ext cx="57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sete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EA40F0-E61D-4068-AB82-853A3A0E383C}"/>
              </a:ext>
            </a:extLst>
          </p:cNvPr>
          <p:cNvSpPr txBox="1"/>
          <p:nvPr/>
        </p:nvSpPr>
        <p:spPr>
          <a:xfrm>
            <a:off x="1637118" y="4480168"/>
            <a:ext cx="70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setne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76AF05-100B-4352-9F9C-2204F71569B6}"/>
              </a:ext>
            </a:extLst>
          </p:cNvPr>
          <p:cNvSpPr txBox="1"/>
          <p:nvPr/>
        </p:nvSpPr>
        <p:spPr>
          <a:xfrm>
            <a:off x="1635611" y="5285028"/>
            <a:ext cx="57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setg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F8CF69-B7E3-4B73-9A7B-B27FA8BC32D6}"/>
              </a:ext>
            </a:extLst>
          </p:cNvPr>
          <p:cNvSpPr txBox="1"/>
          <p:nvPr/>
        </p:nvSpPr>
        <p:spPr>
          <a:xfrm>
            <a:off x="1634104" y="5609441"/>
            <a:ext cx="51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setl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4FEB94-0DCC-4B57-8817-8C7EF60A12E6}"/>
              </a:ext>
            </a:extLst>
          </p:cNvPr>
          <p:cNvSpPr txBox="1"/>
          <p:nvPr/>
        </p:nvSpPr>
        <p:spPr>
          <a:xfrm>
            <a:off x="1632597" y="5933854"/>
            <a:ext cx="68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setge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FEB1C6-E866-49BF-A936-8E2BE54A15AA}"/>
              </a:ext>
            </a:extLst>
          </p:cNvPr>
          <p:cNvSpPr txBox="1"/>
          <p:nvPr/>
        </p:nvSpPr>
        <p:spPr>
          <a:xfrm>
            <a:off x="1631090" y="6258267"/>
            <a:ext cx="63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setle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B0BDFE-A703-4751-995C-81B322F46FE0}"/>
              </a:ext>
            </a:extLst>
          </p:cNvPr>
          <p:cNvSpPr txBox="1"/>
          <p:nvPr/>
        </p:nvSpPr>
        <p:spPr>
          <a:xfrm>
            <a:off x="912843" y="405865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427C22-18E5-4DD6-817A-1809C7854F87}"/>
              </a:ext>
            </a:extLst>
          </p:cNvPr>
          <p:cNvSpPr txBox="1"/>
          <p:nvPr/>
        </p:nvSpPr>
        <p:spPr>
          <a:xfrm>
            <a:off x="911337" y="446055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jne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B3DBB3-7CDE-4A6D-B4CE-61F96546E995}"/>
              </a:ext>
            </a:extLst>
          </p:cNvPr>
          <p:cNvSpPr txBox="1"/>
          <p:nvPr/>
        </p:nvSpPr>
        <p:spPr>
          <a:xfrm>
            <a:off x="909829" y="5265415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jg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006DD4-7D1C-4BBB-9B36-BAF446854354}"/>
              </a:ext>
            </a:extLst>
          </p:cNvPr>
          <p:cNvSpPr txBox="1"/>
          <p:nvPr/>
        </p:nvSpPr>
        <p:spPr>
          <a:xfrm>
            <a:off x="908323" y="558982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jl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6B7E48-97E3-4F88-AE65-9B5CAD043FA7}"/>
              </a:ext>
            </a:extLst>
          </p:cNvPr>
          <p:cNvSpPr txBox="1"/>
          <p:nvPr/>
        </p:nvSpPr>
        <p:spPr>
          <a:xfrm>
            <a:off x="906816" y="5914241"/>
            <a:ext cx="46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jge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2B83EA-7CDC-408B-9FDE-1544D507D3C5}"/>
              </a:ext>
            </a:extLst>
          </p:cNvPr>
          <p:cNvSpPr txBox="1"/>
          <p:nvPr/>
        </p:nvSpPr>
        <p:spPr>
          <a:xfrm>
            <a:off x="905309" y="623865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jle</a:t>
            </a:r>
            <a:endParaRPr lang="en-US" dirty="0"/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77162165-A41B-4A4E-ACE1-A47C8032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C60AE0-5802-0CF0-C60F-7BD4ED3FBB72}"/>
              </a:ext>
            </a:extLst>
          </p:cNvPr>
          <p:cNvSpPr txBox="1"/>
          <p:nvPr/>
        </p:nvSpPr>
        <p:spPr>
          <a:xfrm>
            <a:off x="9420229" y="1732945"/>
            <a:ext cx="1784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movq</a:t>
            </a:r>
            <a:r>
              <a:rPr lang="en-US" dirty="0"/>
              <a:t> $1, %</a:t>
            </a:r>
            <a:r>
              <a:rPr lang="en-US" dirty="0" err="1"/>
              <a:t>rax</a:t>
            </a:r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$2, %</a:t>
            </a:r>
            <a:r>
              <a:rPr lang="en-US" dirty="0" err="1"/>
              <a:t>rbx</a:t>
            </a:r>
            <a:endParaRPr lang="en-US" dirty="0"/>
          </a:p>
          <a:p>
            <a:r>
              <a:rPr lang="en-US" dirty="0" err="1"/>
              <a:t>cmpq</a:t>
            </a:r>
            <a:r>
              <a:rPr lang="en-US" dirty="0"/>
              <a:t> %</a:t>
            </a:r>
            <a:r>
              <a:rPr lang="en-US" dirty="0" err="1"/>
              <a:t>rax</a:t>
            </a:r>
            <a:r>
              <a:rPr lang="en-US" dirty="0"/>
              <a:t>, %</a:t>
            </a:r>
            <a:r>
              <a:rPr lang="en-US" dirty="0" err="1"/>
              <a:t>rbx</a:t>
            </a:r>
            <a:endParaRPr lang="en-US" dirty="0"/>
          </a:p>
          <a:p>
            <a:r>
              <a:rPr lang="en-US" dirty="0" err="1"/>
              <a:t>sete</a:t>
            </a:r>
            <a:r>
              <a:rPr lang="en-US" dirty="0"/>
              <a:t> &lt;o</a:t>
            </a:r>
            <a:r>
              <a:rPr lang="en-US" baseline="-25000" dirty="0"/>
              <a:t>1</a:t>
            </a:r>
            <a:r>
              <a:rPr lang="en-US" dirty="0"/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8D149-7B6D-2EC0-E280-20C9E64A9D46}"/>
              </a:ext>
            </a:extLst>
          </p:cNvPr>
          <p:cNvSpPr/>
          <p:nvPr/>
        </p:nvSpPr>
        <p:spPr>
          <a:xfrm>
            <a:off x="9725025" y="2933274"/>
            <a:ext cx="1386739" cy="66316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A92AE-A0F2-E761-768D-9845384A0A22}"/>
              </a:ext>
            </a:extLst>
          </p:cNvPr>
          <p:cNvSpPr txBox="1"/>
          <p:nvPr/>
        </p:nvSpPr>
        <p:spPr>
          <a:xfrm>
            <a:off x="9862168" y="2934799"/>
            <a:ext cx="110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&lt;o</a:t>
            </a:r>
            <a:r>
              <a:rPr lang="en-US" baseline="-25000" dirty="0"/>
              <a:t>1</a:t>
            </a:r>
            <a:r>
              <a:rPr lang="en-US" dirty="0"/>
              <a:t>&gt;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777F4-2528-0CA8-2426-32E96A3241FC}"/>
              </a:ext>
            </a:extLst>
          </p:cNvPr>
          <p:cNvSpPr txBox="1"/>
          <p:nvPr/>
        </p:nvSpPr>
        <p:spPr>
          <a:xfrm>
            <a:off x="9675894" y="3650216"/>
            <a:ext cx="1261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sete</a:t>
            </a:r>
            <a:r>
              <a:rPr lang="en-US" dirty="0"/>
              <a:t> %</a:t>
            </a:r>
            <a:r>
              <a:rPr lang="en-US" dirty="0" err="1"/>
              <a:t>rax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E10073-C238-9E5E-4EF5-028E66DCB221}"/>
              </a:ext>
            </a:extLst>
          </p:cNvPr>
          <p:cNvSpPr txBox="1"/>
          <p:nvPr/>
        </p:nvSpPr>
        <p:spPr>
          <a:xfrm>
            <a:off x="9693825" y="3963979"/>
            <a:ext cx="1261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sete</a:t>
            </a:r>
            <a:r>
              <a:rPr lang="en-US" dirty="0"/>
              <a:t> %al</a:t>
            </a:r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0D751447-691B-322C-087B-24C2C2A5A1E1}"/>
              </a:ext>
            </a:extLst>
          </p:cNvPr>
          <p:cNvSpPr/>
          <p:nvPr/>
        </p:nvSpPr>
        <p:spPr>
          <a:xfrm rot="2788972">
            <a:off x="9585324" y="3764801"/>
            <a:ext cx="163209" cy="165822"/>
          </a:xfrm>
          <a:prstGeom prst="plus">
            <a:avLst>
              <a:gd name="adj" fmla="val 380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4787A45C-79DA-57A1-771C-4C411BB23926}"/>
              </a:ext>
            </a:extLst>
          </p:cNvPr>
          <p:cNvSpPr/>
          <p:nvPr/>
        </p:nvSpPr>
        <p:spPr>
          <a:xfrm rot="13683557">
            <a:off x="9567346" y="3937164"/>
            <a:ext cx="167073" cy="264765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3" grpId="0"/>
      <p:bldP spid="4" grpId="0" animBg="1"/>
      <p:bldP spid="5" grpId="0"/>
      <p:bldP spid="7" grpId="0"/>
      <p:bldP spid="11" grpId="0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1"/>
            <a:ext cx="1148715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You can now (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kinda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 write assembly programs!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77162165-A41B-4A4E-ACE1-A47C8032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Look At Me, No Hands!">
            <a:extLst>
              <a:ext uri="{FF2B5EF4-FFF2-40B4-BE49-F238E27FC236}">
                <a16:creationId xmlns:a16="http://schemas.microsoft.com/office/drawing/2014/main" id="{6FF7524B-CB38-4329-958A-173A0AF4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32" y="1425575"/>
            <a:ext cx="3737648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7F48C4-CA9E-4C4F-B9EA-3A1C8DEAED92}"/>
              </a:ext>
            </a:extLst>
          </p:cNvPr>
          <p:cNvSpPr txBox="1"/>
          <p:nvPr/>
        </p:nvSpPr>
        <p:spPr>
          <a:xfrm rot="20704372">
            <a:off x="7728559" y="2417046"/>
            <a:ext cx="7793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Impact" panose="020B0806030902050204" pitchFamily="34" charset="0"/>
              </a:rPr>
              <a:t>GCC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39DD83-7C10-4EAF-9539-C24D91EA1E0A}"/>
              </a:ext>
            </a:extLst>
          </p:cNvPr>
          <p:cNvSpPr/>
          <p:nvPr/>
        </p:nvSpPr>
        <p:spPr>
          <a:xfrm>
            <a:off x="412750" y="3508018"/>
            <a:ext cx="47689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%r10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$2, %r11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%r10, %r11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#exit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%r11,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BF6AA-CE1A-421D-A92C-7F3BFB9B2403}"/>
              </a:ext>
            </a:extLst>
          </p:cNvPr>
          <p:cNvSpPr txBox="1"/>
          <p:nvPr/>
        </p:nvSpPr>
        <p:spPr>
          <a:xfrm>
            <a:off x="558800" y="1736194"/>
            <a:ext cx="2252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2 –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5EFAF-658B-4D83-A077-6495159BBAD5}"/>
              </a:ext>
            </a:extLst>
          </p:cNvPr>
          <p:cNvSpPr txBox="1"/>
          <p:nvPr/>
        </p:nvSpPr>
        <p:spPr>
          <a:xfrm>
            <a:off x="558800" y="1366862"/>
            <a:ext cx="96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48FB51-1BE2-4FCE-8A2B-7957791C5CF5}"/>
              </a:ext>
            </a:extLst>
          </p:cNvPr>
          <p:cNvSpPr txBox="1"/>
          <p:nvPr/>
        </p:nvSpPr>
        <p:spPr>
          <a:xfrm>
            <a:off x="533400" y="3170262"/>
            <a:ext cx="108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asm</a:t>
            </a:r>
            <a:r>
              <a:rPr lang="en-US" b="1" u="sng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25083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" grpId="0"/>
      <p:bldP spid="5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Announcements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A7EF5-8242-1D34-BBE7-10CFF6F46F0D}"/>
              </a:ext>
            </a:extLst>
          </p:cNvPr>
          <p:cNvSpPr txBox="1"/>
          <p:nvPr/>
        </p:nvSpPr>
        <p:spPr>
          <a:xfrm>
            <a:off x="786911" y="1325564"/>
            <a:ext cx="8849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P5 out tonight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66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X64 Discussion</a:t>
            </a:r>
          </a:p>
          <a:p>
            <a:r>
              <a:rPr lang="en-US" dirty="0"/>
              <a:t>Some assurances</a:t>
            </a:r>
          </a:p>
          <a:p>
            <a:pPr marL="0" indent="0">
              <a:buNone/>
            </a:pPr>
            <a:r>
              <a:rPr lang="en-US" b="1" dirty="0"/>
              <a:t>Architecture Details</a:t>
            </a:r>
          </a:p>
          <a:p>
            <a:r>
              <a:rPr lang="en-US" dirty="0"/>
              <a:t>Basic operators</a:t>
            </a:r>
          </a:p>
          <a:p>
            <a:r>
              <a:rPr lang="en-US" dirty="0"/>
              <a:t>Memory directives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8165942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Architecture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534D38-A6B4-478C-BBC4-2074AC870ECB}"/>
              </a:ext>
            </a:extLst>
          </p:cNvPr>
          <p:cNvSpPr/>
          <p:nvPr/>
        </p:nvSpPr>
        <p:spPr>
          <a:xfrm>
            <a:off x="863118" y="3676650"/>
            <a:ext cx="3194532" cy="60007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F12594-A32C-F55C-02DF-17861F6B2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77" y="3904674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03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Manipulating Memory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84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2C39DB5-0556-4DDC-903C-3242228F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86" y="1695450"/>
            <a:ext cx="6010664" cy="479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cs typeface="Courier New" panose="02070309020205020404" pitchFamily="49" charset="0"/>
              </a:rPr>
              <a:t>Data can’t always fit into registers</a:t>
            </a:r>
          </a:p>
          <a:p>
            <a:pPr marL="0" indent="0">
              <a:buNone/>
            </a:pPr>
            <a:endParaRPr lang="en-US" sz="3200" b="1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b="1" dirty="0">
                <a:cs typeface="Courier New" panose="02070309020205020404" pitchFamily="49" charset="0"/>
              </a:rPr>
              <a:t>Two things we need to do: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cs typeface="Courier New" panose="02070309020205020404" pitchFamily="49" charset="0"/>
              </a:rPr>
              <a:t>Allocate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cs typeface="Courier New" panose="02070309020205020404" pitchFamily="49" charset="0"/>
              </a:rPr>
              <a:t>Read/write memory</a:t>
            </a:r>
          </a:p>
        </p:txBody>
      </p:sp>
      <p:pic>
        <p:nvPicPr>
          <p:cNvPr id="2050" name="Picture 2" descr="Science, Misinformation, and Make-Believe Memories ...">
            <a:extLst>
              <a:ext uri="{FF2B5EF4-FFF2-40B4-BE49-F238E27FC236}">
                <a16:creationId xmlns:a16="http://schemas.microsoft.com/office/drawing/2014/main" id="{B54B4BE8-1E8D-46B1-8EF5-830F6D2F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07897"/>
            <a:ext cx="3306937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829F0E-E70E-4E09-B4DD-6BAEB70DB010}"/>
              </a:ext>
            </a:extLst>
          </p:cNvPr>
          <p:cNvSpPr txBox="1"/>
          <p:nvPr/>
        </p:nvSpPr>
        <p:spPr>
          <a:xfrm>
            <a:off x="6067425" y="4648200"/>
            <a:ext cx="3366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 different kind of memory being</a:t>
            </a:r>
          </a:p>
          <a:p>
            <a:r>
              <a:rPr lang="en-US" b="1" i="1" dirty="0"/>
              <a:t>manipulated</a:t>
            </a:r>
          </a:p>
        </p:txBody>
      </p:sp>
    </p:spTree>
    <p:extLst>
      <p:ext uri="{BB962C8B-B14F-4D97-AF65-F5344CB8AC3E}">
        <p14:creationId xmlns:p14="http://schemas.microsoft.com/office/powerpoint/2010/main" val="3396369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Memory as an Array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84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2C39DB5-0556-4DDC-903C-3242228F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85" y="1610972"/>
            <a:ext cx="8839589" cy="2063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Memory is just a big </a:t>
            </a:r>
            <a:r>
              <a:rPr lang="en-US" b="1" dirty="0" err="1"/>
              <a:t>ol</a:t>
            </a:r>
            <a:r>
              <a:rPr lang="en-US" b="1" dirty="0"/>
              <a:t>’ array of bytes (with OS mediation)</a:t>
            </a:r>
          </a:p>
          <a:p>
            <a:r>
              <a:rPr lang="en-US" dirty="0"/>
              <a:t>Assembler and friends will map the code into memory</a:t>
            </a:r>
          </a:p>
          <a:p>
            <a:r>
              <a:rPr lang="en-US" dirty="0"/>
              <a:t>We still need to map data to memory</a:t>
            </a:r>
          </a:p>
          <a:p>
            <a:pPr lvl="1"/>
            <a:r>
              <a:rPr lang="en-US" dirty="0"/>
              <a:t>variables, objects, strings, arrays, etc.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4F0070E-509E-455C-916B-55B45E12F54F}"/>
              </a:ext>
            </a:extLst>
          </p:cNvPr>
          <p:cNvSpPr/>
          <p:nvPr/>
        </p:nvSpPr>
        <p:spPr>
          <a:xfrm>
            <a:off x="5207962" y="5599734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7576148-8230-48EA-B6E7-E0355688AC0D}"/>
              </a:ext>
            </a:extLst>
          </p:cNvPr>
          <p:cNvSpPr/>
          <p:nvPr/>
        </p:nvSpPr>
        <p:spPr>
          <a:xfrm>
            <a:off x="5994335" y="5599734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435E08E-C95F-449F-A6BA-BFDB69403117}"/>
              </a:ext>
            </a:extLst>
          </p:cNvPr>
          <p:cNvSpPr/>
          <p:nvPr/>
        </p:nvSpPr>
        <p:spPr>
          <a:xfrm>
            <a:off x="6780708" y="5599734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D1D6EE4-080E-442A-BA47-532DCDE70732}"/>
              </a:ext>
            </a:extLst>
          </p:cNvPr>
          <p:cNvSpPr/>
          <p:nvPr/>
        </p:nvSpPr>
        <p:spPr>
          <a:xfrm>
            <a:off x="7567081" y="5599734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4C5602B-277F-4484-8993-17EA0FAC4B8C}"/>
              </a:ext>
            </a:extLst>
          </p:cNvPr>
          <p:cNvSpPr txBox="1"/>
          <p:nvPr/>
        </p:nvSpPr>
        <p:spPr>
          <a:xfrm>
            <a:off x="6022265" y="5335050"/>
            <a:ext cx="78478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0x40008D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EA31BD4-5C80-486F-ACD8-E692AE0BF7CB}"/>
              </a:ext>
            </a:extLst>
          </p:cNvPr>
          <p:cNvSpPr txBox="1"/>
          <p:nvPr/>
        </p:nvSpPr>
        <p:spPr>
          <a:xfrm>
            <a:off x="6055176" y="564722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0B0842A-4F8C-4BC6-B795-EC673D5F198D}"/>
              </a:ext>
            </a:extLst>
          </p:cNvPr>
          <p:cNvSpPr txBox="1"/>
          <p:nvPr/>
        </p:nvSpPr>
        <p:spPr>
          <a:xfrm>
            <a:off x="6862671" y="563585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D0C9960-8222-40A9-9896-C87CD82BD68B}"/>
              </a:ext>
            </a:extLst>
          </p:cNvPr>
          <p:cNvSpPr txBox="1"/>
          <p:nvPr/>
        </p:nvSpPr>
        <p:spPr>
          <a:xfrm>
            <a:off x="7608750" y="5624474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1C93889-EE0E-4D7E-A478-25D011C13A2D}"/>
              </a:ext>
            </a:extLst>
          </p:cNvPr>
          <p:cNvSpPr txBox="1"/>
          <p:nvPr/>
        </p:nvSpPr>
        <p:spPr>
          <a:xfrm>
            <a:off x="5227330" y="5181528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2F20D69-4348-4735-8DD5-8D998394B2A5}"/>
              </a:ext>
            </a:extLst>
          </p:cNvPr>
          <p:cNvSpPr txBox="1"/>
          <p:nvPr/>
        </p:nvSpPr>
        <p:spPr>
          <a:xfrm>
            <a:off x="6000704" y="5181528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4F32413-5A77-4250-B010-F99DECF74D75}"/>
              </a:ext>
            </a:extLst>
          </p:cNvPr>
          <p:cNvSpPr txBox="1"/>
          <p:nvPr/>
        </p:nvSpPr>
        <p:spPr>
          <a:xfrm>
            <a:off x="6787726" y="5181528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6A0017A-3E37-49DB-B751-EC58169A7003}"/>
              </a:ext>
            </a:extLst>
          </p:cNvPr>
          <p:cNvSpPr txBox="1"/>
          <p:nvPr/>
        </p:nvSpPr>
        <p:spPr>
          <a:xfrm>
            <a:off x="7554276" y="5181528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63818D8-ED50-4261-8164-678978D076FF}"/>
              </a:ext>
            </a:extLst>
          </p:cNvPr>
          <p:cNvSpPr/>
          <p:nvPr/>
        </p:nvSpPr>
        <p:spPr>
          <a:xfrm>
            <a:off x="5185065" y="5599734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0x07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705CBE6-6804-487D-90AE-4E4BB1EE72C4}"/>
              </a:ext>
            </a:extLst>
          </p:cNvPr>
          <p:cNvSpPr txBox="1"/>
          <p:nvPr/>
        </p:nvSpPr>
        <p:spPr>
          <a:xfrm>
            <a:off x="5222881" y="5348841"/>
            <a:ext cx="80505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0x40008C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C4731F2-E0F9-41FC-BB54-248887A10A10}"/>
              </a:ext>
            </a:extLst>
          </p:cNvPr>
          <p:cNvSpPr txBox="1"/>
          <p:nvPr/>
        </p:nvSpPr>
        <p:spPr>
          <a:xfrm>
            <a:off x="6784265" y="5344575"/>
            <a:ext cx="78478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0x40008E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1C9CCE8-EB3B-4AFD-AFA6-2158F244A53F}"/>
              </a:ext>
            </a:extLst>
          </p:cNvPr>
          <p:cNvSpPr txBox="1"/>
          <p:nvPr/>
        </p:nvSpPr>
        <p:spPr>
          <a:xfrm>
            <a:off x="7546265" y="5344575"/>
            <a:ext cx="78478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0x40008F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4D59CCC-AABB-436D-9E00-C210833D567E}"/>
              </a:ext>
            </a:extLst>
          </p:cNvPr>
          <p:cNvSpPr/>
          <p:nvPr/>
        </p:nvSpPr>
        <p:spPr>
          <a:xfrm>
            <a:off x="5204798" y="6354214"/>
            <a:ext cx="3126254" cy="29140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E420AE6-47FE-4AE6-BFDC-6855E16263D8}"/>
              </a:ext>
            </a:extLst>
          </p:cNvPr>
          <p:cNvSpPr txBox="1"/>
          <p:nvPr/>
        </p:nvSpPr>
        <p:spPr>
          <a:xfrm>
            <a:off x="5470086" y="6007667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The 32-bit value 7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F3402A9-0CB8-4013-89B9-4182C1710690}"/>
              </a:ext>
            </a:extLst>
          </p:cNvPr>
          <p:cNvGrpSpPr/>
          <p:nvPr/>
        </p:nvGrpSpPr>
        <p:grpSpPr>
          <a:xfrm>
            <a:off x="355862" y="5178983"/>
            <a:ext cx="4942959" cy="1476160"/>
            <a:chOff x="355862" y="5178983"/>
            <a:chExt cx="4942959" cy="147616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030F8E5-23E9-4FBC-BF86-795E0C7E39F7}"/>
                </a:ext>
              </a:extLst>
            </p:cNvPr>
            <p:cNvSpPr/>
            <p:nvPr/>
          </p:nvSpPr>
          <p:spPr>
            <a:xfrm>
              <a:off x="4452047" y="5599734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F36E1EC-48A8-4300-BA88-DCF00F35533C}"/>
                </a:ext>
              </a:extLst>
            </p:cNvPr>
            <p:cNvGrpSpPr/>
            <p:nvPr/>
          </p:nvGrpSpPr>
          <p:grpSpPr>
            <a:xfrm>
              <a:off x="355862" y="5178983"/>
              <a:ext cx="4871977" cy="1476160"/>
              <a:chOff x="355862" y="5178983"/>
              <a:chExt cx="4871977" cy="1476160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AD3BF1E-BCF9-4AE5-9959-84D30EBC04FE}"/>
                  </a:ext>
                </a:extLst>
              </p:cNvPr>
              <p:cNvSpPr txBox="1"/>
              <p:nvPr/>
            </p:nvSpPr>
            <p:spPr>
              <a:xfrm>
                <a:off x="505198" y="5178983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1CB57C6-478E-4B8B-A782-704E7B514E2A}"/>
                  </a:ext>
                </a:extLst>
              </p:cNvPr>
              <p:cNvSpPr/>
              <p:nvPr/>
            </p:nvSpPr>
            <p:spPr>
              <a:xfrm>
                <a:off x="439990" y="5598632"/>
                <a:ext cx="846774" cy="4372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6820C8C-11D8-4D64-BC79-50B26ED520A1}"/>
                  </a:ext>
                </a:extLst>
              </p:cNvPr>
              <p:cNvSpPr/>
              <p:nvPr/>
            </p:nvSpPr>
            <p:spPr>
              <a:xfrm>
                <a:off x="1276097" y="5599734"/>
                <a:ext cx="846774" cy="4372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BC1496A-9158-4154-9DD7-BB6BA8CAD8F5}"/>
                  </a:ext>
                </a:extLst>
              </p:cNvPr>
              <p:cNvSpPr/>
              <p:nvPr/>
            </p:nvSpPr>
            <p:spPr>
              <a:xfrm>
                <a:off x="2062470" y="5599734"/>
                <a:ext cx="846774" cy="4372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AB1B13D-5050-4A71-8114-3BB0431653A7}"/>
                  </a:ext>
                </a:extLst>
              </p:cNvPr>
              <p:cNvSpPr/>
              <p:nvPr/>
            </p:nvSpPr>
            <p:spPr>
              <a:xfrm>
                <a:off x="2848843" y="5599734"/>
                <a:ext cx="846774" cy="4372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16BCAB-AF3F-4C2B-BEF0-A3E6EA1FED7A}"/>
                  </a:ext>
                </a:extLst>
              </p:cNvPr>
              <p:cNvSpPr/>
              <p:nvPr/>
            </p:nvSpPr>
            <p:spPr>
              <a:xfrm>
                <a:off x="3635216" y="5599734"/>
                <a:ext cx="846774" cy="4372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7D1C64A-2814-4FA3-AD82-DB4AF3F2EB96}"/>
                  </a:ext>
                </a:extLst>
              </p:cNvPr>
              <p:cNvSpPr txBox="1"/>
              <p:nvPr/>
            </p:nvSpPr>
            <p:spPr>
              <a:xfrm>
                <a:off x="418900" y="5338207"/>
                <a:ext cx="846774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0x400086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6C9EB4C-A5F2-45C5-A91E-241B06E822C3}"/>
                  </a:ext>
                </a:extLst>
              </p:cNvPr>
              <p:cNvSpPr txBox="1"/>
              <p:nvPr/>
            </p:nvSpPr>
            <p:spPr>
              <a:xfrm>
                <a:off x="1333509" y="5343582"/>
                <a:ext cx="717470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0x40087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90F8BD5-7243-4878-9880-C097AF2C86DA}"/>
                  </a:ext>
                </a:extLst>
              </p:cNvPr>
              <p:cNvSpPr txBox="1"/>
              <p:nvPr/>
            </p:nvSpPr>
            <p:spPr>
              <a:xfrm>
                <a:off x="2092648" y="5342160"/>
                <a:ext cx="736539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0x400088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BC55071-6D2C-428E-AB8C-34026659C021}"/>
                  </a:ext>
                </a:extLst>
              </p:cNvPr>
              <p:cNvSpPr txBox="1"/>
              <p:nvPr/>
            </p:nvSpPr>
            <p:spPr>
              <a:xfrm>
                <a:off x="2838823" y="5340738"/>
                <a:ext cx="826851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0x400089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5CA214B-7E25-42D9-ABF8-219B71D9B6AB}"/>
                  </a:ext>
                </a:extLst>
              </p:cNvPr>
              <p:cNvSpPr txBox="1"/>
              <p:nvPr/>
            </p:nvSpPr>
            <p:spPr>
              <a:xfrm>
                <a:off x="3660781" y="5339316"/>
                <a:ext cx="805058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0x40008A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01C385D-861F-42DD-978F-4DE03C12367E}"/>
                  </a:ext>
                </a:extLst>
              </p:cNvPr>
              <p:cNvSpPr txBox="1"/>
              <p:nvPr/>
            </p:nvSpPr>
            <p:spPr>
              <a:xfrm>
                <a:off x="552833" y="5644681"/>
                <a:ext cx="639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0x4d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D710C9-2913-47C0-8840-ED2371632964}"/>
                  </a:ext>
                </a:extLst>
              </p:cNvPr>
              <p:cNvSpPr txBox="1"/>
              <p:nvPr/>
            </p:nvSpPr>
            <p:spPr>
              <a:xfrm>
                <a:off x="1373809" y="5641135"/>
                <a:ext cx="627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0xe9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3553C71-B173-4E32-A2A1-8E4BF5710FF1}"/>
                  </a:ext>
                </a:extLst>
              </p:cNvPr>
              <p:cNvSpPr txBox="1"/>
              <p:nvPr/>
            </p:nvSpPr>
            <p:spPr>
              <a:xfrm>
                <a:off x="1299044" y="5181528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40316E3-805B-476E-9A12-090471C4796D}"/>
                  </a:ext>
                </a:extLst>
              </p:cNvPr>
              <p:cNvSpPr txBox="1"/>
              <p:nvPr/>
            </p:nvSpPr>
            <p:spPr>
              <a:xfrm>
                <a:off x="2120186" y="5181528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27E79BD-1F97-4690-8D69-1DC536FE5D44}"/>
                  </a:ext>
                </a:extLst>
              </p:cNvPr>
              <p:cNvSpPr txBox="1"/>
              <p:nvPr/>
            </p:nvSpPr>
            <p:spPr>
              <a:xfrm>
                <a:off x="2893560" y="5181528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93CE33E-9070-4770-AC32-84AF9C241AFF}"/>
                  </a:ext>
                </a:extLst>
              </p:cNvPr>
              <p:cNvSpPr txBox="1"/>
              <p:nvPr/>
            </p:nvSpPr>
            <p:spPr>
              <a:xfrm>
                <a:off x="3666934" y="5181528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0A97BD8-AC4D-4493-8F01-5487E66F7A51}"/>
                  </a:ext>
                </a:extLst>
              </p:cNvPr>
              <p:cNvSpPr txBox="1"/>
              <p:nvPr/>
            </p:nvSpPr>
            <p:spPr>
              <a:xfrm>
                <a:off x="4451112" y="5181528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FEF5B7F-0C87-4ACD-8B88-1A8A828CA4D1}"/>
                  </a:ext>
                </a:extLst>
              </p:cNvPr>
              <p:cNvSpPr txBox="1"/>
              <p:nvPr/>
            </p:nvSpPr>
            <p:spPr>
              <a:xfrm>
                <a:off x="2948777" y="5636583"/>
                <a:ext cx="615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0x4c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B1A2B59-B7D2-4073-95F0-63CC59D0EBE9}"/>
                  </a:ext>
                </a:extLst>
              </p:cNvPr>
              <p:cNvSpPr txBox="1"/>
              <p:nvPr/>
            </p:nvSpPr>
            <p:spPr>
              <a:xfrm>
                <a:off x="3761533" y="5632031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0x89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D2C597FA-D46E-4861-812E-A8F326D608BC}"/>
                  </a:ext>
                </a:extLst>
              </p:cNvPr>
              <p:cNvSpPr txBox="1"/>
              <p:nvPr/>
            </p:nvSpPr>
            <p:spPr>
              <a:xfrm>
                <a:off x="4545857" y="5641127"/>
                <a:ext cx="578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0xef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77A6C8C-CB87-4CCC-B3D2-2AB3B84EC31E}"/>
                  </a:ext>
                </a:extLst>
              </p:cNvPr>
              <p:cNvSpPr txBox="1"/>
              <p:nvPr/>
            </p:nvSpPr>
            <p:spPr>
              <a:xfrm>
                <a:off x="2140066" y="5651491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0x25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3C7C06D-2F5D-41D7-8E2A-BD9A015A51DD}"/>
                  </a:ext>
                </a:extLst>
              </p:cNvPr>
              <p:cNvSpPr txBox="1"/>
              <p:nvPr/>
            </p:nvSpPr>
            <p:spPr>
              <a:xfrm>
                <a:off x="4422781" y="5339316"/>
                <a:ext cx="805058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0x40008B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1F6C91E-3D1B-4D08-80EA-B88725EAF8F0}"/>
                  </a:ext>
                </a:extLst>
              </p:cNvPr>
              <p:cNvSpPr/>
              <p:nvPr/>
            </p:nvSpPr>
            <p:spPr>
              <a:xfrm>
                <a:off x="355862" y="6363739"/>
                <a:ext cx="4745075" cy="291404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code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EFD0555F-C0F0-4FF4-BCD0-890321465A8E}"/>
                  </a:ext>
                </a:extLst>
              </p:cNvPr>
              <p:cNvSpPr txBox="1"/>
              <p:nvPr/>
            </p:nvSpPr>
            <p:spPr>
              <a:xfrm>
                <a:off x="536136" y="6007667"/>
                <a:ext cx="2252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subq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%r12, %r13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6F7C1D-C741-4A5C-AB2F-12378D7F0282}"/>
                  </a:ext>
                </a:extLst>
              </p:cNvPr>
              <p:cNvSpPr txBox="1"/>
              <p:nvPr/>
            </p:nvSpPr>
            <p:spPr>
              <a:xfrm>
                <a:off x="2888811" y="5988617"/>
                <a:ext cx="2252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movq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%r13, 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B39F01C3-6930-443F-B9AB-461AF0702B35}"/>
              </a:ext>
            </a:extLst>
          </p:cNvPr>
          <p:cNvSpPr txBox="1"/>
          <p:nvPr/>
        </p:nvSpPr>
        <p:spPr>
          <a:xfrm>
            <a:off x="1676400" y="4092575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Lbl1: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%r12, %r13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D059D1E-3812-4E61-AE0C-F2861154E91E}"/>
              </a:ext>
            </a:extLst>
          </p:cNvPr>
          <p:cNvSpPr txBox="1"/>
          <p:nvPr/>
        </p:nvSpPr>
        <p:spPr>
          <a:xfrm>
            <a:off x="5410200" y="412115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0x400086: 0x4d 0xe9 0x25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1890E59-BC9F-478B-879D-35B951103A29}"/>
              </a:ext>
            </a:extLst>
          </p:cNvPr>
          <p:cNvSpPr txBox="1"/>
          <p:nvPr/>
        </p:nvSpPr>
        <p:spPr>
          <a:xfrm>
            <a:off x="1685925" y="4397375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Lbl2: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%r13,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076C1BD-A98C-4041-80C4-B9A327AE5C15}"/>
              </a:ext>
            </a:extLst>
          </p:cNvPr>
          <p:cNvSpPr txBox="1"/>
          <p:nvPr/>
        </p:nvSpPr>
        <p:spPr>
          <a:xfrm>
            <a:off x="5410200" y="442595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0x400089: 0x4c 0x89 0xef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F0428B3-3D56-4177-8B9F-0D747B2A784A}"/>
              </a:ext>
            </a:extLst>
          </p:cNvPr>
          <p:cNvSpPr txBox="1"/>
          <p:nvPr/>
        </p:nvSpPr>
        <p:spPr>
          <a:xfrm>
            <a:off x="1699484" y="3777700"/>
            <a:ext cx="16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Assembly code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904C9C9-E514-4840-A6FF-592FCDA63676}"/>
              </a:ext>
            </a:extLst>
          </p:cNvPr>
          <p:cNvSpPr txBox="1"/>
          <p:nvPr/>
        </p:nvSpPr>
        <p:spPr>
          <a:xfrm>
            <a:off x="5461859" y="3777700"/>
            <a:ext cx="165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Binary memory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9E546E65-C42E-461A-B657-532DB9730A19}"/>
              </a:ext>
            </a:extLst>
          </p:cNvPr>
          <p:cNvSpPr/>
          <p:nvPr/>
        </p:nvSpPr>
        <p:spPr>
          <a:xfrm>
            <a:off x="2552635" y="4453348"/>
            <a:ext cx="2146300" cy="282793"/>
          </a:xfrm>
          <a:prstGeom prst="roundRect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5885568-8F42-42BD-B8ED-2A1872237AEC}"/>
              </a:ext>
            </a:extLst>
          </p:cNvPr>
          <p:cNvSpPr/>
          <p:nvPr/>
        </p:nvSpPr>
        <p:spPr>
          <a:xfrm>
            <a:off x="2546612" y="4130459"/>
            <a:ext cx="2165088" cy="28279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2C47996-6C6A-4587-AD84-74BAB44E4BF8}"/>
              </a:ext>
            </a:extLst>
          </p:cNvPr>
          <p:cNvSpPr txBox="1"/>
          <p:nvPr/>
        </p:nvSpPr>
        <p:spPr>
          <a:xfrm>
            <a:off x="5422900" y="4768850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0x40008C: 0x7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BD0FC5-48AC-4F79-8967-6212210D1E20}"/>
              </a:ext>
            </a:extLst>
          </p:cNvPr>
          <p:cNvSpPr txBox="1"/>
          <p:nvPr/>
        </p:nvSpPr>
        <p:spPr>
          <a:xfrm>
            <a:off x="2795026" y="475718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????????????????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756CC4-0EEA-4AA0-85AA-BC53EA810F84}"/>
              </a:ext>
            </a:extLst>
          </p:cNvPr>
          <p:cNvCxnSpPr>
            <a:stCxn id="125" idx="3"/>
          </p:cNvCxnSpPr>
          <p:nvPr/>
        </p:nvCxnSpPr>
        <p:spPr>
          <a:xfrm flipV="1">
            <a:off x="4756089" y="4273550"/>
            <a:ext cx="654111" cy="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9DBDFF81-01B6-4280-A85D-D470CFFEB285}"/>
              </a:ext>
            </a:extLst>
          </p:cNvPr>
          <p:cNvCxnSpPr/>
          <p:nvPr/>
        </p:nvCxnSpPr>
        <p:spPr>
          <a:xfrm flipV="1">
            <a:off x="4768789" y="4590275"/>
            <a:ext cx="654111" cy="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8622A718-941F-4590-8623-F7BFC54903CE}"/>
              </a:ext>
            </a:extLst>
          </p:cNvPr>
          <p:cNvCxnSpPr/>
          <p:nvPr/>
        </p:nvCxnSpPr>
        <p:spPr>
          <a:xfrm flipV="1">
            <a:off x="4743389" y="4932400"/>
            <a:ext cx="654111" cy="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06DE81A7-DEE8-47D8-B7CF-BEAFE0292AD3}"/>
              </a:ext>
            </a:extLst>
          </p:cNvPr>
          <p:cNvSpPr/>
          <p:nvPr/>
        </p:nvSpPr>
        <p:spPr>
          <a:xfrm>
            <a:off x="482140" y="5647438"/>
            <a:ext cx="2323754" cy="333375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369135A1-9396-4D07-AA3D-45B10D8C6185}"/>
              </a:ext>
            </a:extLst>
          </p:cNvPr>
          <p:cNvSpPr/>
          <p:nvPr/>
        </p:nvSpPr>
        <p:spPr>
          <a:xfrm>
            <a:off x="2932910" y="5632031"/>
            <a:ext cx="2222635" cy="376889"/>
          </a:xfrm>
          <a:prstGeom prst="roundRect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5" grpId="0"/>
      <p:bldP spid="98" grpId="0"/>
      <p:bldP spid="99" grpId="0"/>
      <p:bldP spid="100" grpId="0"/>
      <p:bldP spid="106" grpId="0"/>
      <p:bldP spid="107" grpId="0"/>
      <p:bldP spid="108" grpId="0"/>
      <p:bldP spid="109" grpId="0"/>
      <p:bldP spid="110" grpId="0" animBg="1"/>
      <p:bldP spid="116" grpId="0"/>
      <p:bldP spid="117" grpId="0"/>
      <p:bldP spid="118" grpId="0"/>
      <p:bldP spid="120" grpId="0" animBg="1"/>
      <p:bldP spid="122" grpId="0"/>
      <p:bldP spid="125" grpId="0"/>
      <p:bldP spid="126" grpId="0"/>
      <p:bldP spid="127" grpId="0"/>
      <p:bldP spid="128" grpId="0"/>
      <p:bldP spid="129" grpId="0"/>
      <p:bldP spid="130" grpId="0"/>
      <p:bldP spid="131" grpId="0" animBg="1"/>
      <p:bldP spid="132" grpId="0" animBg="1"/>
      <p:bldP spid="134" grpId="0"/>
      <p:bldP spid="25" grpId="0"/>
      <p:bldP spid="137" grpId="0" animBg="1"/>
      <p:bldP spid="1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75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Done!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Basics: Summary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625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C8437-BC86-40A7-BC30-E6FFE61C8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85" y="1598272"/>
            <a:ext cx="8534789" cy="4707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basic x64 details</a:t>
            </a:r>
          </a:p>
          <a:p>
            <a:r>
              <a:rPr lang="en-US" dirty="0"/>
              <a:t>Instructions</a:t>
            </a:r>
          </a:p>
          <a:p>
            <a:r>
              <a:rPr lang="en-US" dirty="0"/>
              <a:t>Data directives</a:t>
            </a:r>
          </a:p>
          <a:p>
            <a:r>
              <a:rPr lang="en-US" dirty="0"/>
              <a:t>Memory intuition</a:t>
            </a:r>
          </a:p>
          <a:p>
            <a:pPr marL="0" indent="0">
              <a:buNone/>
            </a:pPr>
            <a:r>
              <a:rPr lang="en-US" b="1" dirty="0"/>
              <a:t>Next Time</a:t>
            </a:r>
          </a:p>
          <a:p>
            <a:r>
              <a:rPr lang="en-US" dirty="0"/>
              <a:t>Dive further into x64</a:t>
            </a:r>
          </a:p>
          <a:p>
            <a:r>
              <a:rPr lang="en-US" dirty="0"/>
              <a:t>Describe memory operations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972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Lecture</a:t>
            </a:r>
            <a:b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Encoding Programs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Representing Whole Programs in Hardware</a:t>
            </a:r>
          </a:p>
          <a:p>
            <a:r>
              <a:rPr lang="en-US" dirty="0"/>
              <a:t>Data</a:t>
            </a:r>
          </a:p>
          <a:p>
            <a:r>
              <a:rPr lang="en-US" dirty="0"/>
              <a:t>Code</a:t>
            </a:r>
          </a:p>
          <a:p>
            <a:pPr marL="0" indent="0">
              <a:buNone/>
            </a:pPr>
            <a:r>
              <a:rPr lang="en-US" b="1" dirty="0"/>
              <a:t>ISAs</a:t>
            </a:r>
          </a:p>
          <a:p>
            <a:r>
              <a:rPr lang="en-US" dirty="0"/>
              <a:t>X86 – Example target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7673573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Architecture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DE3E0B-F875-4C2F-B2A4-426B661D46A8}"/>
              </a:ext>
            </a:extLst>
          </p:cNvPr>
          <p:cNvSpPr/>
          <p:nvPr/>
        </p:nvSpPr>
        <p:spPr>
          <a:xfrm>
            <a:off x="6204395" y="1648724"/>
            <a:ext cx="3859874" cy="21115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What you should know:</a:t>
            </a:r>
          </a:p>
          <a:p>
            <a:pPr algn="ctr"/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ISA concept</a:t>
            </a:r>
          </a:p>
          <a:p>
            <a:pPr marL="285750" indent="-285750">
              <a:buFontTx/>
              <a:buChar char="-"/>
            </a:pPr>
            <a:r>
              <a:rPr lang="en-US" dirty="0"/>
              <a:t>That data and code share memory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The instruction pointer</a:t>
            </a:r>
          </a:p>
          <a:p>
            <a:pPr marL="285750" indent="-285750">
              <a:buFontTx/>
              <a:buChar char="-"/>
            </a:pPr>
            <a:r>
              <a:rPr lang="en-US" dirty="0"/>
              <a:t>How to play with ASM code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EBC85B-B115-D8CE-FFD5-033A6D77F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698" y="3904674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Instructions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x64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6125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E5B4AB-DD6F-4257-960A-54B1FF062529}"/>
              </a:ext>
            </a:extLst>
          </p:cNvPr>
          <p:cNvSpPr/>
          <p:nvPr/>
        </p:nvSpPr>
        <p:spPr>
          <a:xfrm>
            <a:off x="900330" y="4070922"/>
            <a:ext cx="7604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Choose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# 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return code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0A4DC43-54C3-445D-8333-72E269D64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699469"/>
            <a:ext cx="76047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We’ve already seen two instructions: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dirty="0"/>
              <a:t>Move quadword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/>
              <a:t> into quadword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Invoke a system service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33F29A-5EAD-797D-8657-9A741F7E4178}"/>
              </a:ext>
            </a:extLst>
          </p:cNvPr>
          <p:cNvGrpSpPr/>
          <p:nvPr/>
        </p:nvGrpSpPr>
        <p:grpSpPr>
          <a:xfrm>
            <a:off x="4338918" y="2082515"/>
            <a:ext cx="2057400" cy="369332"/>
            <a:chOff x="4338918" y="2082515"/>
            <a:chExt cx="2057400" cy="3693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1087465-CA3F-EB49-5678-B9ECF782B8CA}"/>
                </a:ext>
              </a:extLst>
            </p:cNvPr>
            <p:cNvCxnSpPr/>
            <p:nvPr/>
          </p:nvCxnSpPr>
          <p:spPr>
            <a:xfrm>
              <a:off x="4338918" y="2451847"/>
              <a:ext cx="2057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78E15C-F3CF-503C-AEDE-1F4C8B3986CA}"/>
                </a:ext>
              </a:extLst>
            </p:cNvPr>
            <p:cNvSpPr txBox="1"/>
            <p:nvPr/>
          </p:nvSpPr>
          <p:spPr>
            <a:xfrm>
              <a:off x="4753388" y="2082515"/>
              <a:ext cx="1342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Flow of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8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EE0908-75CE-47B9-9CC3-50CE287E6730}"/>
              </a:ext>
            </a:extLst>
          </p:cNvPr>
          <p:cNvGraphicFramePr>
            <a:graphicFrameLocks noGrp="1"/>
          </p:cNvGraphicFramePr>
          <p:nvPr/>
        </p:nvGraphicFramePr>
        <p:xfrm>
          <a:off x="4685328" y="1543387"/>
          <a:ext cx="447032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763">
                  <a:extLst>
                    <a:ext uri="{9D8B030D-6E8A-4147-A177-3AD203B41FA5}">
                      <a16:colId xmlns:a16="http://schemas.microsoft.com/office/drawing/2014/main" val="519296604"/>
                    </a:ext>
                  </a:extLst>
                </a:gridCol>
                <a:gridCol w="975734">
                  <a:extLst>
                    <a:ext uri="{9D8B030D-6E8A-4147-A177-3AD203B41FA5}">
                      <a16:colId xmlns:a16="http://schemas.microsoft.com/office/drawing/2014/main" val="1430582070"/>
                    </a:ext>
                  </a:extLst>
                </a:gridCol>
                <a:gridCol w="2173828">
                  <a:extLst>
                    <a:ext uri="{9D8B030D-6E8A-4147-A177-3AD203B41FA5}">
                      <a16:colId xmlns:a16="http://schemas.microsoft.com/office/drawing/2014/main" val="1345416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“Nickname”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31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Accumulator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42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6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1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8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64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 destination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26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rbp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951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rsp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Stack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41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%r08</a:t>
                      </a:r>
                      <a:r>
                        <a:rPr lang="en-US" sz="7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–</a:t>
                      </a:r>
                      <a:r>
                        <a:rPr lang="en-US" sz="7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8 - 15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62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6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rflags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718895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75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x64 Registers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x64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625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D0FB82-CA57-41DB-95AE-431D8B02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83" y="1360407"/>
            <a:ext cx="40632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Computation needs to be done on registers</a:t>
            </a:r>
          </a:p>
          <a:p>
            <a:r>
              <a:rPr lang="en-US" dirty="0"/>
              <a:t>General workflow: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85A9C-73B5-49A4-9561-42DF1CE695D3}"/>
              </a:ext>
            </a:extLst>
          </p:cNvPr>
          <p:cNvSpPr txBox="1"/>
          <p:nvPr/>
        </p:nvSpPr>
        <p:spPr>
          <a:xfrm>
            <a:off x="628650" y="2926062"/>
            <a:ext cx="19303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/>
              <a:t>src</a:t>
            </a:r>
            <a:r>
              <a:rPr lang="en-US" sz="2600" b="1" u="sng" dirty="0"/>
              <a:t> code</a:t>
            </a:r>
          </a:p>
          <a:p>
            <a:r>
              <a:rPr lang="en-US" sz="2600" dirty="0"/>
              <a:t>a = b &lt;</a:t>
            </a:r>
            <a:r>
              <a:rPr lang="en-US" sz="2600" dirty="0" err="1"/>
              <a:t>opr</a:t>
            </a:r>
            <a:r>
              <a:rPr lang="en-US" sz="2600" dirty="0"/>
              <a:t>&gt; 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577EB-861F-45D4-854C-AB9A11F316F9}"/>
              </a:ext>
            </a:extLst>
          </p:cNvPr>
          <p:cNvSpPr txBox="1"/>
          <p:nvPr/>
        </p:nvSpPr>
        <p:spPr>
          <a:xfrm>
            <a:off x="619125" y="4012326"/>
            <a:ext cx="392081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/>
              <a:t>asm</a:t>
            </a:r>
            <a:r>
              <a:rPr lang="en-US" sz="2600" b="1" u="sng" dirty="0"/>
              <a:t> code</a:t>
            </a:r>
          </a:p>
          <a:p>
            <a:r>
              <a:rPr lang="en-US" sz="2600" dirty="0"/>
              <a:t>Load b into a register</a:t>
            </a:r>
          </a:p>
          <a:p>
            <a:r>
              <a:rPr lang="en-US" sz="2600" dirty="0"/>
              <a:t>Load c into another register</a:t>
            </a:r>
          </a:p>
          <a:p>
            <a:r>
              <a:rPr lang="en-US" sz="2600" dirty="0"/>
              <a:t>Do </a:t>
            </a:r>
            <a:r>
              <a:rPr lang="en-US" sz="2600" dirty="0" err="1"/>
              <a:t>opr</a:t>
            </a:r>
            <a:r>
              <a:rPr lang="en-US" sz="2600" dirty="0"/>
              <a:t> on registers</a:t>
            </a:r>
          </a:p>
          <a:p>
            <a:r>
              <a:rPr lang="en-US" sz="2600" dirty="0"/>
              <a:t>Store result register into a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CC085E6-80E1-E57D-DE18-CCEB30DEB302}"/>
              </a:ext>
            </a:extLst>
          </p:cNvPr>
          <p:cNvSpPr/>
          <p:nvPr/>
        </p:nvSpPr>
        <p:spPr>
          <a:xfrm>
            <a:off x="9197846" y="1954306"/>
            <a:ext cx="219636" cy="22008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358BF-9F8B-860C-0183-C86C731E7220}"/>
              </a:ext>
            </a:extLst>
          </p:cNvPr>
          <p:cNvSpPr txBox="1"/>
          <p:nvPr/>
        </p:nvSpPr>
        <p:spPr>
          <a:xfrm>
            <a:off x="9502590" y="2711828"/>
            <a:ext cx="174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purpose</a:t>
            </a:r>
          </a:p>
          <a:p>
            <a:r>
              <a:rPr lang="en-US" dirty="0"/>
              <a:t>For our needs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EDFCA37-0531-09AC-B9A8-52C462B61274}"/>
              </a:ext>
            </a:extLst>
          </p:cNvPr>
          <p:cNvSpPr/>
          <p:nvPr/>
        </p:nvSpPr>
        <p:spPr>
          <a:xfrm>
            <a:off x="9197846" y="5292968"/>
            <a:ext cx="219636" cy="7561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A36847-60E0-81DE-59A4-18EF3DA028C0}"/>
              </a:ext>
            </a:extLst>
          </p:cNvPr>
          <p:cNvSpPr txBox="1"/>
          <p:nvPr/>
        </p:nvSpPr>
        <p:spPr>
          <a:xfrm>
            <a:off x="9471212" y="5355728"/>
            <a:ext cx="1783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Inaccessible as</a:t>
            </a:r>
          </a:p>
          <a:p>
            <a:r>
              <a:rPr lang="en-US" dirty="0"/>
              <a:t>regular operands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4E9B825-DB99-9371-21A5-55E611B47757}"/>
              </a:ext>
            </a:extLst>
          </p:cNvPr>
          <p:cNvSpPr/>
          <p:nvPr/>
        </p:nvSpPr>
        <p:spPr>
          <a:xfrm>
            <a:off x="9197846" y="4212984"/>
            <a:ext cx="219636" cy="7090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6C151F-B3AC-60E1-A14D-A7F8BD492AC6}"/>
              </a:ext>
            </a:extLst>
          </p:cNvPr>
          <p:cNvSpPr txBox="1"/>
          <p:nvPr/>
        </p:nvSpPr>
        <p:spPr>
          <a:xfrm>
            <a:off x="9502590" y="4369532"/>
            <a:ext cx="223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for bookkeeping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D882646-F62C-F003-7A47-A8B0B099DEE4}"/>
              </a:ext>
            </a:extLst>
          </p:cNvPr>
          <p:cNvSpPr/>
          <p:nvPr/>
        </p:nvSpPr>
        <p:spPr>
          <a:xfrm>
            <a:off x="9197846" y="4958350"/>
            <a:ext cx="219636" cy="2642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337594-0073-B80C-F8E2-214BB1E35F70}"/>
              </a:ext>
            </a:extLst>
          </p:cNvPr>
          <p:cNvSpPr txBox="1"/>
          <p:nvPr/>
        </p:nvSpPr>
        <p:spPr>
          <a:xfrm>
            <a:off x="9369729" y="4907420"/>
            <a:ext cx="292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Bonus general purpose for us</a:t>
            </a:r>
          </a:p>
        </p:txBody>
      </p:sp>
    </p:spTree>
    <p:extLst>
      <p:ext uri="{BB962C8B-B14F-4D97-AF65-F5344CB8AC3E}">
        <p14:creationId xmlns:p14="http://schemas.microsoft.com/office/powerpoint/2010/main" val="13541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X64 Discussion</a:t>
            </a:r>
          </a:p>
          <a:p>
            <a:r>
              <a:rPr lang="en-US" dirty="0"/>
              <a:t>Some perspective</a:t>
            </a:r>
          </a:p>
          <a:p>
            <a:pPr marL="0" indent="0">
              <a:buNone/>
            </a:pPr>
            <a:r>
              <a:rPr lang="en-US" b="1" dirty="0"/>
              <a:t>Architecture Details</a:t>
            </a:r>
          </a:p>
          <a:p>
            <a:r>
              <a:rPr lang="en-US" dirty="0"/>
              <a:t>Basic operators</a:t>
            </a:r>
          </a:p>
          <a:p>
            <a:r>
              <a:rPr lang="en-US" dirty="0"/>
              <a:t>Memory Directives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8293426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Architecture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224857" y="0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5151CF-9778-294B-DCD4-90D7A747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77" y="3904674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7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48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ASM Instruction Syntax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11C64-C80D-41D7-9160-B358744683D2}"/>
              </a:ext>
            </a:extLst>
          </p:cNvPr>
          <p:cNvSpPr txBox="1"/>
          <p:nvPr/>
        </p:nvSpPr>
        <p:spPr>
          <a:xfrm>
            <a:off x="2158017" y="1349477"/>
            <a:ext cx="472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 with everything x86-related, it’s complicated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AT&amp;T Syntax:</a:t>
            </a:r>
          </a:p>
          <a:p>
            <a:pPr marL="457200" lvl="1" indent="0">
              <a:buNone/>
            </a:pPr>
            <a:r>
              <a:rPr lang="en-US" dirty="0"/>
              <a:t>&lt;opcode&gt;&lt;</a:t>
            </a:r>
            <a:r>
              <a:rPr lang="en-US" dirty="0" err="1"/>
              <a:t>sizesuffix</a:t>
            </a:r>
            <a:r>
              <a:rPr lang="en-US" dirty="0"/>
              <a:t>&gt; &lt;</a:t>
            </a:r>
            <a:r>
              <a:rPr lang="en-US" dirty="0" err="1"/>
              <a:t>src</a:t>
            </a:r>
            <a:r>
              <a:rPr lang="en-US" dirty="0"/>
              <a:t> operand(s)&gt; &lt;</a:t>
            </a:r>
            <a:r>
              <a:rPr lang="en-US" dirty="0" err="1"/>
              <a:t>dst</a:t>
            </a:r>
            <a:r>
              <a:rPr lang="en-US" dirty="0"/>
              <a:t> operand&gt;</a:t>
            </a:r>
          </a:p>
          <a:p>
            <a:r>
              <a:rPr lang="en-US" dirty="0" err="1"/>
              <a:t>Immediates</a:t>
            </a:r>
            <a:r>
              <a:rPr lang="en-US" dirty="0"/>
              <a:t> (i.e. constant values) prefixed by $  </a:t>
            </a:r>
          </a:p>
          <a:p>
            <a:r>
              <a:rPr lang="en-US" dirty="0"/>
              <a:t>Registers prefixed by %</a:t>
            </a:r>
          </a:p>
          <a:p>
            <a:r>
              <a:rPr lang="en-US" dirty="0"/>
              <a:t>Memory lookup (i.e. dereference) in </a:t>
            </a:r>
            <a:r>
              <a:rPr lang="en-US" dirty="0" err="1"/>
              <a:t>parens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F07BD-5D44-4167-BA87-749F26C8D3BB}"/>
              </a:ext>
            </a:extLst>
          </p:cNvPr>
          <p:cNvSpPr txBox="1"/>
          <p:nvPr/>
        </p:nvSpPr>
        <p:spPr>
          <a:xfrm>
            <a:off x="3859226" y="4697362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$5, (%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5B74C-0BEB-4B10-A8F4-C7991F549D37}"/>
              </a:ext>
            </a:extLst>
          </p:cNvPr>
          <p:cNvSpPr txBox="1"/>
          <p:nvPr/>
        </p:nvSpPr>
        <p:spPr>
          <a:xfrm>
            <a:off x="3554964" y="5850294"/>
            <a:ext cx="4045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mov the 64-bit value 5 into the 64-bit</a:t>
            </a:r>
          </a:p>
          <a:p>
            <a:r>
              <a:rPr lang="en-US" i="1" dirty="0"/>
              <a:t>memory address specified by register </a:t>
            </a:r>
            <a:r>
              <a:rPr lang="en-US" i="1" dirty="0" err="1"/>
              <a:t>rax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997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Directives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Indicates a command to the assembler</a:t>
            </a:r>
          </a:p>
          <a:p>
            <a:pPr lvl="1"/>
            <a:r>
              <a:rPr lang="en-US" dirty="0"/>
              <a:t>Layout, program </a:t>
            </a:r>
            <a:r>
              <a:rPr lang="en-US" dirty="0" err="1"/>
              <a:t>entrypoint</a:t>
            </a:r>
            <a:r>
              <a:rPr lang="en-US" dirty="0"/>
              <a:t>,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25283-7824-4651-92D2-59C46F655D62}"/>
              </a:ext>
            </a:extLst>
          </p:cNvPr>
          <p:cNvSpPr txBox="1"/>
          <p:nvPr/>
        </p:nvSpPr>
        <p:spPr>
          <a:xfrm>
            <a:off x="5566240" y="3754441"/>
            <a:ext cx="1059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  <a:endParaRPr lang="en-US" u="sng" dirty="0"/>
          </a:p>
          <a:p>
            <a:r>
              <a:rPr lang="en-US" b="1" dirty="0"/>
              <a:t>.</a:t>
            </a:r>
            <a:r>
              <a:rPr lang="en-US" dirty="0" err="1"/>
              <a:t>globl</a:t>
            </a:r>
            <a:r>
              <a:rPr lang="en-US" dirty="0"/>
              <a:t> X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F7929-4879-4EE0-9DA6-86DEA94B17AB}"/>
              </a:ext>
            </a:extLst>
          </p:cNvPr>
          <p:cNvSpPr txBox="1"/>
          <p:nvPr/>
        </p:nvSpPr>
        <p:spPr>
          <a:xfrm>
            <a:off x="3824433" y="4697129"/>
            <a:ext cx="490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Indicates that symbol X is visible outside of the file</a:t>
            </a:r>
          </a:p>
        </p:txBody>
      </p:sp>
    </p:spTree>
    <p:extLst>
      <p:ext uri="{BB962C8B-B14F-4D97-AF65-F5344CB8AC3E}">
        <p14:creationId xmlns:p14="http://schemas.microsoft.com/office/powerpoint/2010/main" val="252415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59629</TotalTime>
  <Words>2101</Words>
  <Application>Microsoft Office PowerPoint</Application>
  <PresentationFormat>Widescreen</PresentationFormat>
  <Paragraphs>502</Paragraphs>
  <Slides>33</Slides>
  <Notes>29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</vt:lpstr>
      <vt:lpstr>Calibri</vt:lpstr>
      <vt:lpstr>Calibri Light</vt:lpstr>
      <vt:lpstr>Cambria Math</vt:lpstr>
      <vt:lpstr>Courier New</vt:lpstr>
      <vt:lpstr>Garamond</vt:lpstr>
      <vt:lpstr>Georgia</vt:lpstr>
      <vt:lpstr>Impact</vt:lpstr>
      <vt:lpstr>MV Boli</vt:lpstr>
      <vt:lpstr>Office Theme</vt:lpstr>
      <vt:lpstr>Check-in Encoding Programs</vt:lpstr>
      <vt:lpstr>x64 Basics</vt:lpstr>
      <vt:lpstr>Administrivia Announcements</vt:lpstr>
      <vt:lpstr>Last Lecture Encoding Programs</vt:lpstr>
      <vt:lpstr>Recall: Instructions Review x64 Intro</vt:lpstr>
      <vt:lpstr>Recall: x64 Registers Review x64 Intro</vt:lpstr>
      <vt:lpstr>PowerPoint Presentation</vt:lpstr>
      <vt:lpstr>ASM Instruction Syntax Lecture Outline –Writing x64</vt:lpstr>
      <vt:lpstr>Directives Lecture Outline –Writing x64</vt:lpstr>
      <vt:lpstr>Segment Directives Lecture Outline –Writing x64</vt:lpstr>
      <vt:lpstr>Labels Lecture Outline –Writing x64</vt:lpstr>
      <vt:lpstr>System Calls Lecture Outline –Writing x64</vt:lpstr>
      <vt:lpstr>Time to put it all together! Lecture Outline –Writing x64</vt:lpstr>
      <vt:lpstr>A Complete Program Lecture Outline –Writing x64</vt:lpstr>
      <vt:lpstr>Actually Running a Program Lecture Outline –Writing x64</vt:lpstr>
      <vt:lpstr>Summary ISAs</vt:lpstr>
      <vt:lpstr>Compiler Construction Progress Pics</vt:lpstr>
      <vt:lpstr>A Moment of Appreciation x64 Basics: Perspective</vt:lpstr>
      <vt:lpstr>Docs: A Benefit to x64’s Popularity x64 Basics: Perspective</vt:lpstr>
      <vt:lpstr>There are a LOT of Instructions in X64! X64 Basics: Perspective</vt:lpstr>
      <vt:lpstr>Keeping to the “Easy” Path X64 Basics: Perspective</vt:lpstr>
      <vt:lpstr>PowerPoint Presentation</vt:lpstr>
      <vt:lpstr>Let’s Dive In to X64! X64 Basics – Architecture Details</vt:lpstr>
      <vt:lpstr>Simple Arithmetic Instructions x64 Basics</vt:lpstr>
      <vt:lpstr>Wacky Arithmetic Instructions x64 Basics</vt:lpstr>
      <vt:lpstr>Logical Instructions x64 Basics</vt:lpstr>
      <vt:lpstr>Conditionals x64 Basics</vt:lpstr>
      <vt:lpstr>Conditionals and rflags x64 Basics</vt:lpstr>
      <vt:lpstr>You can now (kinda) write assembly programs! x64 Basics</vt:lpstr>
      <vt:lpstr>PowerPoint Presentation</vt:lpstr>
      <vt:lpstr>Manipulating Memory X64 Basics</vt:lpstr>
      <vt:lpstr>Recall: Memory as an Array X64 Basics</vt:lpstr>
      <vt:lpstr>Lecture Done! x64 Basics: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1151</cp:revision>
  <cp:lastPrinted>2018-08-29T18:10:22Z</cp:lastPrinted>
  <dcterms:created xsi:type="dcterms:W3CDTF">2018-07-19T03:57:05Z</dcterms:created>
  <dcterms:modified xsi:type="dcterms:W3CDTF">2023-10-20T19:52:08Z</dcterms:modified>
</cp:coreProperties>
</file>