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7" r:id="rId2"/>
    <p:sldId id="1313" r:id="rId3"/>
    <p:sldId id="997" r:id="rId4"/>
    <p:sldId id="1257" r:id="rId5"/>
    <p:sldId id="331" r:id="rId6"/>
    <p:sldId id="330" r:id="rId7"/>
    <p:sldId id="338" r:id="rId8"/>
    <p:sldId id="329" r:id="rId9"/>
    <p:sldId id="1314" r:id="rId10"/>
    <p:sldId id="1315" r:id="rId11"/>
    <p:sldId id="1316" r:id="rId12"/>
    <p:sldId id="295" r:id="rId13"/>
    <p:sldId id="1312" r:id="rId14"/>
    <p:sldId id="298" r:id="rId15"/>
    <p:sldId id="332" r:id="rId16"/>
    <p:sldId id="334" r:id="rId17"/>
    <p:sldId id="333" r:id="rId18"/>
    <p:sldId id="335" r:id="rId19"/>
    <p:sldId id="336" r:id="rId20"/>
    <p:sldId id="52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6" autoAdjust="0"/>
    <p:restoredTop sz="93515" autoAdjust="0"/>
  </p:normalViewPr>
  <p:slideViewPr>
    <p:cSldViewPr snapToGrid="0">
      <p:cViewPr>
        <p:scale>
          <a:sx n="125" d="100"/>
          <a:sy n="125" d="100"/>
        </p:scale>
        <p:origin x="198" y="-150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05T20:45:24.556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10068 13558 20 0,'0'0'29'0,"0"0"-13"0,0 0-16 0,0 0-1 16,0 0-15-16,0 0 14 0,0 0-15 15,0 0 16-15,0 0-2 0,0 0 1 16,0 0 0-16,-14-15-2 0,14 9 2 0,0 6 0 16,-10-2 0-16,10 0-9 0,0-3 11 15,0 3 0-15,0 2 0 0</inkml:trace>
  <inkml:trace contextRef="#ctx0" brushRef="#br0" timeOffset="59.99">10068 13558 29 0,'-33'-34'30'0,"33"34"-14"16,0 0-16-16,0 0 0 0,0 0-39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449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195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3232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9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048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141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605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31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9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10/3/2021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536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10/3/2021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1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10/3/2021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47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55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1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0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47" y="4801806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Parameters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5772"/>
            <a:ext cx="6858000" cy="16557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44411" y="6356353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DB87AFA-9005-4414-9B16-AA7FBCC19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Calls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383633"/>
            <a:ext cx="4604084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Caller</a:t>
            </a:r>
          </a:p>
          <a:p>
            <a:r>
              <a:rPr lang="en-US" dirty="0"/>
              <a:t>The </a:t>
            </a:r>
            <a:r>
              <a:rPr lang="en-US" i="1" dirty="0"/>
              <a:t>source </a:t>
            </a:r>
            <a:r>
              <a:rPr lang="en-US" dirty="0"/>
              <a:t>function initiating the call</a:t>
            </a:r>
          </a:p>
          <a:p>
            <a:pPr marL="0" indent="0">
              <a:buNone/>
            </a:pPr>
            <a:r>
              <a:rPr lang="en-US" b="1" dirty="0"/>
              <a:t>Callee</a:t>
            </a:r>
          </a:p>
          <a:p>
            <a:r>
              <a:rPr lang="en-US" dirty="0"/>
              <a:t>The </a:t>
            </a:r>
            <a:r>
              <a:rPr lang="en-US" i="1" dirty="0"/>
              <a:t>target </a:t>
            </a:r>
            <a:r>
              <a:rPr lang="en-US" dirty="0"/>
              <a:t>function receiving the call</a:t>
            </a:r>
          </a:p>
          <a:p>
            <a:pPr marL="0" indent="0">
              <a:buNone/>
            </a:pPr>
            <a:r>
              <a:rPr lang="en-US" b="1" dirty="0"/>
              <a:t>Call Site</a:t>
            </a:r>
          </a:p>
          <a:p>
            <a:r>
              <a:rPr lang="en-US" dirty="0"/>
              <a:t>The location within the caller where the call happens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10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3752A9-60ED-411E-8A15-FCC501C28A8B}"/>
              </a:ext>
            </a:extLst>
          </p:cNvPr>
          <p:cNvSpPr txBox="1"/>
          <p:nvPr/>
        </p:nvSpPr>
        <p:spPr>
          <a:xfrm>
            <a:off x="6773955" y="2310063"/>
            <a:ext cx="142539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a(){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b(){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a();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c(){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b();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a();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5EB4854-27A2-4F91-96C7-E659553F166C}"/>
              </a:ext>
            </a:extLst>
          </p:cNvPr>
          <p:cNvSpPr/>
          <p:nvPr/>
        </p:nvSpPr>
        <p:spPr>
          <a:xfrm>
            <a:off x="7066547" y="3429000"/>
            <a:ext cx="641685" cy="324853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E15C1FF-B607-4611-BA10-686C9D8EE1B6}"/>
              </a:ext>
            </a:extLst>
          </p:cNvPr>
          <p:cNvSpPr/>
          <p:nvPr/>
        </p:nvSpPr>
        <p:spPr>
          <a:xfrm>
            <a:off x="5967663" y="3379657"/>
            <a:ext cx="1098884" cy="562543"/>
          </a:xfrm>
          <a:custGeom>
            <a:avLst/>
            <a:gdLst>
              <a:gd name="connsiteX0" fmla="*/ 0 w 1098884"/>
              <a:gd name="connsiteY0" fmla="*/ 213775 h 562543"/>
              <a:gd name="connsiteX1" fmla="*/ 401053 w 1098884"/>
              <a:gd name="connsiteY1" fmla="*/ 558680 h 562543"/>
              <a:gd name="connsiteX2" fmla="*/ 689811 w 1098884"/>
              <a:gd name="connsiteY2" fmla="*/ 13248 h 562543"/>
              <a:gd name="connsiteX3" fmla="*/ 1098884 w 1098884"/>
              <a:gd name="connsiteY3" fmla="*/ 221796 h 56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884" h="562543">
                <a:moveTo>
                  <a:pt x="0" y="213775"/>
                </a:moveTo>
                <a:cubicBezTo>
                  <a:pt x="143042" y="402938"/>
                  <a:pt x="286085" y="592101"/>
                  <a:pt x="401053" y="558680"/>
                </a:cubicBezTo>
                <a:cubicBezTo>
                  <a:pt x="516022" y="525259"/>
                  <a:pt x="573506" y="69395"/>
                  <a:pt x="689811" y="13248"/>
                </a:cubicBezTo>
                <a:cubicBezTo>
                  <a:pt x="806116" y="-42899"/>
                  <a:pt x="952500" y="89448"/>
                  <a:pt x="1098884" y="221796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2BA4E-77F5-4926-87AA-EADED7DE4C2F}"/>
              </a:ext>
            </a:extLst>
          </p:cNvPr>
          <p:cNvSpPr txBox="1"/>
          <p:nvPr/>
        </p:nvSpPr>
        <p:spPr>
          <a:xfrm>
            <a:off x="5099068" y="2668096"/>
            <a:ext cx="14763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solidFill>
                  <a:schemeClr val="accent2"/>
                </a:solidFill>
              </a:rPr>
              <a:t>Here</a:t>
            </a:r>
          </a:p>
          <a:p>
            <a:r>
              <a:rPr lang="en-US" i="1" dirty="0">
                <a:solidFill>
                  <a:schemeClr val="accent2"/>
                </a:solidFill>
              </a:rPr>
              <a:t>b is the caller</a:t>
            </a:r>
          </a:p>
          <a:p>
            <a:r>
              <a:rPr lang="en-US" i="1" dirty="0">
                <a:solidFill>
                  <a:schemeClr val="accent2"/>
                </a:solidFill>
              </a:rPr>
              <a:t>a is the callee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B9E854B-CCE9-42EC-BBA3-5E49D9357D91}"/>
              </a:ext>
            </a:extLst>
          </p:cNvPr>
          <p:cNvSpPr/>
          <p:nvPr/>
        </p:nvSpPr>
        <p:spPr>
          <a:xfrm>
            <a:off x="7066546" y="4288631"/>
            <a:ext cx="641685" cy="261938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91FCFD-B506-4238-8C7A-4D7118731CDE}"/>
              </a:ext>
            </a:extLst>
          </p:cNvPr>
          <p:cNvSpPr txBox="1"/>
          <p:nvPr/>
        </p:nvSpPr>
        <p:spPr>
          <a:xfrm>
            <a:off x="5276592" y="4661020"/>
            <a:ext cx="14511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solidFill>
                  <a:schemeClr val="accent2"/>
                </a:solidFill>
              </a:rPr>
              <a:t>Here</a:t>
            </a:r>
          </a:p>
          <a:p>
            <a:r>
              <a:rPr lang="en-US" i="1" dirty="0">
                <a:solidFill>
                  <a:schemeClr val="accent2"/>
                </a:solidFill>
              </a:rPr>
              <a:t>c is the caller</a:t>
            </a:r>
          </a:p>
          <a:p>
            <a:r>
              <a:rPr lang="en-US" i="1" dirty="0">
                <a:solidFill>
                  <a:schemeClr val="accent2"/>
                </a:solidFill>
              </a:rPr>
              <a:t>b is the callee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150301F-F284-42C0-B624-41D5186549B4}"/>
              </a:ext>
            </a:extLst>
          </p:cNvPr>
          <p:cNvSpPr/>
          <p:nvPr/>
        </p:nvSpPr>
        <p:spPr>
          <a:xfrm>
            <a:off x="6496827" y="4419600"/>
            <a:ext cx="569720" cy="882316"/>
          </a:xfrm>
          <a:custGeom>
            <a:avLst/>
            <a:gdLst>
              <a:gd name="connsiteX0" fmla="*/ 569720 w 569720"/>
              <a:gd name="connsiteY0" fmla="*/ 0 h 882316"/>
              <a:gd name="connsiteX1" fmla="*/ 226 w 569720"/>
              <a:gd name="connsiteY1" fmla="*/ 208547 h 882316"/>
              <a:gd name="connsiteX2" fmla="*/ 497531 w 569720"/>
              <a:gd name="connsiteY2" fmla="*/ 705853 h 882316"/>
              <a:gd name="connsiteX3" fmla="*/ 224815 w 569720"/>
              <a:gd name="connsiteY3" fmla="*/ 882316 h 882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9720" h="882316">
                <a:moveTo>
                  <a:pt x="569720" y="0"/>
                </a:moveTo>
                <a:cubicBezTo>
                  <a:pt x="290988" y="45452"/>
                  <a:pt x="12257" y="90905"/>
                  <a:pt x="226" y="208547"/>
                </a:cubicBezTo>
                <a:cubicBezTo>
                  <a:pt x="-11806" y="326189"/>
                  <a:pt x="460100" y="593558"/>
                  <a:pt x="497531" y="705853"/>
                </a:cubicBezTo>
                <a:cubicBezTo>
                  <a:pt x="534962" y="818148"/>
                  <a:pt x="379888" y="850232"/>
                  <a:pt x="224815" y="882316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6693F2-5C98-44A5-9EC9-F31496DAC40C}"/>
              </a:ext>
            </a:extLst>
          </p:cNvPr>
          <p:cNvSpPr txBox="1"/>
          <p:nvPr/>
        </p:nvSpPr>
        <p:spPr>
          <a:xfrm>
            <a:off x="7066546" y="5253214"/>
            <a:ext cx="14511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solidFill>
                  <a:schemeClr val="accent2"/>
                </a:solidFill>
              </a:rPr>
              <a:t>Here</a:t>
            </a:r>
          </a:p>
          <a:p>
            <a:r>
              <a:rPr lang="en-US" i="1" dirty="0">
                <a:solidFill>
                  <a:schemeClr val="accent2"/>
                </a:solidFill>
              </a:rPr>
              <a:t>c is the caller</a:t>
            </a:r>
          </a:p>
          <a:p>
            <a:r>
              <a:rPr lang="en-US" i="1" dirty="0">
                <a:solidFill>
                  <a:schemeClr val="accent2"/>
                </a:solidFill>
              </a:rPr>
              <a:t>a is the callee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0BED16D-71E9-4FF9-BBCE-A9B63ED7FBCF}"/>
              </a:ext>
            </a:extLst>
          </p:cNvPr>
          <p:cNvSpPr/>
          <p:nvPr/>
        </p:nvSpPr>
        <p:spPr>
          <a:xfrm>
            <a:off x="7066546" y="4582354"/>
            <a:ext cx="641685" cy="24206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6881C1D-824C-4635-8CCC-3272E994754C}"/>
              </a:ext>
            </a:extLst>
          </p:cNvPr>
          <p:cNvSpPr/>
          <p:nvPr/>
        </p:nvSpPr>
        <p:spPr>
          <a:xfrm>
            <a:off x="7715250" y="4718050"/>
            <a:ext cx="941490" cy="895350"/>
          </a:xfrm>
          <a:custGeom>
            <a:avLst/>
            <a:gdLst>
              <a:gd name="connsiteX0" fmla="*/ 717550 w 941490"/>
              <a:gd name="connsiteY0" fmla="*/ 895350 h 895350"/>
              <a:gd name="connsiteX1" fmla="*/ 927100 w 941490"/>
              <a:gd name="connsiteY1" fmla="*/ 603250 h 895350"/>
              <a:gd name="connsiteX2" fmla="*/ 361950 w 941490"/>
              <a:gd name="connsiteY2" fmla="*/ 317500 h 895350"/>
              <a:gd name="connsiteX3" fmla="*/ 685800 w 941490"/>
              <a:gd name="connsiteY3" fmla="*/ 95250 h 895350"/>
              <a:gd name="connsiteX4" fmla="*/ 0 w 941490"/>
              <a:gd name="connsiteY4" fmla="*/ 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1490" h="895350">
                <a:moveTo>
                  <a:pt x="717550" y="895350"/>
                </a:moveTo>
                <a:cubicBezTo>
                  <a:pt x="851958" y="797454"/>
                  <a:pt x="986367" y="699558"/>
                  <a:pt x="927100" y="603250"/>
                </a:cubicBezTo>
                <a:cubicBezTo>
                  <a:pt x="867833" y="506942"/>
                  <a:pt x="402167" y="402167"/>
                  <a:pt x="361950" y="317500"/>
                </a:cubicBezTo>
                <a:cubicBezTo>
                  <a:pt x="321733" y="232833"/>
                  <a:pt x="746125" y="148167"/>
                  <a:pt x="685800" y="95250"/>
                </a:cubicBezTo>
                <a:cubicBezTo>
                  <a:pt x="625475" y="42333"/>
                  <a:pt x="312737" y="21166"/>
                  <a:pt x="0" y="0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90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12" grpId="0" animBg="1"/>
      <p:bldP spid="14" grpId="0"/>
      <p:bldP spid="9" grpId="0" animBg="1"/>
      <p:bldP spid="15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DB87AFA-9005-4414-9B16-AA7FBCC19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Call Chains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383633"/>
            <a:ext cx="3546533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Call Graph</a:t>
            </a:r>
          </a:p>
          <a:p>
            <a:r>
              <a:rPr lang="en-US" sz="2400" dirty="0"/>
              <a:t>A node-based representation of possible call structure</a:t>
            </a:r>
          </a:p>
          <a:p>
            <a:pPr lvl="1"/>
            <a:r>
              <a:rPr lang="en-US" dirty="0"/>
              <a:t>Edge: caller -&gt; callee</a:t>
            </a:r>
          </a:p>
          <a:p>
            <a:pPr marL="0" indent="0">
              <a:buNone/>
            </a:pPr>
            <a:r>
              <a:rPr lang="en-US" sz="2600" b="1" dirty="0"/>
              <a:t>Call chain</a:t>
            </a:r>
          </a:p>
          <a:p>
            <a:r>
              <a:rPr lang="en-US" sz="2400" dirty="0"/>
              <a:t>A realizable path of calls (</a:t>
            </a:r>
            <a:r>
              <a:rPr lang="en-US" sz="2400" dirty="0" err="1"/>
              <a:t>c,b,a</a:t>
            </a:r>
            <a:r>
              <a:rPr lang="en-US" sz="24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11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FB0794-CD5C-4C81-AA81-3B7E948812A8}"/>
              </a:ext>
            </a:extLst>
          </p:cNvPr>
          <p:cNvSpPr txBox="1"/>
          <p:nvPr/>
        </p:nvSpPr>
        <p:spPr>
          <a:xfrm>
            <a:off x="6773955" y="2310063"/>
            <a:ext cx="142539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a(){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b(){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a();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c(){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b();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a();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F2A088-A52A-489F-8BF4-9F818E50E0CE}"/>
              </a:ext>
            </a:extLst>
          </p:cNvPr>
          <p:cNvSpPr/>
          <p:nvPr/>
        </p:nvSpPr>
        <p:spPr>
          <a:xfrm>
            <a:off x="5352791" y="2327572"/>
            <a:ext cx="914400" cy="4495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D2F8F22-F943-4811-8FFF-4C9A47A37145}"/>
              </a:ext>
            </a:extLst>
          </p:cNvPr>
          <p:cNvSpPr/>
          <p:nvPr/>
        </p:nvSpPr>
        <p:spPr>
          <a:xfrm>
            <a:off x="4257115" y="3135434"/>
            <a:ext cx="914400" cy="4495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EF4BAE5-7E5E-41A8-833B-EE987ABA2AE8}"/>
              </a:ext>
            </a:extLst>
          </p:cNvPr>
          <p:cNvSpPr/>
          <p:nvPr/>
        </p:nvSpPr>
        <p:spPr>
          <a:xfrm>
            <a:off x="5606173" y="3923518"/>
            <a:ext cx="914400" cy="4495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50CB522-19A0-4FAC-8A20-507B751A9567}"/>
              </a:ext>
            </a:extLst>
          </p:cNvPr>
          <p:cNvCxnSpPr>
            <a:stCxn id="15" idx="0"/>
            <a:endCxn id="6" idx="2"/>
          </p:cNvCxnSpPr>
          <p:nvPr/>
        </p:nvCxnSpPr>
        <p:spPr>
          <a:xfrm flipV="1">
            <a:off x="4714315" y="2777152"/>
            <a:ext cx="1095676" cy="358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19BC0B3-4FD8-43F7-A922-92D8BA1337BE}"/>
              </a:ext>
            </a:extLst>
          </p:cNvPr>
          <p:cNvCxnSpPr>
            <a:cxnSpLocks/>
            <a:stCxn id="16" idx="0"/>
            <a:endCxn id="6" idx="2"/>
          </p:cNvCxnSpPr>
          <p:nvPr/>
        </p:nvCxnSpPr>
        <p:spPr>
          <a:xfrm flipH="1" flipV="1">
            <a:off x="5809991" y="2777152"/>
            <a:ext cx="253382" cy="1146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6992D9F-9583-44C9-AAC0-252CC09C1F80}"/>
              </a:ext>
            </a:extLst>
          </p:cNvPr>
          <p:cNvCxnSpPr>
            <a:cxnSpLocks/>
            <a:stCxn id="16" idx="0"/>
            <a:endCxn id="15" idx="2"/>
          </p:cNvCxnSpPr>
          <p:nvPr/>
        </p:nvCxnSpPr>
        <p:spPr>
          <a:xfrm flipH="1" flipV="1">
            <a:off x="4714315" y="3585014"/>
            <a:ext cx="1349058" cy="338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784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09C9D67-9C89-44F2-B609-242DBDA3A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Arguments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953000"/>
          </a:xfrm>
        </p:spPr>
        <p:txBody>
          <a:bodyPr>
            <a:normAutofit/>
          </a:bodyPr>
          <a:lstStyle/>
          <a:p>
            <a:r>
              <a:rPr lang="en-US" dirty="0"/>
              <a:t>In definition:</a:t>
            </a:r>
          </a:p>
          <a:p>
            <a:pPr marL="457189" lvl="1" indent="0">
              <a:buNone/>
            </a:pPr>
            <a:r>
              <a:rPr lang="en-US" dirty="0"/>
              <a:t>void v(</a:t>
            </a:r>
            <a:r>
              <a:rPr lang="en-US" dirty="0" err="1"/>
              <a:t>int</a:t>
            </a:r>
            <a:r>
              <a:rPr lang="en-US" dirty="0"/>
              <a:t> a, </a:t>
            </a:r>
            <a:r>
              <a:rPr lang="en-US" dirty="0" err="1"/>
              <a:t>int</a:t>
            </a:r>
            <a:r>
              <a:rPr lang="en-US" dirty="0"/>
              <a:t> b, </a:t>
            </a:r>
            <a:r>
              <a:rPr lang="en-US" dirty="0" err="1"/>
              <a:t>bool</a:t>
            </a:r>
            <a:r>
              <a:rPr lang="en-US" dirty="0"/>
              <a:t> c) { … }</a:t>
            </a:r>
          </a:p>
          <a:p>
            <a:pPr lvl="1"/>
            <a:r>
              <a:rPr lang="en-US" dirty="0"/>
              <a:t>Terms</a:t>
            </a:r>
          </a:p>
          <a:p>
            <a:pPr lvl="2"/>
            <a:r>
              <a:rPr lang="en-US" dirty="0"/>
              <a:t>Formals / formal parameters / parameters</a:t>
            </a:r>
          </a:p>
          <a:p>
            <a:r>
              <a:rPr lang="en-US" dirty="0"/>
              <a:t>In call:</a:t>
            </a:r>
          </a:p>
          <a:p>
            <a:pPr marL="0" indent="0">
              <a:buNone/>
            </a:pPr>
            <a:r>
              <a:rPr lang="en-US" dirty="0"/>
              <a:t>    v(a+b,8,true);</a:t>
            </a:r>
          </a:p>
          <a:p>
            <a:pPr lvl="1"/>
            <a:r>
              <a:rPr lang="en-US" dirty="0"/>
              <a:t>Terms</a:t>
            </a:r>
          </a:p>
          <a:p>
            <a:pPr lvl="2"/>
            <a:r>
              <a:rPr lang="en-US" dirty="0"/>
              <a:t>Actuals / actual parameters / arguments</a:t>
            </a:r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12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1" y="2743201"/>
            <a:ext cx="2886075" cy="192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8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55A534A-A12B-453D-9B09-792C40199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Parameter Passing Schemes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2"/>
            <a:ext cx="7772400" cy="4525963"/>
          </a:xfrm>
        </p:spPr>
        <p:txBody>
          <a:bodyPr>
            <a:normAutofit/>
          </a:bodyPr>
          <a:lstStyle/>
          <a:p>
            <a:r>
              <a:rPr lang="en-US" dirty="0"/>
              <a:t>We’ll talk about some different varieties</a:t>
            </a:r>
          </a:p>
          <a:p>
            <a:pPr lvl="1"/>
            <a:r>
              <a:rPr lang="en-US" dirty="0"/>
              <a:t>Some of these are more used than others</a:t>
            </a:r>
          </a:p>
          <a:p>
            <a:pPr lvl="1"/>
            <a:r>
              <a:rPr lang="en-US" dirty="0"/>
              <a:t>Each has advantages / uses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6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003CEF9-55E2-4203-9D88-B4C7DC571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Pass by Value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295402"/>
            <a:ext cx="7467600" cy="4525963"/>
          </a:xfrm>
        </p:spPr>
        <p:txBody>
          <a:bodyPr>
            <a:normAutofit/>
          </a:bodyPr>
          <a:lstStyle/>
          <a:p>
            <a:r>
              <a:rPr lang="en-US" dirty="0"/>
              <a:t>On function call</a:t>
            </a:r>
          </a:p>
          <a:p>
            <a:pPr lvl="1"/>
            <a:r>
              <a:rPr lang="en-US" i="1" dirty="0"/>
              <a:t>Values</a:t>
            </a:r>
            <a:r>
              <a:rPr lang="en-US" dirty="0"/>
              <a:t> of actuals are copied into the formals</a:t>
            </a:r>
          </a:p>
          <a:p>
            <a:pPr lvl="1"/>
            <a:r>
              <a:rPr lang="en-US" dirty="0"/>
              <a:t>C and java </a:t>
            </a:r>
            <a:r>
              <a:rPr lang="en-US" u="sng" dirty="0"/>
              <a:t>always</a:t>
            </a:r>
            <a:r>
              <a:rPr lang="en-US" dirty="0"/>
              <a:t> pass by value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14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19400" y="3048000"/>
            <a:ext cx="4038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fun(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a){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a = 1;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main(){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fun(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print(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7222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9A5F463-91E0-415A-9C81-A973005DC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Pass by Reference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2"/>
            <a:ext cx="7467600" cy="4525963"/>
          </a:xfrm>
        </p:spPr>
        <p:txBody>
          <a:bodyPr>
            <a:normAutofit/>
          </a:bodyPr>
          <a:lstStyle/>
          <a:p>
            <a:r>
              <a:rPr lang="en-US" dirty="0"/>
              <a:t>On function call</a:t>
            </a:r>
          </a:p>
          <a:p>
            <a:pPr lvl="1"/>
            <a:r>
              <a:rPr lang="en-US" dirty="0"/>
              <a:t>The address of the actuals are </a:t>
            </a:r>
            <a:r>
              <a:rPr lang="en-US" i="1" dirty="0"/>
              <a:t>implicitly</a:t>
            </a:r>
            <a:r>
              <a:rPr lang="en-US" dirty="0"/>
              <a:t> copied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67000" y="3166171"/>
            <a:ext cx="3962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fun(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a){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a = 1;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main(){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fun(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print(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50066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26E85BF-54E5-416E-9E95-C5FA7CB0D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Language Examples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2"/>
            <a:ext cx="5029200" cy="4525963"/>
          </a:xfrm>
        </p:spPr>
        <p:txBody>
          <a:bodyPr>
            <a:normAutofit/>
          </a:bodyPr>
          <a:lstStyle/>
          <a:p>
            <a:r>
              <a:rPr lang="en-US" dirty="0"/>
              <a:t>Pass by value</a:t>
            </a:r>
          </a:p>
          <a:p>
            <a:pPr lvl="1"/>
            <a:r>
              <a:rPr lang="en-US" dirty="0"/>
              <a:t>C, Java, C#</a:t>
            </a:r>
          </a:p>
          <a:p>
            <a:r>
              <a:rPr lang="en-US" dirty="0"/>
              <a:t>Pass by reference</a:t>
            </a:r>
          </a:p>
          <a:p>
            <a:pPr lvl="1"/>
            <a:r>
              <a:rPr lang="en-US" dirty="0"/>
              <a:t>Allowed in C++ and Pascal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5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AA5C20B-62E2-48DA-9D1F-3F0FC4B39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Java and C# Are Pass by Value?!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219202"/>
            <a:ext cx="7467600" cy="4525963"/>
          </a:xfrm>
        </p:spPr>
        <p:txBody>
          <a:bodyPr>
            <a:normAutofit/>
          </a:bodyPr>
          <a:lstStyle/>
          <a:p>
            <a:r>
              <a:rPr lang="en-US" dirty="0"/>
              <a:t>All non-primitive L-values are references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17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95400" y="2514600"/>
            <a:ext cx="6629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fun(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a,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Point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p){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a = 0;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p.x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= 5;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main(){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Point k = new Point(1, 2);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fun(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i,k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5643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94D8D97-58D0-4A0A-A397-0240E77FC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584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Pass by Value-Result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219202"/>
            <a:ext cx="8153400" cy="4525963"/>
          </a:xfrm>
        </p:spPr>
        <p:txBody>
          <a:bodyPr>
            <a:normAutofit/>
          </a:bodyPr>
          <a:lstStyle/>
          <a:p>
            <a:r>
              <a:rPr lang="en-US" dirty="0"/>
              <a:t>When function is called</a:t>
            </a:r>
          </a:p>
          <a:p>
            <a:pPr lvl="1"/>
            <a:r>
              <a:rPr lang="en-US" dirty="0"/>
              <a:t>Value of actual is passed</a:t>
            </a:r>
          </a:p>
          <a:p>
            <a:r>
              <a:rPr lang="en-US" dirty="0"/>
              <a:t>When function returns</a:t>
            </a:r>
          </a:p>
          <a:p>
            <a:pPr lvl="1"/>
            <a:r>
              <a:rPr lang="en-US" dirty="0"/>
              <a:t>Final values are copied back to the actuals</a:t>
            </a:r>
          </a:p>
          <a:p>
            <a:r>
              <a:rPr lang="en-US" dirty="0"/>
              <a:t>Used by Fortran IV, Ada</a:t>
            </a:r>
          </a:p>
          <a:p>
            <a:pPr lvl="1"/>
            <a:r>
              <a:rPr lang="en-US" dirty="0"/>
              <a:t>As the language examples show, not very modern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F81625-F3E7-43F1-8C1B-0030F4C96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400" y="80433"/>
            <a:ext cx="1092200" cy="10922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AE72985-D39A-4FFA-9C51-94057E2A3EAF}"/>
                  </a:ext>
                </a:extLst>
              </p14:cNvPr>
              <p14:cNvContentPartPr/>
              <p14:nvPr/>
            </p14:nvContentPartPr>
            <p14:xfrm>
              <a:off x="3612600" y="4868640"/>
              <a:ext cx="12240" cy="12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AE72985-D39A-4FFA-9C51-94057E2A3EA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03240" y="4859280"/>
                <a:ext cx="30960" cy="31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32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D22DB0D-04BC-42C1-8E96-84C5A7A81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Pass by Name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219202"/>
            <a:ext cx="8153400" cy="4525963"/>
          </a:xfrm>
        </p:spPr>
        <p:txBody>
          <a:bodyPr>
            <a:normAutofit/>
          </a:bodyPr>
          <a:lstStyle/>
          <a:p>
            <a:r>
              <a:rPr lang="en-US" dirty="0"/>
              <a:t>Conceptually works as follows:</a:t>
            </a:r>
          </a:p>
          <a:p>
            <a:pPr lvl="1"/>
            <a:r>
              <a:rPr lang="en-US" dirty="0"/>
              <a:t>When a function is called</a:t>
            </a:r>
          </a:p>
          <a:p>
            <a:pPr lvl="2"/>
            <a:r>
              <a:rPr lang="en-US" dirty="0"/>
              <a:t>Body of the </a:t>
            </a:r>
            <a:r>
              <a:rPr lang="en-US" dirty="0" err="1"/>
              <a:t>callee</a:t>
            </a:r>
            <a:r>
              <a:rPr lang="en-US" dirty="0"/>
              <a:t> is rewritten with the </a:t>
            </a:r>
            <a:r>
              <a:rPr lang="en-US" b="1" dirty="0"/>
              <a:t>text</a:t>
            </a:r>
            <a:r>
              <a:rPr lang="en-US" dirty="0"/>
              <a:t> of the argument</a:t>
            </a:r>
          </a:p>
          <a:p>
            <a:pPr lvl="2"/>
            <a:r>
              <a:rPr lang="en-US" dirty="0"/>
              <a:t>Only really makes sense with non-local scope rules</a:t>
            </a:r>
          </a:p>
          <a:p>
            <a:pPr lvl="1"/>
            <a:r>
              <a:rPr lang="en-US" dirty="0"/>
              <a:t>Like macros in C / C++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19</a:t>
            </a:fld>
            <a:endParaRPr lang="en-US"/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7E662B2-FD17-4E90-93D2-B7F2146BE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400" y="80433"/>
            <a:ext cx="10922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4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117"/>
            <a:ext cx="914399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Construction: Progress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You are here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313" y="1699470"/>
            <a:ext cx="4813783" cy="435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Continuing exploration of language semantic features</a:t>
            </a:r>
          </a:p>
          <a:p>
            <a:r>
              <a:rPr lang="en-US" dirty="0"/>
              <a:t>Informs design/behavior of our semantic analysis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03412" y="6356352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9ED48B1-DBBB-4628-83F3-9F765E16B18B}"/>
              </a:ext>
            </a:extLst>
          </p:cNvPr>
          <p:cNvSpPr/>
          <p:nvPr/>
        </p:nvSpPr>
        <p:spPr>
          <a:xfrm>
            <a:off x="6912812" y="1698421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E36AE64-2B76-4F87-815C-79647E2FE8A9}"/>
              </a:ext>
            </a:extLst>
          </p:cNvPr>
          <p:cNvSpPr/>
          <p:nvPr/>
        </p:nvSpPr>
        <p:spPr>
          <a:xfrm>
            <a:off x="6905317" y="2289226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E577CD5-064F-40D8-8836-6DEABE93321D}"/>
              </a:ext>
            </a:extLst>
          </p:cNvPr>
          <p:cNvSpPr/>
          <p:nvPr/>
        </p:nvSpPr>
        <p:spPr>
          <a:xfrm>
            <a:off x="6905317" y="2840690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7AAB652-3464-49D8-8E18-DB3FB49EB0E6}"/>
              </a:ext>
            </a:extLst>
          </p:cNvPr>
          <p:cNvSpPr/>
          <p:nvPr/>
        </p:nvSpPr>
        <p:spPr>
          <a:xfrm>
            <a:off x="6912812" y="3451146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FF89E4E-1DD0-440A-8E19-00F378B16646}"/>
              </a:ext>
            </a:extLst>
          </p:cNvPr>
          <p:cNvSpPr/>
          <p:nvPr/>
        </p:nvSpPr>
        <p:spPr>
          <a:xfrm>
            <a:off x="6912812" y="4137870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4126DD3-E005-4643-AB6D-C9EEE0AB974B}"/>
              </a:ext>
            </a:extLst>
          </p:cNvPr>
          <p:cNvSpPr/>
          <p:nvPr/>
        </p:nvSpPr>
        <p:spPr>
          <a:xfrm>
            <a:off x="6912812" y="4758662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AACA528-13C8-4E0C-9D5A-55F8AA66223A}"/>
              </a:ext>
            </a:extLst>
          </p:cNvPr>
          <p:cNvSpPr/>
          <p:nvPr/>
        </p:nvSpPr>
        <p:spPr>
          <a:xfrm>
            <a:off x="6920308" y="5311339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240A949-F45E-4E48-B7C3-7E7CDE8D7C42}"/>
              </a:ext>
            </a:extLst>
          </p:cNvPr>
          <p:cNvSpPr/>
          <p:nvPr/>
        </p:nvSpPr>
        <p:spPr>
          <a:xfrm>
            <a:off x="6843558" y="5881894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487970C-9156-4092-9D3B-DA10D63C8CCF}"/>
              </a:ext>
            </a:extLst>
          </p:cNvPr>
          <p:cNvSpPr/>
          <p:nvPr/>
        </p:nvSpPr>
        <p:spPr>
          <a:xfrm>
            <a:off x="6843558" y="1027012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(sequence of chars)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E46701C-BE59-4234-86FF-9E7A0A0C76EC}"/>
              </a:ext>
            </a:extLst>
          </p:cNvPr>
          <p:cNvCxnSpPr>
            <a:stCxn id="19" idx="2"/>
            <a:endCxn id="11" idx="0"/>
          </p:cNvCxnSpPr>
          <p:nvPr/>
        </p:nvCxnSpPr>
        <p:spPr>
          <a:xfrm>
            <a:off x="7701730" y="1560130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56984D3-95A6-4E38-884F-6511A5A35087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7701730" y="2087923"/>
            <a:ext cx="0" cy="201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9ABBBD5-F3E6-4DF1-B85B-3CDF894573C2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7701730" y="2678728"/>
            <a:ext cx="0" cy="161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6502D05-9602-4FB5-A11A-84BA97682F30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7701730" y="3230192"/>
            <a:ext cx="0" cy="220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F177B40-5210-4D34-9985-1B3E18EBE526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 flipH="1">
            <a:off x="7701729" y="3936896"/>
            <a:ext cx="1" cy="200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5324038-CE21-4AAB-80F6-F895617F5DA4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7701729" y="4517396"/>
            <a:ext cx="0" cy="241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4E83458-A829-4AD5-96A1-7AD32B04440A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>
            <a:off x="7701729" y="5138188"/>
            <a:ext cx="1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192567D-3D61-40FA-8499-CF77CBB58F0B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7701730" y="5708743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003D5CF-CF7D-4283-BF5B-CC85642BACCF}"/>
              </a:ext>
            </a:extLst>
          </p:cNvPr>
          <p:cNvSpPr txBox="1"/>
          <p:nvPr/>
        </p:nvSpPr>
        <p:spPr>
          <a:xfrm>
            <a:off x="5288829" y="2876104"/>
            <a:ext cx="13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We are here</a:t>
            </a:r>
          </a:p>
        </p:txBody>
      </p:sp>
      <p:pic>
        <p:nvPicPr>
          <p:cNvPr id="29" name="Picture 28" descr="Image result for in progress">
            <a:extLst>
              <a:ext uri="{FF2B5EF4-FFF2-40B4-BE49-F238E27FC236}">
                <a16:creationId xmlns:a16="http://schemas.microsoft.com/office/drawing/2014/main" id="{0D4B4F41-A891-41E0-B4DA-4DE25488F7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5" t="29540" r="68556" b="42383"/>
          <a:stretch/>
        </p:blipFill>
        <p:spPr bwMode="auto">
          <a:xfrm>
            <a:off x="6551660" y="2905581"/>
            <a:ext cx="291898" cy="3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Image result for in progress">
            <a:extLst>
              <a:ext uri="{FF2B5EF4-FFF2-40B4-BE49-F238E27FC236}">
                <a16:creationId xmlns:a16="http://schemas.microsoft.com/office/drawing/2014/main" id="{9A9D4818-2DC4-401B-9FC6-A22A9D44BB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87" t="31369" r="19148" b="43557"/>
          <a:stretch/>
        </p:blipFill>
        <p:spPr bwMode="auto">
          <a:xfrm>
            <a:off x="6551660" y="2367821"/>
            <a:ext cx="285750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Image result for in progress">
            <a:extLst>
              <a:ext uri="{FF2B5EF4-FFF2-40B4-BE49-F238E27FC236}">
                <a16:creationId xmlns:a16="http://schemas.microsoft.com/office/drawing/2014/main" id="{CCC6C306-8992-4940-971A-84A940DDD8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87" t="31369" r="19148" b="43557"/>
          <a:stretch/>
        </p:blipFill>
        <p:spPr bwMode="auto">
          <a:xfrm>
            <a:off x="6551660" y="1745521"/>
            <a:ext cx="285750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220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3" t="10000" r="9051" b="11333"/>
          <a:stretch/>
        </p:blipFill>
        <p:spPr>
          <a:xfrm>
            <a:off x="0" y="-86788"/>
            <a:ext cx="9132219" cy="6934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20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5791200" y="105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COMPILER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7848600" y="6096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1981200" y="52808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8216230" y="3248557"/>
            <a:ext cx="598240" cy="365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SDD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5562600" y="5715000"/>
            <a:ext cx="876300" cy="467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 err="1"/>
              <a:t>Definiton</a:t>
            </a:r>
            <a:endParaRPr lang="en-US" sz="1400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4681867" y="3892746"/>
            <a:ext cx="634409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1371600" y="40386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Semantics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4240456" y="6193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Execution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2456118" y="2581180"/>
            <a:ext cx="1143000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Intermediate</a:t>
            </a:r>
          </a:p>
          <a:p>
            <a:pPr algn="ctr"/>
            <a:r>
              <a:rPr lang="en-US" sz="1400" dirty="0"/>
              <a:t>Representation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81645" y="579451"/>
            <a:ext cx="990600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5791200" y="24675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Runtimes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2207928" y="5287439"/>
            <a:ext cx="2375429" cy="1075170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548147"/>
              <a:gd name="connsiteY0" fmla="*/ 1060089 h 1209573"/>
              <a:gd name="connsiteX1" fmla="*/ 652007 w 4548147"/>
              <a:gd name="connsiteY1" fmla="*/ 726134 h 1209573"/>
              <a:gd name="connsiteX2" fmla="*/ 1598213 w 4548147"/>
              <a:gd name="connsiteY2" fmla="*/ 2566 h 1209573"/>
              <a:gd name="connsiteX3" fmla="*/ 2639834 w 4548147"/>
              <a:gd name="connsiteY3" fmla="*/ 503498 h 1209573"/>
              <a:gd name="connsiteX4" fmla="*/ 3164620 w 4548147"/>
              <a:gd name="connsiteY4" fmla="*/ 980576 h 1209573"/>
              <a:gd name="connsiteX5" fmla="*/ 3951799 w 4548147"/>
              <a:gd name="connsiteY5" fmla="*/ 1203213 h 1209573"/>
              <a:gd name="connsiteX6" fmla="*/ 4548147 w 4548147"/>
              <a:gd name="connsiteY6" fmla="*/ 1107796 h 1209573"/>
              <a:gd name="connsiteX0" fmla="*/ 0 w 3951799"/>
              <a:gd name="connsiteY0" fmla="*/ 1060089 h 1203213"/>
              <a:gd name="connsiteX1" fmla="*/ 652007 w 3951799"/>
              <a:gd name="connsiteY1" fmla="*/ 726134 h 1203213"/>
              <a:gd name="connsiteX2" fmla="*/ 1598213 w 3951799"/>
              <a:gd name="connsiteY2" fmla="*/ 2566 h 1203213"/>
              <a:gd name="connsiteX3" fmla="*/ 2639834 w 3951799"/>
              <a:gd name="connsiteY3" fmla="*/ 503498 h 1203213"/>
              <a:gd name="connsiteX4" fmla="*/ 3164620 w 3951799"/>
              <a:gd name="connsiteY4" fmla="*/ 980576 h 1203213"/>
              <a:gd name="connsiteX5" fmla="*/ 3951799 w 3951799"/>
              <a:gd name="connsiteY5" fmla="*/ 1203213 h 1203213"/>
              <a:gd name="connsiteX0" fmla="*/ 0 w 3164620"/>
              <a:gd name="connsiteY0" fmla="*/ 1060089 h 1060089"/>
              <a:gd name="connsiteX1" fmla="*/ 652007 w 3164620"/>
              <a:gd name="connsiteY1" fmla="*/ 726134 h 1060089"/>
              <a:gd name="connsiteX2" fmla="*/ 1598213 w 3164620"/>
              <a:gd name="connsiteY2" fmla="*/ 2566 h 1060089"/>
              <a:gd name="connsiteX3" fmla="*/ 2639834 w 3164620"/>
              <a:gd name="connsiteY3" fmla="*/ 503498 h 1060089"/>
              <a:gd name="connsiteX4" fmla="*/ 3164620 w 3164620"/>
              <a:gd name="connsiteY4" fmla="*/ 980576 h 1060089"/>
              <a:gd name="connsiteX0" fmla="*/ 0 w 2639834"/>
              <a:gd name="connsiteY0" fmla="*/ 1060089 h 1060089"/>
              <a:gd name="connsiteX1" fmla="*/ 652007 w 2639834"/>
              <a:gd name="connsiteY1" fmla="*/ 726134 h 1060089"/>
              <a:gd name="connsiteX2" fmla="*/ 1598213 w 2639834"/>
              <a:gd name="connsiteY2" fmla="*/ 2566 h 1060089"/>
              <a:gd name="connsiteX3" fmla="*/ 2639834 w 2639834"/>
              <a:gd name="connsiteY3" fmla="*/ 503498 h 1060089"/>
              <a:gd name="connsiteX0" fmla="*/ 0 w 2320345"/>
              <a:gd name="connsiteY0" fmla="*/ 1073835 h 1073835"/>
              <a:gd name="connsiteX1" fmla="*/ 652007 w 2320345"/>
              <a:gd name="connsiteY1" fmla="*/ 739880 h 1073835"/>
              <a:gd name="connsiteX2" fmla="*/ 1598213 w 2320345"/>
              <a:gd name="connsiteY2" fmla="*/ 16312 h 1073835"/>
              <a:gd name="connsiteX3" fmla="*/ 2320345 w 2320345"/>
              <a:gd name="connsiteY3" fmla="*/ 296906 h 1073835"/>
              <a:gd name="connsiteX0" fmla="*/ 0 w 2375429"/>
              <a:gd name="connsiteY0" fmla="*/ 1075170 h 1075170"/>
              <a:gd name="connsiteX1" fmla="*/ 652007 w 2375429"/>
              <a:gd name="connsiteY1" fmla="*/ 741215 h 1075170"/>
              <a:gd name="connsiteX2" fmla="*/ 1598213 w 2375429"/>
              <a:gd name="connsiteY2" fmla="*/ 17647 h 1075170"/>
              <a:gd name="connsiteX3" fmla="*/ 2375429 w 2375429"/>
              <a:gd name="connsiteY3" fmla="*/ 287224 h 107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5429" h="1075170">
                <a:moveTo>
                  <a:pt x="0" y="1075170"/>
                </a:moveTo>
                <a:cubicBezTo>
                  <a:pt x="224624" y="1036076"/>
                  <a:pt x="441298" y="1036739"/>
                  <a:pt x="652007" y="741215"/>
                </a:cubicBezTo>
                <a:cubicBezTo>
                  <a:pt x="862716" y="445691"/>
                  <a:pt x="1310976" y="93312"/>
                  <a:pt x="1598213" y="17647"/>
                </a:cubicBezTo>
                <a:cubicBezTo>
                  <a:pt x="1885450" y="-58018"/>
                  <a:pt x="2114361" y="124222"/>
                  <a:pt x="2375429" y="287224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8091591" y="1559419"/>
            <a:ext cx="990601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err="1"/>
              <a:t>Codegen</a:t>
            </a:r>
            <a:endParaRPr lang="en-US" sz="140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E53266B-9A9C-4AA3-931B-548F03B7F5F6}"/>
              </a:ext>
            </a:extLst>
          </p:cNvPr>
          <p:cNvSpPr/>
          <p:nvPr/>
        </p:nvSpPr>
        <p:spPr>
          <a:xfrm>
            <a:off x="4800628" y="4519497"/>
            <a:ext cx="2279530" cy="1477362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2244291 w 3615892"/>
              <a:gd name="connsiteY0" fmla="*/ 1505359 h 1505359"/>
              <a:gd name="connsiteX1" fmla="*/ 738876 w 3615892"/>
              <a:gd name="connsiteY1" fmla="*/ 1025857 h 1505359"/>
              <a:gd name="connsiteX2" fmla="*/ 203618 w 3615892"/>
              <a:gd name="connsiteY2" fmla="*/ 78003 h 1505359"/>
              <a:gd name="connsiteX3" fmla="*/ 1341042 w 3615892"/>
              <a:gd name="connsiteY3" fmla="*/ 423690 h 1505359"/>
              <a:gd name="connsiteX4" fmla="*/ 2366954 w 3615892"/>
              <a:gd name="connsiteY4" fmla="*/ 769378 h 1505359"/>
              <a:gd name="connsiteX5" fmla="*/ 3615892 w 3615892"/>
              <a:gd name="connsiteY5" fmla="*/ 89155 h 1505359"/>
              <a:gd name="connsiteX0" fmla="*/ 2244291 w 2366954"/>
              <a:gd name="connsiteY0" fmla="*/ 1505359 h 1505359"/>
              <a:gd name="connsiteX1" fmla="*/ 738876 w 2366954"/>
              <a:gd name="connsiteY1" fmla="*/ 1025857 h 1505359"/>
              <a:gd name="connsiteX2" fmla="*/ 203618 w 2366954"/>
              <a:gd name="connsiteY2" fmla="*/ 78003 h 1505359"/>
              <a:gd name="connsiteX3" fmla="*/ 1341042 w 2366954"/>
              <a:gd name="connsiteY3" fmla="*/ 423690 h 1505359"/>
              <a:gd name="connsiteX4" fmla="*/ 2366954 w 2366954"/>
              <a:gd name="connsiteY4" fmla="*/ 769378 h 1505359"/>
              <a:gd name="connsiteX0" fmla="*/ 2244291 w 2247135"/>
              <a:gd name="connsiteY0" fmla="*/ 1505359 h 1505359"/>
              <a:gd name="connsiteX1" fmla="*/ 738876 w 2247135"/>
              <a:gd name="connsiteY1" fmla="*/ 1025857 h 1505359"/>
              <a:gd name="connsiteX2" fmla="*/ 203618 w 2247135"/>
              <a:gd name="connsiteY2" fmla="*/ 78003 h 1505359"/>
              <a:gd name="connsiteX3" fmla="*/ 1341042 w 2247135"/>
              <a:gd name="connsiteY3" fmla="*/ 423690 h 1505359"/>
              <a:gd name="connsiteX0" fmla="*/ 2244291 w 2247135"/>
              <a:gd name="connsiteY0" fmla="*/ 1427356 h 1427356"/>
              <a:gd name="connsiteX1" fmla="*/ 738876 w 2247135"/>
              <a:gd name="connsiteY1" fmla="*/ 947854 h 1427356"/>
              <a:gd name="connsiteX2" fmla="*/ 203618 w 2247135"/>
              <a:gd name="connsiteY2" fmla="*/ 0 h 1427356"/>
              <a:gd name="connsiteX0" fmla="*/ 2265722 w 2268509"/>
              <a:gd name="connsiteY0" fmla="*/ 1458312 h 1458312"/>
              <a:gd name="connsiteX1" fmla="*/ 738876 w 2268509"/>
              <a:gd name="connsiteY1" fmla="*/ 947854 h 1458312"/>
              <a:gd name="connsiteX2" fmla="*/ 203618 w 2268509"/>
              <a:gd name="connsiteY2" fmla="*/ 0 h 1458312"/>
              <a:gd name="connsiteX0" fmla="*/ 2264963 w 2267758"/>
              <a:gd name="connsiteY0" fmla="*/ 1458312 h 1458312"/>
              <a:gd name="connsiteX1" fmla="*/ 741292 w 2267758"/>
              <a:gd name="connsiteY1" fmla="*/ 925629 h 1458312"/>
              <a:gd name="connsiteX2" fmla="*/ 202859 w 2267758"/>
              <a:gd name="connsiteY2" fmla="*/ 0 h 1458312"/>
              <a:gd name="connsiteX0" fmla="*/ 2264963 w 2264968"/>
              <a:gd name="connsiteY0" fmla="*/ 1458312 h 1458312"/>
              <a:gd name="connsiteX1" fmla="*/ 741292 w 2264968"/>
              <a:gd name="connsiteY1" fmla="*/ 925629 h 1458312"/>
              <a:gd name="connsiteX2" fmla="*/ 202859 w 2264968"/>
              <a:gd name="connsiteY2" fmla="*/ 0 h 1458312"/>
              <a:gd name="connsiteX0" fmla="*/ 2296780 w 2296785"/>
              <a:gd name="connsiteY0" fmla="*/ 1477362 h 1477362"/>
              <a:gd name="connsiteX1" fmla="*/ 773109 w 2296785"/>
              <a:gd name="connsiteY1" fmla="*/ 944679 h 1477362"/>
              <a:gd name="connsiteX2" fmla="*/ 193401 w 2296785"/>
              <a:gd name="connsiteY2" fmla="*/ 0 h 1477362"/>
              <a:gd name="connsiteX0" fmla="*/ 2296780 w 2296785"/>
              <a:gd name="connsiteY0" fmla="*/ 1470218 h 1470218"/>
              <a:gd name="connsiteX1" fmla="*/ 773109 w 2296785"/>
              <a:gd name="connsiteY1" fmla="*/ 937535 h 1470218"/>
              <a:gd name="connsiteX2" fmla="*/ 193401 w 2296785"/>
              <a:gd name="connsiteY2" fmla="*/ 0 h 1470218"/>
              <a:gd name="connsiteX0" fmla="*/ 2260007 w 2260012"/>
              <a:gd name="connsiteY0" fmla="*/ 1470218 h 1470218"/>
              <a:gd name="connsiteX1" fmla="*/ 736336 w 2260012"/>
              <a:gd name="connsiteY1" fmla="*/ 937535 h 1470218"/>
              <a:gd name="connsiteX2" fmla="*/ 156628 w 2260012"/>
              <a:gd name="connsiteY2" fmla="*/ 0 h 1470218"/>
              <a:gd name="connsiteX0" fmla="*/ 2293207 w 2293212"/>
              <a:gd name="connsiteY0" fmla="*/ 1470218 h 1470218"/>
              <a:gd name="connsiteX1" fmla="*/ 769536 w 2293212"/>
              <a:gd name="connsiteY1" fmla="*/ 937535 h 1470218"/>
              <a:gd name="connsiteX2" fmla="*/ 189828 w 2293212"/>
              <a:gd name="connsiteY2" fmla="*/ 0 h 1470218"/>
              <a:gd name="connsiteX0" fmla="*/ 2293207 w 2293212"/>
              <a:gd name="connsiteY0" fmla="*/ 1470218 h 1470218"/>
              <a:gd name="connsiteX1" fmla="*/ 769536 w 2293212"/>
              <a:gd name="connsiteY1" fmla="*/ 937535 h 1470218"/>
              <a:gd name="connsiteX2" fmla="*/ 189828 w 2293212"/>
              <a:gd name="connsiteY2" fmla="*/ 0 h 1470218"/>
              <a:gd name="connsiteX0" fmla="*/ 2282927 w 2282932"/>
              <a:gd name="connsiteY0" fmla="*/ 1482124 h 1482124"/>
              <a:gd name="connsiteX1" fmla="*/ 759256 w 2282932"/>
              <a:gd name="connsiteY1" fmla="*/ 949441 h 1482124"/>
              <a:gd name="connsiteX2" fmla="*/ 193835 w 2282932"/>
              <a:gd name="connsiteY2" fmla="*/ 0 h 1482124"/>
              <a:gd name="connsiteX0" fmla="*/ 2282927 w 2282932"/>
              <a:gd name="connsiteY0" fmla="*/ 1467837 h 1467837"/>
              <a:gd name="connsiteX1" fmla="*/ 759256 w 2282932"/>
              <a:gd name="connsiteY1" fmla="*/ 935154 h 1467837"/>
              <a:gd name="connsiteX2" fmla="*/ 193835 w 2282932"/>
              <a:gd name="connsiteY2" fmla="*/ 0 h 1467837"/>
              <a:gd name="connsiteX0" fmla="*/ 2286340 w 2286345"/>
              <a:gd name="connsiteY0" fmla="*/ 1470218 h 1470218"/>
              <a:gd name="connsiteX1" fmla="*/ 762669 w 2286345"/>
              <a:gd name="connsiteY1" fmla="*/ 937535 h 1470218"/>
              <a:gd name="connsiteX2" fmla="*/ 192486 w 2286345"/>
              <a:gd name="connsiteY2" fmla="*/ 0 h 1470218"/>
              <a:gd name="connsiteX0" fmla="*/ 2282926 w 2282931"/>
              <a:gd name="connsiteY0" fmla="*/ 1477362 h 1477362"/>
              <a:gd name="connsiteX1" fmla="*/ 759255 w 2282931"/>
              <a:gd name="connsiteY1" fmla="*/ 944679 h 1477362"/>
              <a:gd name="connsiteX2" fmla="*/ 193835 w 2282931"/>
              <a:gd name="connsiteY2" fmla="*/ 0 h 1477362"/>
              <a:gd name="connsiteX0" fmla="*/ 2279525 w 2279530"/>
              <a:gd name="connsiteY0" fmla="*/ 1477362 h 1477362"/>
              <a:gd name="connsiteX1" fmla="*/ 755854 w 2279530"/>
              <a:gd name="connsiteY1" fmla="*/ 944679 h 1477362"/>
              <a:gd name="connsiteX2" fmla="*/ 195196 w 2279530"/>
              <a:gd name="connsiteY2" fmla="*/ 0 h 147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9530" h="1477362">
                <a:moveTo>
                  <a:pt x="2279525" y="1477362"/>
                </a:moveTo>
                <a:cubicBezTo>
                  <a:pt x="2282234" y="868168"/>
                  <a:pt x="1324566" y="937245"/>
                  <a:pt x="755854" y="944679"/>
                </a:cubicBezTo>
                <a:cubicBezTo>
                  <a:pt x="-59231" y="939103"/>
                  <a:pt x="-161934" y="206239"/>
                  <a:pt x="195196" y="0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98F8082-F431-4843-B9B3-E4FFC908DAC2}"/>
              </a:ext>
            </a:extLst>
          </p:cNvPr>
          <p:cNvSpPr/>
          <p:nvPr/>
        </p:nvSpPr>
        <p:spPr>
          <a:xfrm>
            <a:off x="4560736" y="5559296"/>
            <a:ext cx="2516573" cy="977332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54836"/>
              <a:gd name="connsiteY0" fmla="*/ 1107111 h 2046343"/>
              <a:gd name="connsiteX1" fmla="*/ 358575 w 3854836"/>
              <a:gd name="connsiteY1" fmla="*/ 1530925 h 2046343"/>
              <a:gd name="connsiteX2" fmla="*/ 1015564 w 3854836"/>
              <a:gd name="connsiteY2" fmla="*/ 1952919 h 2046343"/>
              <a:gd name="connsiteX3" fmla="*/ 1703590 w 3854836"/>
              <a:gd name="connsiteY3" fmla="*/ 2010304 h 2046343"/>
              <a:gd name="connsiteX4" fmla="*/ 2483235 w 3854836"/>
              <a:gd name="connsiteY4" fmla="*/ 1505359 h 2046343"/>
              <a:gd name="connsiteX5" fmla="*/ 977820 w 3854836"/>
              <a:gd name="connsiteY5" fmla="*/ 1025857 h 2046343"/>
              <a:gd name="connsiteX6" fmla="*/ 442562 w 3854836"/>
              <a:gd name="connsiteY6" fmla="*/ 78003 h 2046343"/>
              <a:gd name="connsiteX7" fmla="*/ 1579986 w 3854836"/>
              <a:gd name="connsiteY7" fmla="*/ 423690 h 2046343"/>
              <a:gd name="connsiteX8" fmla="*/ 2605898 w 3854836"/>
              <a:gd name="connsiteY8" fmla="*/ 769378 h 2046343"/>
              <a:gd name="connsiteX9" fmla="*/ 3854836 w 3854836"/>
              <a:gd name="connsiteY9" fmla="*/ 89155 h 2046343"/>
              <a:gd name="connsiteX0" fmla="*/ 0 w 2605898"/>
              <a:gd name="connsiteY0" fmla="*/ 1107111 h 2046343"/>
              <a:gd name="connsiteX1" fmla="*/ 358575 w 2605898"/>
              <a:gd name="connsiteY1" fmla="*/ 1530925 h 2046343"/>
              <a:gd name="connsiteX2" fmla="*/ 1015564 w 2605898"/>
              <a:gd name="connsiteY2" fmla="*/ 1952919 h 2046343"/>
              <a:gd name="connsiteX3" fmla="*/ 1703590 w 2605898"/>
              <a:gd name="connsiteY3" fmla="*/ 2010304 h 2046343"/>
              <a:gd name="connsiteX4" fmla="*/ 2483235 w 2605898"/>
              <a:gd name="connsiteY4" fmla="*/ 1505359 h 2046343"/>
              <a:gd name="connsiteX5" fmla="*/ 977820 w 2605898"/>
              <a:gd name="connsiteY5" fmla="*/ 1025857 h 2046343"/>
              <a:gd name="connsiteX6" fmla="*/ 442562 w 2605898"/>
              <a:gd name="connsiteY6" fmla="*/ 78003 h 2046343"/>
              <a:gd name="connsiteX7" fmla="*/ 1579986 w 2605898"/>
              <a:gd name="connsiteY7" fmla="*/ 423690 h 2046343"/>
              <a:gd name="connsiteX8" fmla="*/ 2605898 w 2605898"/>
              <a:gd name="connsiteY8" fmla="*/ 769378 h 2046343"/>
              <a:gd name="connsiteX0" fmla="*/ 0 w 2486079"/>
              <a:gd name="connsiteY0" fmla="*/ 1107111 h 2046343"/>
              <a:gd name="connsiteX1" fmla="*/ 358575 w 2486079"/>
              <a:gd name="connsiteY1" fmla="*/ 1530925 h 2046343"/>
              <a:gd name="connsiteX2" fmla="*/ 1015564 w 2486079"/>
              <a:gd name="connsiteY2" fmla="*/ 1952919 h 2046343"/>
              <a:gd name="connsiteX3" fmla="*/ 1703590 w 2486079"/>
              <a:gd name="connsiteY3" fmla="*/ 2010304 h 2046343"/>
              <a:gd name="connsiteX4" fmla="*/ 2483235 w 2486079"/>
              <a:gd name="connsiteY4" fmla="*/ 1505359 h 2046343"/>
              <a:gd name="connsiteX5" fmla="*/ 977820 w 2486079"/>
              <a:gd name="connsiteY5" fmla="*/ 1025857 h 2046343"/>
              <a:gd name="connsiteX6" fmla="*/ 442562 w 2486079"/>
              <a:gd name="connsiteY6" fmla="*/ 78003 h 2046343"/>
              <a:gd name="connsiteX7" fmla="*/ 1579986 w 2486079"/>
              <a:gd name="connsiteY7" fmla="*/ 423690 h 2046343"/>
              <a:gd name="connsiteX0" fmla="*/ 0 w 2486079"/>
              <a:gd name="connsiteY0" fmla="*/ 1029108 h 1968340"/>
              <a:gd name="connsiteX1" fmla="*/ 358575 w 2486079"/>
              <a:gd name="connsiteY1" fmla="*/ 1452922 h 1968340"/>
              <a:gd name="connsiteX2" fmla="*/ 1015564 w 2486079"/>
              <a:gd name="connsiteY2" fmla="*/ 1874916 h 1968340"/>
              <a:gd name="connsiteX3" fmla="*/ 1703590 w 2486079"/>
              <a:gd name="connsiteY3" fmla="*/ 1932301 h 1968340"/>
              <a:gd name="connsiteX4" fmla="*/ 2483235 w 2486079"/>
              <a:gd name="connsiteY4" fmla="*/ 1427356 h 1968340"/>
              <a:gd name="connsiteX5" fmla="*/ 977820 w 2486079"/>
              <a:gd name="connsiteY5" fmla="*/ 947854 h 1968340"/>
              <a:gd name="connsiteX6" fmla="*/ 442562 w 2486079"/>
              <a:gd name="connsiteY6" fmla="*/ 0 h 1968340"/>
              <a:gd name="connsiteX0" fmla="*/ 0 w 2486079"/>
              <a:gd name="connsiteY0" fmla="*/ 81773 h 1021005"/>
              <a:gd name="connsiteX1" fmla="*/ 358575 w 2486079"/>
              <a:gd name="connsiteY1" fmla="*/ 505587 h 1021005"/>
              <a:gd name="connsiteX2" fmla="*/ 1015564 w 2486079"/>
              <a:gd name="connsiteY2" fmla="*/ 927581 h 1021005"/>
              <a:gd name="connsiteX3" fmla="*/ 1703590 w 2486079"/>
              <a:gd name="connsiteY3" fmla="*/ 984966 h 1021005"/>
              <a:gd name="connsiteX4" fmla="*/ 2483235 w 2486079"/>
              <a:gd name="connsiteY4" fmla="*/ 480021 h 1021005"/>
              <a:gd name="connsiteX5" fmla="*/ 977820 w 2486079"/>
              <a:gd name="connsiteY5" fmla="*/ 519 h 1021005"/>
              <a:gd name="connsiteX0" fmla="*/ 0 w 2483235"/>
              <a:gd name="connsiteY0" fmla="*/ 0 h 939232"/>
              <a:gd name="connsiteX1" fmla="*/ 358575 w 2483235"/>
              <a:gd name="connsiteY1" fmla="*/ 423814 h 939232"/>
              <a:gd name="connsiteX2" fmla="*/ 1015564 w 2483235"/>
              <a:gd name="connsiteY2" fmla="*/ 845808 h 939232"/>
              <a:gd name="connsiteX3" fmla="*/ 1703590 w 2483235"/>
              <a:gd name="connsiteY3" fmla="*/ 903193 h 939232"/>
              <a:gd name="connsiteX4" fmla="*/ 2483235 w 2483235"/>
              <a:gd name="connsiteY4" fmla="*/ 398248 h 939232"/>
              <a:gd name="connsiteX0" fmla="*/ 0 w 2528479"/>
              <a:gd name="connsiteY0" fmla="*/ 0 h 998764"/>
              <a:gd name="connsiteX1" fmla="*/ 403819 w 2528479"/>
              <a:gd name="connsiteY1" fmla="*/ 483346 h 998764"/>
              <a:gd name="connsiteX2" fmla="*/ 1060808 w 2528479"/>
              <a:gd name="connsiteY2" fmla="*/ 905340 h 998764"/>
              <a:gd name="connsiteX3" fmla="*/ 1748834 w 2528479"/>
              <a:gd name="connsiteY3" fmla="*/ 962725 h 998764"/>
              <a:gd name="connsiteX4" fmla="*/ 2528479 w 2528479"/>
              <a:gd name="connsiteY4" fmla="*/ 457780 h 998764"/>
              <a:gd name="connsiteX0" fmla="*/ 0 w 2523717"/>
              <a:gd name="connsiteY0" fmla="*/ 0 h 984476"/>
              <a:gd name="connsiteX1" fmla="*/ 399057 w 2523717"/>
              <a:gd name="connsiteY1" fmla="*/ 469058 h 984476"/>
              <a:gd name="connsiteX2" fmla="*/ 1056046 w 2523717"/>
              <a:gd name="connsiteY2" fmla="*/ 891052 h 984476"/>
              <a:gd name="connsiteX3" fmla="*/ 1744072 w 2523717"/>
              <a:gd name="connsiteY3" fmla="*/ 948437 h 984476"/>
              <a:gd name="connsiteX4" fmla="*/ 2523717 w 2523717"/>
              <a:gd name="connsiteY4" fmla="*/ 443492 h 984476"/>
              <a:gd name="connsiteX0" fmla="*/ 0 w 2511810"/>
              <a:gd name="connsiteY0" fmla="*/ 0 h 984476"/>
              <a:gd name="connsiteX1" fmla="*/ 387150 w 2511810"/>
              <a:gd name="connsiteY1" fmla="*/ 469058 h 984476"/>
              <a:gd name="connsiteX2" fmla="*/ 1044139 w 2511810"/>
              <a:gd name="connsiteY2" fmla="*/ 891052 h 984476"/>
              <a:gd name="connsiteX3" fmla="*/ 1732165 w 2511810"/>
              <a:gd name="connsiteY3" fmla="*/ 948437 h 984476"/>
              <a:gd name="connsiteX4" fmla="*/ 2511810 w 2511810"/>
              <a:gd name="connsiteY4" fmla="*/ 443492 h 984476"/>
              <a:gd name="connsiteX0" fmla="*/ 0 w 2511810"/>
              <a:gd name="connsiteY0" fmla="*/ 0 h 984476"/>
              <a:gd name="connsiteX1" fmla="*/ 387150 w 2511810"/>
              <a:gd name="connsiteY1" fmla="*/ 469058 h 984476"/>
              <a:gd name="connsiteX2" fmla="*/ 1044139 w 2511810"/>
              <a:gd name="connsiteY2" fmla="*/ 891052 h 984476"/>
              <a:gd name="connsiteX3" fmla="*/ 1732165 w 2511810"/>
              <a:gd name="connsiteY3" fmla="*/ 948437 h 984476"/>
              <a:gd name="connsiteX4" fmla="*/ 2511810 w 2511810"/>
              <a:gd name="connsiteY4" fmla="*/ 443492 h 984476"/>
              <a:gd name="connsiteX0" fmla="*/ 0 w 2516573"/>
              <a:gd name="connsiteY0" fmla="*/ 0 h 977332"/>
              <a:gd name="connsiteX1" fmla="*/ 391913 w 2516573"/>
              <a:gd name="connsiteY1" fmla="*/ 461914 h 977332"/>
              <a:gd name="connsiteX2" fmla="*/ 1048902 w 2516573"/>
              <a:gd name="connsiteY2" fmla="*/ 883908 h 977332"/>
              <a:gd name="connsiteX3" fmla="*/ 1736928 w 2516573"/>
              <a:gd name="connsiteY3" fmla="*/ 941293 h 977332"/>
              <a:gd name="connsiteX4" fmla="*/ 2516573 w 2516573"/>
              <a:gd name="connsiteY4" fmla="*/ 436348 h 9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6573" h="977332">
                <a:moveTo>
                  <a:pt x="0" y="0"/>
                </a:moveTo>
                <a:cubicBezTo>
                  <a:pt x="107618" y="74596"/>
                  <a:pt x="217096" y="314596"/>
                  <a:pt x="391913" y="461914"/>
                </a:cubicBezTo>
                <a:cubicBezTo>
                  <a:pt x="566730" y="609232"/>
                  <a:pt x="824733" y="804012"/>
                  <a:pt x="1048902" y="883908"/>
                </a:cubicBezTo>
                <a:cubicBezTo>
                  <a:pt x="1273071" y="963805"/>
                  <a:pt x="1492316" y="1015886"/>
                  <a:pt x="1736928" y="941293"/>
                </a:cubicBezTo>
                <a:cubicBezTo>
                  <a:pt x="1981540" y="866700"/>
                  <a:pt x="2453539" y="933100"/>
                  <a:pt x="2516573" y="436348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350D46F-A979-49BE-9DF7-CDD25C24E9DE}"/>
              </a:ext>
            </a:extLst>
          </p:cNvPr>
          <p:cNvSpPr/>
          <p:nvPr/>
        </p:nvSpPr>
        <p:spPr>
          <a:xfrm>
            <a:off x="4992033" y="4446600"/>
            <a:ext cx="3412274" cy="771563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3412274"/>
              <a:gd name="connsiteY0" fmla="*/ 78003 h 774580"/>
              <a:gd name="connsiteX1" fmla="*/ 1137424 w 3412274"/>
              <a:gd name="connsiteY1" fmla="*/ 423690 h 774580"/>
              <a:gd name="connsiteX2" fmla="*/ 2163336 w 3412274"/>
              <a:gd name="connsiteY2" fmla="*/ 769378 h 774580"/>
              <a:gd name="connsiteX3" fmla="*/ 3412274 w 3412274"/>
              <a:gd name="connsiteY3" fmla="*/ 89155 h 774580"/>
              <a:gd name="connsiteX0" fmla="*/ 0 w 3412274"/>
              <a:gd name="connsiteY0" fmla="*/ 25979 h 722556"/>
              <a:gd name="connsiteX1" fmla="*/ 1137424 w 3412274"/>
              <a:gd name="connsiteY1" fmla="*/ 371666 h 722556"/>
              <a:gd name="connsiteX2" fmla="*/ 2163336 w 3412274"/>
              <a:gd name="connsiteY2" fmla="*/ 717354 h 722556"/>
              <a:gd name="connsiteX3" fmla="*/ 3412274 w 3412274"/>
              <a:gd name="connsiteY3" fmla="*/ 37131 h 722556"/>
              <a:gd name="connsiteX0" fmla="*/ 0 w 3412274"/>
              <a:gd name="connsiteY0" fmla="*/ 70044 h 764307"/>
              <a:gd name="connsiteX1" fmla="*/ 819924 w 3412274"/>
              <a:gd name="connsiteY1" fmla="*/ 164906 h 764307"/>
              <a:gd name="connsiteX2" fmla="*/ 2163336 w 3412274"/>
              <a:gd name="connsiteY2" fmla="*/ 761419 h 764307"/>
              <a:gd name="connsiteX3" fmla="*/ 3412274 w 3412274"/>
              <a:gd name="connsiteY3" fmla="*/ 81196 h 764307"/>
              <a:gd name="connsiteX0" fmla="*/ 0 w 3412274"/>
              <a:gd name="connsiteY0" fmla="*/ 96845 h 790828"/>
              <a:gd name="connsiteX1" fmla="*/ 743724 w 3412274"/>
              <a:gd name="connsiteY1" fmla="*/ 131382 h 790828"/>
              <a:gd name="connsiteX2" fmla="*/ 2163336 w 3412274"/>
              <a:gd name="connsiteY2" fmla="*/ 788220 h 790828"/>
              <a:gd name="connsiteX3" fmla="*/ 3412274 w 3412274"/>
              <a:gd name="connsiteY3" fmla="*/ 107997 h 790828"/>
              <a:gd name="connsiteX0" fmla="*/ 0 w 3412274"/>
              <a:gd name="connsiteY0" fmla="*/ 96845 h 791220"/>
              <a:gd name="connsiteX1" fmla="*/ 743724 w 3412274"/>
              <a:gd name="connsiteY1" fmla="*/ 131382 h 791220"/>
              <a:gd name="connsiteX2" fmla="*/ 2163336 w 3412274"/>
              <a:gd name="connsiteY2" fmla="*/ 788220 h 791220"/>
              <a:gd name="connsiteX3" fmla="*/ 3412274 w 3412274"/>
              <a:gd name="connsiteY3" fmla="*/ 107997 h 791220"/>
              <a:gd name="connsiteX0" fmla="*/ 0 w 3412274"/>
              <a:gd name="connsiteY0" fmla="*/ 96845 h 791384"/>
              <a:gd name="connsiteX1" fmla="*/ 743724 w 3412274"/>
              <a:gd name="connsiteY1" fmla="*/ 131382 h 791384"/>
              <a:gd name="connsiteX2" fmla="*/ 2163336 w 3412274"/>
              <a:gd name="connsiteY2" fmla="*/ 788220 h 791384"/>
              <a:gd name="connsiteX3" fmla="*/ 3412274 w 3412274"/>
              <a:gd name="connsiteY3" fmla="*/ 107997 h 791384"/>
              <a:gd name="connsiteX0" fmla="*/ 0 w 3412274"/>
              <a:gd name="connsiteY0" fmla="*/ 96845 h 791328"/>
              <a:gd name="connsiteX1" fmla="*/ 743724 w 3412274"/>
              <a:gd name="connsiteY1" fmla="*/ 131382 h 791328"/>
              <a:gd name="connsiteX2" fmla="*/ 2163336 w 3412274"/>
              <a:gd name="connsiteY2" fmla="*/ 788220 h 791328"/>
              <a:gd name="connsiteX3" fmla="*/ 3412274 w 3412274"/>
              <a:gd name="connsiteY3" fmla="*/ 107997 h 791328"/>
              <a:gd name="connsiteX0" fmla="*/ 0 w 3412274"/>
              <a:gd name="connsiteY0" fmla="*/ 77080 h 771563"/>
              <a:gd name="connsiteX1" fmla="*/ 743724 w 3412274"/>
              <a:gd name="connsiteY1" fmla="*/ 111617 h 771563"/>
              <a:gd name="connsiteX2" fmla="*/ 2163336 w 3412274"/>
              <a:gd name="connsiteY2" fmla="*/ 768455 h 771563"/>
              <a:gd name="connsiteX3" fmla="*/ 3412274 w 3412274"/>
              <a:gd name="connsiteY3" fmla="*/ 88232 h 771563"/>
              <a:gd name="connsiteX0" fmla="*/ 0 w 3412274"/>
              <a:gd name="connsiteY0" fmla="*/ 77080 h 771563"/>
              <a:gd name="connsiteX1" fmla="*/ 743724 w 3412274"/>
              <a:gd name="connsiteY1" fmla="*/ 111617 h 771563"/>
              <a:gd name="connsiteX2" fmla="*/ 2163336 w 3412274"/>
              <a:gd name="connsiteY2" fmla="*/ 768455 h 771563"/>
              <a:gd name="connsiteX3" fmla="*/ 3412274 w 3412274"/>
              <a:gd name="connsiteY3" fmla="*/ 88232 h 771563"/>
              <a:gd name="connsiteX0" fmla="*/ 0 w 3412274"/>
              <a:gd name="connsiteY0" fmla="*/ 77080 h 771563"/>
              <a:gd name="connsiteX1" fmla="*/ 743724 w 3412274"/>
              <a:gd name="connsiteY1" fmla="*/ 111617 h 771563"/>
              <a:gd name="connsiteX2" fmla="*/ 2163336 w 3412274"/>
              <a:gd name="connsiteY2" fmla="*/ 768455 h 771563"/>
              <a:gd name="connsiteX3" fmla="*/ 3412274 w 3412274"/>
              <a:gd name="connsiteY3" fmla="*/ 88232 h 77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274" h="771563">
                <a:moveTo>
                  <a:pt x="0" y="77080"/>
                </a:moveTo>
                <a:cubicBezTo>
                  <a:pt x="133815" y="-32574"/>
                  <a:pt x="513189" y="-28857"/>
                  <a:pt x="743724" y="111617"/>
                </a:cubicBezTo>
                <a:cubicBezTo>
                  <a:pt x="1085230" y="328446"/>
                  <a:pt x="1817648" y="814918"/>
                  <a:pt x="2163336" y="768455"/>
                </a:cubicBezTo>
                <a:cubicBezTo>
                  <a:pt x="3334213" y="781465"/>
                  <a:pt x="3368512" y="270602"/>
                  <a:pt x="3412274" y="88232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774DE98-0119-4F51-B47C-7450CA372D49}"/>
              </a:ext>
            </a:extLst>
          </p:cNvPr>
          <p:cNvSpPr/>
          <p:nvPr/>
        </p:nvSpPr>
        <p:spPr>
          <a:xfrm>
            <a:off x="7724448" y="3789672"/>
            <a:ext cx="685147" cy="773554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5147" h="773554">
                <a:moveTo>
                  <a:pt x="667217" y="773554"/>
                </a:moveTo>
                <a:cubicBezTo>
                  <a:pt x="760247" y="623167"/>
                  <a:pt x="484372" y="-27752"/>
                  <a:pt x="0" y="918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3D86C59-1748-43F1-9F12-C649CB2AABCC}"/>
              </a:ext>
            </a:extLst>
          </p:cNvPr>
          <p:cNvSpPr/>
          <p:nvPr/>
        </p:nvSpPr>
        <p:spPr>
          <a:xfrm>
            <a:off x="4899723" y="3560210"/>
            <a:ext cx="2889423" cy="530033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  <a:gd name="connsiteX0" fmla="*/ 2166408 w 2169932"/>
              <a:gd name="connsiteY0" fmla="*/ 444827 h 444827"/>
              <a:gd name="connsiteX1" fmla="*/ 0 w 2169932"/>
              <a:gd name="connsiteY1" fmla="*/ 1800 h 444827"/>
              <a:gd name="connsiteX0" fmla="*/ 1570985 w 1576185"/>
              <a:gd name="connsiteY0" fmla="*/ 30993 h 353510"/>
              <a:gd name="connsiteX1" fmla="*/ 0 w 1576185"/>
              <a:gd name="connsiteY1" fmla="*/ 353510 h 353510"/>
              <a:gd name="connsiteX0" fmla="*/ 1570985 w 1570985"/>
              <a:gd name="connsiteY0" fmla="*/ 30993 h 353510"/>
              <a:gd name="connsiteX1" fmla="*/ 0 w 1570985"/>
              <a:gd name="connsiteY1" fmla="*/ 353510 h 353510"/>
              <a:gd name="connsiteX0" fmla="*/ 1570985 w 1570985"/>
              <a:gd name="connsiteY0" fmla="*/ 26576 h 354884"/>
              <a:gd name="connsiteX1" fmla="*/ 0 w 1570985"/>
              <a:gd name="connsiteY1" fmla="*/ 349093 h 354884"/>
              <a:gd name="connsiteX0" fmla="*/ 1570985 w 1570985"/>
              <a:gd name="connsiteY0" fmla="*/ 49719 h 377378"/>
              <a:gd name="connsiteX1" fmla="*/ 0 w 1570985"/>
              <a:gd name="connsiteY1" fmla="*/ 372236 h 377378"/>
              <a:gd name="connsiteX0" fmla="*/ 2889423 w 2889423"/>
              <a:gd name="connsiteY0" fmla="*/ 230376 h 230376"/>
              <a:gd name="connsiteX1" fmla="*/ 0 w 2889423"/>
              <a:gd name="connsiteY1" fmla="*/ 0 h 230376"/>
              <a:gd name="connsiteX0" fmla="*/ 2889423 w 2889423"/>
              <a:gd name="connsiteY0" fmla="*/ 230376 h 557844"/>
              <a:gd name="connsiteX1" fmla="*/ 1330956 w 2889423"/>
              <a:gd name="connsiteY1" fmla="*/ 554590 h 557844"/>
              <a:gd name="connsiteX2" fmla="*/ 0 w 2889423"/>
              <a:gd name="connsiteY2" fmla="*/ 0 h 557844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782"/>
              <a:gd name="connsiteX1" fmla="*/ 1330956 w 2889423"/>
              <a:gd name="connsiteY1" fmla="*/ 554590 h 554782"/>
              <a:gd name="connsiteX2" fmla="*/ 0 w 2889423"/>
              <a:gd name="connsiteY2" fmla="*/ 0 h 554782"/>
              <a:gd name="connsiteX0" fmla="*/ 2889423 w 2889423"/>
              <a:gd name="connsiteY0" fmla="*/ 230376 h 510350"/>
              <a:gd name="connsiteX1" fmla="*/ 1330956 w 2889423"/>
              <a:gd name="connsiteY1" fmla="*/ 510140 h 510350"/>
              <a:gd name="connsiteX2" fmla="*/ 0 w 2889423"/>
              <a:gd name="connsiteY2" fmla="*/ 0 h 510350"/>
              <a:gd name="connsiteX0" fmla="*/ 2889423 w 2889423"/>
              <a:gd name="connsiteY0" fmla="*/ 230376 h 504003"/>
              <a:gd name="connsiteX1" fmla="*/ 1692906 w 2889423"/>
              <a:gd name="connsiteY1" fmla="*/ 503790 h 504003"/>
              <a:gd name="connsiteX2" fmla="*/ 0 w 2889423"/>
              <a:gd name="connsiteY2" fmla="*/ 0 h 504003"/>
              <a:gd name="connsiteX0" fmla="*/ 2889423 w 2889423"/>
              <a:gd name="connsiteY0" fmla="*/ 230376 h 504003"/>
              <a:gd name="connsiteX1" fmla="*/ 1692906 w 2889423"/>
              <a:gd name="connsiteY1" fmla="*/ 503790 h 504003"/>
              <a:gd name="connsiteX2" fmla="*/ 0 w 2889423"/>
              <a:gd name="connsiteY2" fmla="*/ 0 h 504003"/>
              <a:gd name="connsiteX0" fmla="*/ 2889423 w 2889423"/>
              <a:gd name="connsiteY0" fmla="*/ 230376 h 510350"/>
              <a:gd name="connsiteX1" fmla="*/ 1705606 w 2889423"/>
              <a:gd name="connsiteY1" fmla="*/ 510140 h 510350"/>
              <a:gd name="connsiteX2" fmla="*/ 0 w 2889423"/>
              <a:gd name="connsiteY2" fmla="*/ 0 h 510350"/>
              <a:gd name="connsiteX0" fmla="*/ 2889423 w 2889423"/>
              <a:gd name="connsiteY0" fmla="*/ 230376 h 517523"/>
              <a:gd name="connsiteX1" fmla="*/ 1705606 w 2889423"/>
              <a:gd name="connsiteY1" fmla="*/ 510140 h 517523"/>
              <a:gd name="connsiteX2" fmla="*/ 0 w 2889423"/>
              <a:gd name="connsiteY2" fmla="*/ 0 h 517523"/>
              <a:gd name="connsiteX0" fmla="*/ 2889423 w 2889423"/>
              <a:gd name="connsiteY0" fmla="*/ 230376 h 515431"/>
              <a:gd name="connsiteX1" fmla="*/ 1705606 w 2889423"/>
              <a:gd name="connsiteY1" fmla="*/ 510140 h 515431"/>
              <a:gd name="connsiteX2" fmla="*/ 0 w 2889423"/>
              <a:gd name="connsiteY2" fmla="*/ 0 h 515431"/>
              <a:gd name="connsiteX0" fmla="*/ 2889423 w 2889423"/>
              <a:gd name="connsiteY0" fmla="*/ 230376 h 515431"/>
              <a:gd name="connsiteX1" fmla="*/ 1705606 w 2889423"/>
              <a:gd name="connsiteY1" fmla="*/ 510140 h 515431"/>
              <a:gd name="connsiteX2" fmla="*/ 0 w 2889423"/>
              <a:gd name="connsiteY2" fmla="*/ 0 h 515431"/>
              <a:gd name="connsiteX0" fmla="*/ 2889423 w 2889423"/>
              <a:gd name="connsiteY0" fmla="*/ 230376 h 540597"/>
              <a:gd name="connsiteX1" fmla="*/ 1597656 w 2889423"/>
              <a:gd name="connsiteY1" fmla="*/ 535540 h 540597"/>
              <a:gd name="connsiteX2" fmla="*/ 0 w 2889423"/>
              <a:gd name="connsiteY2" fmla="*/ 0 h 540597"/>
              <a:gd name="connsiteX0" fmla="*/ 2889423 w 2889423"/>
              <a:gd name="connsiteY0" fmla="*/ 230376 h 540597"/>
              <a:gd name="connsiteX1" fmla="*/ 1597656 w 2889423"/>
              <a:gd name="connsiteY1" fmla="*/ 535540 h 540597"/>
              <a:gd name="connsiteX2" fmla="*/ 0 w 2889423"/>
              <a:gd name="connsiteY2" fmla="*/ 0 h 540597"/>
              <a:gd name="connsiteX0" fmla="*/ 2889423 w 2889423"/>
              <a:gd name="connsiteY0" fmla="*/ 230376 h 521720"/>
              <a:gd name="connsiteX1" fmla="*/ 1572256 w 2889423"/>
              <a:gd name="connsiteY1" fmla="*/ 516490 h 521720"/>
              <a:gd name="connsiteX2" fmla="*/ 0 w 2889423"/>
              <a:gd name="connsiteY2" fmla="*/ 0 h 521720"/>
              <a:gd name="connsiteX0" fmla="*/ 2889423 w 2889423"/>
              <a:gd name="connsiteY0" fmla="*/ 230376 h 521720"/>
              <a:gd name="connsiteX1" fmla="*/ 1572256 w 2889423"/>
              <a:gd name="connsiteY1" fmla="*/ 516490 h 521720"/>
              <a:gd name="connsiteX2" fmla="*/ 0 w 2889423"/>
              <a:gd name="connsiteY2" fmla="*/ 0 h 521720"/>
              <a:gd name="connsiteX0" fmla="*/ 2889423 w 2889423"/>
              <a:gd name="connsiteY0" fmla="*/ 230376 h 553188"/>
              <a:gd name="connsiteX1" fmla="*/ 1623056 w 2889423"/>
              <a:gd name="connsiteY1" fmla="*/ 548240 h 553188"/>
              <a:gd name="connsiteX2" fmla="*/ 0 w 2889423"/>
              <a:gd name="connsiteY2" fmla="*/ 0 h 553188"/>
              <a:gd name="connsiteX0" fmla="*/ 2889423 w 2889423"/>
              <a:gd name="connsiteY0" fmla="*/ 230376 h 521720"/>
              <a:gd name="connsiteX1" fmla="*/ 1680206 w 2889423"/>
              <a:gd name="connsiteY1" fmla="*/ 516490 h 521720"/>
              <a:gd name="connsiteX2" fmla="*/ 0 w 2889423"/>
              <a:gd name="connsiteY2" fmla="*/ 0 h 521720"/>
              <a:gd name="connsiteX0" fmla="*/ 2889423 w 2889423"/>
              <a:gd name="connsiteY0" fmla="*/ 230376 h 528676"/>
              <a:gd name="connsiteX1" fmla="*/ 1680206 w 2889423"/>
              <a:gd name="connsiteY1" fmla="*/ 516490 h 528676"/>
              <a:gd name="connsiteX2" fmla="*/ 0 w 2889423"/>
              <a:gd name="connsiteY2" fmla="*/ 0 h 528676"/>
              <a:gd name="connsiteX0" fmla="*/ 2889423 w 2889423"/>
              <a:gd name="connsiteY0" fmla="*/ 230376 h 530033"/>
              <a:gd name="connsiteX1" fmla="*/ 1680206 w 2889423"/>
              <a:gd name="connsiteY1" fmla="*/ 516490 h 530033"/>
              <a:gd name="connsiteX2" fmla="*/ 0 w 2889423"/>
              <a:gd name="connsiteY2" fmla="*/ 0 h 530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9423" h="530033">
                <a:moveTo>
                  <a:pt x="2889423" y="230376"/>
                </a:moveTo>
                <a:cubicBezTo>
                  <a:pt x="2669994" y="87857"/>
                  <a:pt x="2085960" y="423103"/>
                  <a:pt x="1680206" y="516490"/>
                </a:cubicBezTo>
                <a:cubicBezTo>
                  <a:pt x="1179790" y="623136"/>
                  <a:pt x="505637" y="67023"/>
                  <a:pt x="0" y="0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819044A-4572-490F-9DED-5649E3F9C1C3}"/>
              </a:ext>
            </a:extLst>
          </p:cNvPr>
          <p:cNvSpPr/>
          <p:nvPr/>
        </p:nvSpPr>
        <p:spPr>
          <a:xfrm>
            <a:off x="1065213" y="3540045"/>
            <a:ext cx="3846354" cy="1365072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  <a:gd name="connsiteX0" fmla="*/ 2166408 w 2169932"/>
              <a:gd name="connsiteY0" fmla="*/ 444827 h 444827"/>
              <a:gd name="connsiteX1" fmla="*/ 0 w 2169932"/>
              <a:gd name="connsiteY1" fmla="*/ 1800 h 444827"/>
              <a:gd name="connsiteX0" fmla="*/ 1570985 w 1576185"/>
              <a:gd name="connsiteY0" fmla="*/ 30993 h 353510"/>
              <a:gd name="connsiteX1" fmla="*/ 0 w 1576185"/>
              <a:gd name="connsiteY1" fmla="*/ 353510 h 353510"/>
              <a:gd name="connsiteX0" fmla="*/ 1570985 w 1570985"/>
              <a:gd name="connsiteY0" fmla="*/ 30993 h 353510"/>
              <a:gd name="connsiteX1" fmla="*/ 0 w 1570985"/>
              <a:gd name="connsiteY1" fmla="*/ 353510 h 353510"/>
              <a:gd name="connsiteX0" fmla="*/ 1570985 w 1570985"/>
              <a:gd name="connsiteY0" fmla="*/ 26576 h 354884"/>
              <a:gd name="connsiteX1" fmla="*/ 0 w 1570985"/>
              <a:gd name="connsiteY1" fmla="*/ 349093 h 354884"/>
              <a:gd name="connsiteX0" fmla="*/ 1570985 w 1570985"/>
              <a:gd name="connsiteY0" fmla="*/ 49719 h 377378"/>
              <a:gd name="connsiteX1" fmla="*/ 0 w 1570985"/>
              <a:gd name="connsiteY1" fmla="*/ 372236 h 377378"/>
              <a:gd name="connsiteX0" fmla="*/ 2889423 w 2889423"/>
              <a:gd name="connsiteY0" fmla="*/ 230376 h 230376"/>
              <a:gd name="connsiteX1" fmla="*/ 0 w 2889423"/>
              <a:gd name="connsiteY1" fmla="*/ 0 h 230376"/>
              <a:gd name="connsiteX0" fmla="*/ 2889423 w 2889423"/>
              <a:gd name="connsiteY0" fmla="*/ 230376 h 557844"/>
              <a:gd name="connsiteX1" fmla="*/ 1330956 w 2889423"/>
              <a:gd name="connsiteY1" fmla="*/ 554590 h 557844"/>
              <a:gd name="connsiteX2" fmla="*/ 0 w 2889423"/>
              <a:gd name="connsiteY2" fmla="*/ 0 h 557844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3846354 w 3846354"/>
              <a:gd name="connsiteY0" fmla="*/ 4782 h 873533"/>
              <a:gd name="connsiteX1" fmla="*/ 2287887 w 3846354"/>
              <a:gd name="connsiteY1" fmla="*/ 328996 h 873533"/>
              <a:gd name="connsiteX2" fmla="*/ 0 w 3846354"/>
              <a:gd name="connsiteY2" fmla="*/ 869560 h 873533"/>
              <a:gd name="connsiteX0" fmla="*/ 3846354 w 3846354"/>
              <a:gd name="connsiteY0" fmla="*/ 887 h 1154440"/>
              <a:gd name="connsiteX1" fmla="*/ 1703096 w 3846354"/>
              <a:gd name="connsiteY1" fmla="*/ 1154440 h 1154440"/>
              <a:gd name="connsiteX2" fmla="*/ 0 w 3846354"/>
              <a:gd name="connsiteY2" fmla="*/ 865665 h 1154440"/>
              <a:gd name="connsiteX0" fmla="*/ 3846354 w 3846354"/>
              <a:gd name="connsiteY0" fmla="*/ 887 h 1290965"/>
              <a:gd name="connsiteX1" fmla="*/ 1703096 w 3846354"/>
              <a:gd name="connsiteY1" fmla="*/ 1154440 h 1290965"/>
              <a:gd name="connsiteX2" fmla="*/ 0 w 3846354"/>
              <a:gd name="connsiteY2" fmla="*/ 865665 h 1290965"/>
              <a:gd name="connsiteX0" fmla="*/ 3846354 w 3846354"/>
              <a:gd name="connsiteY0" fmla="*/ 2009 h 1292087"/>
              <a:gd name="connsiteX1" fmla="*/ 1703096 w 3846354"/>
              <a:gd name="connsiteY1" fmla="*/ 1155562 h 1292087"/>
              <a:gd name="connsiteX2" fmla="*/ 0 w 3846354"/>
              <a:gd name="connsiteY2" fmla="*/ 866787 h 1292087"/>
              <a:gd name="connsiteX0" fmla="*/ 3846354 w 3846354"/>
              <a:gd name="connsiteY0" fmla="*/ 25916 h 1315994"/>
              <a:gd name="connsiteX1" fmla="*/ 1703096 w 3846354"/>
              <a:gd name="connsiteY1" fmla="*/ 1179469 h 1315994"/>
              <a:gd name="connsiteX2" fmla="*/ 0 w 3846354"/>
              <a:gd name="connsiteY2" fmla="*/ 890694 h 1315994"/>
              <a:gd name="connsiteX0" fmla="*/ 3846354 w 3846354"/>
              <a:gd name="connsiteY0" fmla="*/ 25916 h 1356008"/>
              <a:gd name="connsiteX1" fmla="*/ 1703096 w 3846354"/>
              <a:gd name="connsiteY1" fmla="*/ 1179469 h 1356008"/>
              <a:gd name="connsiteX2" fmla="*/ 0 w 3846354"/>
              <a:gd name="connsiteY2" fmla="*/ 890694 h 1356008"/>
              <a:gd name="connsiteX0" fmla="*/ 3846354 w 3846354"/>
              <a:gd name="connsiteY0" fmla="*/ 25916 h 1359030"/>
              <a:gd name="connsiteX1" fmla="*/ 1703096 w 3846354"/>
              <a:gd name="connsiteY1" fmla="*/ 1179469 h 1359030"/>
              <a:gd name="connsiteX2" fmla="*/ 0 w 3846354"/>
              <a:gd name="connsiteY2" fmla="*/ 890694 h 1359030"/>
              <a:gd name="connsiteX0" fmla="*/ 3846354 w 3846354"/>
              <a:gd name="connsiteY0" fmla="*/ 25916 h 1365072"/>
              <a:gd name="connsiteX1" fmla="*/ 1703096 w 3846354"/>
              <a:gd name="connsiteY1" fmla="*/ 1179469 h 1365072"/>
              <a:gd name="connsiteX2" fmla="*/ 0 w 3846354"/>
              <a:gd name="connsiteY2" fmla="*/ 890694 h 1365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46354" h="1365072">
                <a:moveTo>
                  <a:pt x="3846354" y="25916"/>
                </a:moveTo>
                <a:cubicBezTo>
                  <a:pt x="3607875" y="-125611"/>
                  <a:pt x="2702944" y="403974"/>
                  <a:pt x="1703096" y="1179469"/>
                </a:cubicBezTo>
                <a:cubicBezTo>
                  <a:pt x="802301" y="1607841"/>
                  <a:pt x="314251" y="1202266"/>
                  <a:pt x="0" y="890694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AA62F56-20D6-4B66-895E-8C8F3DF7055B}"/>
              </a:ext>
            </a:extLst>
          </p:cNvPr>
          <p:cNvSpPr/>
          <p:nvPr/>
        </p:nvSpPr>
        <p:spPr>
          <a:xfrm>
            <a:off x="980207" y="3285829"/>
            <a:ext cx="2101480" cy="1161915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  <a:gd name="connsiteX0" fmla="*/ 2166408 w 2169932"/>
              <a:gd name="connsiteY0" fmla="*/ 444827 h 444827"/>
              <a:gd name="connsiteX1" fmla="*/ 0 w 2169932"/>
              <a:gd name="connsiteY1" fmla="*/ 1800 h 444827"/>
              <a:gd name="connsiteX0" fmla="*/ 1570985 w 1576185"/>
              <a:gd name="connsiteY0" fmla="*/ 30993 h 353510"/>
              <a:gd name="connsiteX1" fmla="*/ 0 w 1576185"/>
              <a:gd name="connsiteY1" fmla="*/ 353510 h 353510"/>
              <a:gd name="connsiteX0" fmla="*/ 1570985 w 1570985"/>
              <a:gd name="connsiteY0" fmla="*/ 30993 h 353510"/>
              <a:gd name="connsiteX1" fmla="*/ 0 w 1570985"/>
              <a:gd name="connsiteY1" fmla="*/ 353510 h 353510"/>
              <a:gd name="connsiteX0" fmla="*/ 1570985 w 1570985"/>
              <a:gd name="connsiteY0" fmla="*/ 26576 h 354884"/>
              <a:gd name="connsiteX1" fmla="*/ 0 w 1570985"/>
              <a:gd name="connsiteY1" fmla="*/ 349093 h 354884"/>
              <a:gd name="connsiteX0" fmla="*/ 1570985 w 1570985"/>
              <a:gd name="connsiteY0" fmla="*/ 49719 h 377378"/>
              <a:gd name="connsiteX1" fmla="*/ 0 w 1570985"/>
              <a:gd name="connsiteY1" fmla="*/ 372236 h 377378"/>
              <a:gd name="connsiteX0" fmla="*/ 2889423 w 2889423"/>
              <a:gd name="connsiteY0" fmla="*/ 230376 h 230376"/>
              <a:gd name="connsiteX1" fmla="*/ 0 w 2889423"/>
              <a:gd name="connsiteY1" fmla="*/ 0 h 230376"/>
              <a:gd name="connsiteX0" fmla="*/ 2889423 w 2889423"/>
              <a:gd name="connsiteY0" fmla="*/ 230376 h 557844"/>
              <a:gd name="connsiteX1" fmla="*/ 1330956 w 2889423"/>
              <a:gd name="connsiteY1" fmla="*/ 554590 h 557844"/>
              <a:gd name="connsiteX2" fmla="*/ 0 w 2889423"/>
              <a:gd name="connsiteY2" fmla="*/ 0 h 557844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3846354 w 3846354"/>
              <a:gd name="connsiteY0" fmla="*/ 4782 h 873533"/>
              <a:gd name="connsiteX1" fmla="*/ 2287887 w 3846354"/>
              <a:gd name="connsiteY1" fmla="*/ 328996 h 873533"/>
              <a:gd name="connsiteX2" fmla="*/ 0 w 3846354"/>
              <a:gd name="connsiteY2" fmla="*/ 869560 h 873533"/>
              <a:gd name="connsiteX0" fmla="*/ 3846354 w 3846354"/>
              <a:gd name="connsiteY0" fmla="*/ 887 h 1154440"/>
              <a:gd name="connsiteX1" fmla="*/ 1703096 w 3846354"/>
              <a:gd name="connsiteY1" fmla="*/ 1154440 h 1154440"/>
              <a:gd name="connsiteX2" fmla="*/ 0 w 3846354"/>
              <a:gd name="connsiteY2" fmla="*/ 865665 h 1154440"/>
              <a:gd name="connsiteX0" fmla="*/ 3846354 w 3846354"/>
              <a:gd name="connsiteY0" fmla="*/ 887 h 1290965"/>
              <a:gd name="connsiteX1" fmla="*/ 1703096 w 3846354"/>
              <a:gd name="connsiteY1" fmla="*/ 1154440 h 1290965"/>
              <a:gd name="connsiteX2" fmla="*/ 0 w 3846354"/>
              <a:gd name="connsiteY2" fmla="*/ 865665 h 1290965"/>
              <a:gd name="connsiteX0" fmla="*/ 3846354 w 3846354"/>
              <a:gd name="connsiteY0" fmla="*/ 2009 h 1292087"/>
              <a:gd name="connsiteX1" fmla="*/ 1703096 w 3846354"/>
              <a:gd name="connsiteY1" fmla="*/ 1155562 h 1292087"/>
              <a:gd name="connsiteX2" fmla="*/ 0 w 3846354"/>
              <a:gd name="connsiteY2" fmla="*/ 866787 h 1292087"/>
              <a:gd name="connsiteX0" fmla="*/ 3846354 w 3846354"/>
              <a:gd name="connsiteY0" fmla="*/ 25916 h 1315994"/>
              <a:gd name="connsiteX1" fmla="*/ 1703096 w 3846354"/>
              <a:gd name="connsiteY1" fmla="*/ 1179469 h 1315994"/>
              <a:gd name="connsiteX2" fmla="*/ 0 w 3846354"/>
              <a:gd name="connsiteY2" fmla="*/ 890694 h 1315994"/>
              <a:gd name="connsiteX0" fmla="*/ 3846354 w 3846354"/>
              <a:gd name="connsiteY0" fmla="*/ 25916 h 1356008"/>
              <a:gd name="connsiteX1" fmla="*/ 1703096 w 3846354"/>
              <a:gd name="connsiteY1" fmla="*/ 1179469 h 1356008"/>
              <a:gd name="connsiteX2" fmla="*/ 0 w 3846354"/>
              <a:gd name="connsiteY2" fmla="*/ 890694 h 1356008"/>
              <a:gd name="connsiteX0" fmla="*/ 147810 w 1920069"/>
              <a:gd name="connsiteY0" fmla="*/ 1537228 h 1537228"/>
              <a:gd name="connsiteX1" fmla="*/ 1703096 w 1920069"/>
              <a:gd name="connsiteY1" fmla="*/ 288775 h 1537228"/>
              <a:gd name="connsiteX2" fmla="*/ 0 w 1920069"/>
              <a:gd name="connsiteY2" fmla="*/ 0 h 1537228"/>
              <a:gd name="connsiteX0" fmla="*/ 14513 w 2071178"/>
              <a:gd name="connsiteY0" fmla="*/ 1435846 h 1435846"/>
              <a:gd name="connsiteX1" fmla="*/ 1569799 w 2071178"/>
              <a:gd name="connsiteY1" fmla="*/ 187393 h 1435846"/>
              <a:gd name="connsiteX2" fmla="*/ 2036697 w 2071178"/>
              <a:gd name="connsiteY2" fmla="*/ 239812 h 1435846"/>
              <a:gd name="connsiteX0" fmla="*/ 24787 w 2068966"/>
              <a:gd name="connsiteY0" fmla="*/ 1196034 h 1196034"/>
              <a:gd name="connsiteX1" fmla="*/ 372246 w 2068966"/>
              <a:gd name="connsiteY1" fmla="*/ 384309 h 1196034"/>
              <a:gd name="connsiteX2" fmla="*/ 2046971 w 2068966"/>
              <a:gd name="connsiteY2" fmla="*/ 0 h 1196034"/>
              <a:gd name="connsiteX0" fmla="*/ 24787 w 2103051"/>
              <a:gd name="connsiteY0" fmla="*/ 1196034 h 1196034"/>
              <a:gd name="connsiteX1" fmla="*/ 372246 w 2103051"/>
              <a:gd name="connsiteY1" fmla="*/ 384309 h 1196034"/>
              <a:gd name="connsiteX2" fmla="*/ 2046971 w 2103051"/>
              <a:gd name="connsiteY2" fmla="*/ 0 h 1196034"/>
              <a:gd name="connsiteX0" fmla="*/ 99248 w 2177512"/>
              <a:gd name="connsiteY0" fmla="*/ 1196034 h 1196034"/>
              <a:gd name="connsiteX1" fmla="*/ 446707 w 2177512"/>
              <a:gd name="connsiteY1" fmla="*/ 384309 h 1196034"/>
              <a:gd name="connsiteX2" fmla="*/ 2121432 w 2177512"/>
              <a:gd name="connsiteY2" fmla="*/ 0 h 1196034"/>
              <a:gd name="connsiteX0" fmla="*/ 99248 w 2181191"/>
              <a:gd name="connsiteY0" fmla="*/ 1196034 h 1196034"/>
              <a:gd name="connsiteX1" fmla="*/ 446707 w 2181191"/>
              <a:gd name="connsiteY1" fmla="*/ 384309 h 1196034"/>
              <a:gd name="connsiteX2" fmla="*/ 2121432 w 2181191"/>
              <a:gd name="connsiteY2" fmla="*/ 0 h 1196034"/>
              <a:gd name="connsiteX0" fmla="*/ 99248 w 2173292"/>
              <a:gd name="connsiteY0" fmla="*/ 1196034 h 1196034"/>
              <a:gd name="connsiteX1" fmla="*/ 446707 w 2173292"/>
              <a:gd name="connsiteY1" fmla="*/ 384309 h 1196034"/>
              <a:gd name="connsiteX2" fmla="*/ 2121432 w 2173292"/>
              <a:gd name="connsiteY2" fmla="*/ 0 h 1196034"/>
              <a:gd name="connsiteX0" fmla="*/ 99248 w 2160504"/>
              <a:gd name="connsiteY0" fmla="*/ 1196034 h 1196034"/>
              <a:gd name="connsiteX1" fmla="*/ 446707 w 2160504"/>
              <a:gd name="connsiteY1" fmla="*/ 384309 h 1196034"/>
              <a:gd name="connsiteX2" fmla="*/ 2121432 w 2160504"/>
              <a:gd name="connsiteY2" fmla="*/ 0 h 1196034"/>
              <a:gd name="connsiteX0" fmla="*/ 99248 w 2156844"/>
              <a:gd name="connsiteY0" fmla="*/ 1196034 h 1196034"/>
              <a:gd name="connsiteX1" fmla="*/ 446707 w 2156844"/>
              <a:gd name="connsiteY1" fmla="*/ 384309 h 1196034"/>
              <a:gd name="connsiteX2" fmla="*/ 2121432 w 2156844"/>
              <a:gd name="connsiteY2" fmla="*/ 0 h 1196034"/>
              <a:gd name="connsiteX0" fmla="*/ 60873 w 2125542"/>
              <a:gd name="connsiteY0" fmla="*/ 1196034 h 1196034"/>
              <a:gd name="connsiteX1" fmla="*/ 701758 w 2125542"/>
              <a:gd name="connsiteY1" fmla="*/ 309246 h 1196034"/>
              <a:gd name="connsiteX2" fmla="*/ 2083057 w 2125542"/>
              <a:gd name="connsiteY2" fmla="*/ 0 h 1196034"/>
              <a:gd name="connsiteX0" fmla="*/ 101982 w 2166651"/>
              <a:gd name="connsiteY0" fmla="*/ 1196034 h 1196034"/>
              <a:gd name="connsiteX1" fmla="*/ 742867 w 2166651"/>
              <a:gd name="connsiteY1" fmla="*/ 309246 h 1196034"/>
              <a:gd name="connsiteX2" fmla="*/ 2124166 w 2166651"/>
              <a:gd name="connsiteY2" fmla="*/ 0 h 1196034"/>
              <a:gd name="connsiteX0" fmla="*/ 101982 w 2190867"/>
              <a:gd name="connsiteY0" fmla="*/ 1196034 h 1196034"/>
              <a:gd name="connsiteX1" fmla="*/ 742867 w 2190867"/>
              <a:gd name="connsiteY1" fmla="*/ 309246 h 1196034"/>
              <a:gd name="connsiteX2" fmla="*/ 2124166 w 2190867"/>
              <a:gd name="connsiteY2" fmla="*/ 0 h 1196034"/>
              <a:gd name="connsiteX0" fmla="*/ 101982 w 2188777"/>
              <a:gd name="connsiteY0" fmla="*/ 1196034 h 1196034"/>
              <a:gd name="connsiteX1" fmla="*/ 742867 w 2188777"/>
              <a:gd name="connsiteY1" fmla="*/ 309246 h 1196034"/>
              <a:gd name="connsiteX2" fmla="*/ 2124166 w 2188777"/>
              <a:gd name="connsiteY2" fmla="*/ 0 h 1196034"/>
              <a:gd name="connsiteX0" fmla="*/ 101982 w 2144718"/>
              <a:gd name="connsiteY0" fmla="*/ 1196034 h 1196034"/>
              <a:gd name="connsiteX1" fmla="*/ 742867 w 2144718"/>
              <a:gd name="connsiteY1" fmla="*/ 309246 h 1196034"/>
              <a:gd name="connsiteX2" fmla="*/ 2124166 w 2144718"/>
              <a:gd name="connsiteY2" fmla="*/ 0 h 1196034"/>
              <a:gd name="connsiteX0" fmla="*/ 113335 w 2101480"/>
              <a:gd name="connsiteY0" fmla="*/ 1161915 h 1161915"/>
              <a:gd name="connsiteX1" fmla="*/ 699629 w 2101480"/>
              <a:gd name="connsiteY1" fmla="*/ 309246 h 1161915"/>
              <a:gd name="connsiteX2" fmla="*/ 2080928 w 2101480"/>
              <a:gd name="connsiteY2" fmla="*/ 0 h 1161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1480" h="1161915">
                <a:moveTo>
                  <a:pt x="113335" y="1161915"/>
                </a:moveTo>
                <a:cubicBezTo>
                  <a:pt x="-125144" y="1010388"/>
                  <a:pt x="-13317" y="407208"/>
                  <a:pt x="699629" y="309246"/>
                </a:cubicBezTo>
                <a:cubicBezTo>
                  <a:pt x="1661752" y="628436"/>
                  <a:pt x="2217759" y="946192"/>
                  <a:pt x="2080928" y="0"/>
                </a:cubicBezTo>
              </a:path>
            </a:pathLst>
          </a:custGeom>
          <a:ln w="57150" cmpd="sng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07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4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634"/>
            <a:ext cx="9138311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Review – Error Checking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411" y="1699471"/>
            <a:ext cx="7886700" cy="427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Limits of Error Checking</a:t>
            </a:r>
          </a:p>
          <a:p>
            <a:r>
              <a:rPr lang="en-US" dirty="0"/>
              <a:t>Halting problem</a:t>
            </a:r>
          </a:p>
          <a:p>
            <a:pPr marL="0" indent="0">
              <a:buNone/>
            </a:pPr>
            <a:r>
              <a:rPr lang="en-US" b="1" dirty="0"/>
              <a:t>Partial Correctness</a:t>
            </a:r>
          </a:p>
          <a:p>
            <a:r>
              <a:rPr lang="en-US" dirty="0"/>
              <a:t>Partial Correctness</a:t>
            </a:r>
          </a:p>
          <a:p>
            <a:r>
              <a:rPr lang="en-US" dirty="0"/>
              <a:t>Soundness</a:t>
            </a:r>
          </a:p>
          <a:p>
            <a:r>
              <a:rPr lang="en-US" dirty="0"/>
              <a:t>Completeness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6013684" y="5601677"/>
            <a:ext cx="115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pic>
        <p:nvPicPr>
          <p:cNvPr id="14" name="Picture 2" descr="Image result for cartoon bluebird">
            <a:extLst>
              <a:ext uri="{FF2B5EF4-FFF2-40B4-BE49-F238E27FC236}">
                <a16:creationId xmlns:a16="http://schemas.microsoft.com/office/drawing/2014/main" id="{D77830FD-CFDC-4E80-B2F1-1D2CBCFA8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811" y="4307683"/>
            <a:ext cx="1376239" cy="137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075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117"/>
            <a:ext cx="914399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313" y="1699470"/>
            <a:ext cx="7757180" cy="43513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Vocabulary</a:t>
            </a:r>
          </a:p>
          <a:p>
            <a:r>
              <a:rPr lang="en-US" dirty="0" err="1"/>
              <a:t>lval</a:t>
            </a:r>
            <a:r>
              <a:rPr lang="en-US" dirty="0"/>
              <a:t>/</a:t>
            </a:r>
            <a:r>
              <a:rPr lang="en-US" dirty="0" err="1"/>
              <a:t>rval</a:t>
            </a:r>
            <a:endParaRPr lang="en-US" dirty="0"/>
          </a:p>
          <a:p>
            <a:r>
              <a:rPr lang="en-US" dirty="0"/>
              <a:t>Memory references</a:t>
            </a:r>
          </a:p>
          <a:p>
            <a:r>
              <a:rPr lang="en-US" dirty="0"/>
              <a:t>Calls</a:t>
            </a:r>
          </a:p>
          <a:p>
            <a:pPr marL="0" indent="0">
              <a:buNone/>
            </a:pPr>
            <a:r>
              <a:rPr lang="en-US" b="1" dirty="0"/>
              <a:t>Parameter Passing</a:t>
            </a:r>
          </a:p>
          <a:p>
            <a:r>
              <a:rPr lang="en-US" dirty="0"/>
              <a:t>Call by value</a:t>
            </a:r>
          </a:p>
          <a:p>
            <a:r>
              <a:rPr lang="en-US" dirty="0"/>
              <a:t>Call by reference</a:t>
            </a:r>
          </a:p>
          <a:p>
            <a:r>
              <a:rPr lang="en-US" dirty="0"/>
              <a:t>Call by name</a:t>
            </a:r>
          </a:p>
          <a:p>
            <a:r>
              <a:rPr lang="en-US" dirty="0"/>
              <a:t>Call by value-result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03412" y="6356352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D0240A-4417-40F2-AD5A-6752FB46EBE6}"/>
              </a:ext>
            </a:extLst>
          </p:cNvPr>
          <p:cNvSpPr txBox="1"/>
          <p:nvPr/>
        </p:nvSpPr>
        <p:spPr>
          <a:xfrm>
            <a:off x="6013684" y="5601677"/>
            <a:ext cx="115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pic>
        <p:nvPicPr>
          <p:cNvPr id="8" name="Picture 2" descr="Image result for cartoon bluebird">
            <a:extLst>
              <a:ext uri="{FF2B5EF4-FFF2-40B4-BE49-F238E27FC236}">
                <a16:creationId xmlns:a16="http://schemas.microsoft.com/office/drawing/2014/main" id="{A2726A3E-521C-4971-BDDF-7109EE4D4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811" y="4307683"/>
            <a:ext cx="1376239" cy="137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715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A998971-A816-467F-9B51-FD4819A52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Vocabulary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2"/>
            <a:ext cx="4419600" cy="4525963"/>
          </a:xfrm>
        </p:spPr>
        <p:txBody>
          <a:bodyPr/>
          <a:lstStyle/>
          <a:p>
            <a:r>
              <a:rPr lang="en-US" dirty="0"/>
              <a:t>Define a couple of terms that are helpful to talk about parameters</a:t>
            </a:r>
          </a:p>
          <a:p>
            <a:pPr lvl="1"/>
            <a:r>
              <a:rPr lang="en-US" dirty="0"/>
              <a:t>We already encountered some of these in passing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2286002"/>
            <a:ext cx="3205419" cy="267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589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C48E406-C444-4662-A8FB-557578FED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 and R Values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953000"/>
          </a:xfrm>
        </p:spPr>
        <p:txBody>
          <a:bodyPr>
            <a:normAutofit/>
          </a:bodyPr>
          <a:lstStyle/>
          <a:p>
            <a:r>
              <a:rPr lang="en-US" dirty="0"/>
              <a:t>L-Value</a:t>
            </a:r>
          </a:p>
          <a:p>
            <a:pPr lvl="1"/>
            <a:r>
              <a:rPr lang="en-US" dirty="0"/>
              <a:t>A value with a place of storage</a:t>
            </a:r>
          </a:p>
          <a:p>
            <a:r>
              <a:rPr lang="en-US" dirty="0"/>
              <a:t>R-Value</a:t>
            </a:r>
          </a:p>
          <a:p>
            <a:pPr lvl="1"/>
            <a:r>
              <a:rPr lang="en-US" dirty="0"/>
              <a:t>A value that may not have storage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05200" y="4419601"/>
            <a:ext cx="487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a = 1;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a = b;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b++;</a:t>
            </a:r>
          </a:p>
          <a:p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8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E498C20-1917-45C0-84DF-C82136B2B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Bad Use of R-Values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2"/>
            <a:ext cx="8001000" cy="4525963"/>
          </a:xfrm>
        </p:spPr>
        <p:txBody>
          <a:bodyPr>
            <a:normAutofit/>
          </a:bodyPr>
          <a:lstStyle/>
          <a:p>
            <a:r>
              <a:rPr lang="en-US" dirty="0"/>
              <a:t>Can prevent programs that are valid in pass by value from working in pass by reference</a:t>
            </a:r>
          </a:p>
          <a:p>
            <a:pPr lvl="1"/>
            <a:r>
              <a:rPr lang="en-US" dirty="0"/>
              <a:t>Literals (for example) do not have locations in memory</a:t>
            </a:r>
          </a:p>
          <a:p>
            <a:r>
              <a:rPr lang="en-US" dirty="0"/>
              <a:t>The type checker should catch these errors.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5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DB87AFA-9005-4414-9B16-AA7FBCC19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Memory References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953000"/>
          </a:xfrm>
        </p:spPr>
        <p:txBody>
          <a:bodyPr>
            <a:normAutofit/>
          </a:bodyPr>
          <a:lstStyle/>
          <a:p>
            <a:r>
              <a:rPr lang="en-US" dirty="0"/>
              <a:t>Pointer</a:t>
            </a:r>
          </a:p>
          <a:p>
            <a:pPr lvl="1"/>
            <a:r>
              <a:rPr lang="en-US" dirty="0"/>
              <a:t>A variable whose value is a memory address</a:t>
            </a:r>
          </a:p>
          <a:p>
            <a:r>
              <a:rPr lang="en-US" dirty="0"/>
              <a:t>Aliasing</a:t>
            </a:r>
          </a:p>
          <a:p>
            <a:pPr lvl="1"/>
            <a:r>
              <a:rPr lang="en-US" dirty="0"/>
              <a:t>When two or more variables reference the same address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5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DB87AFA-9005-4414-9B16-AA7FBCC19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8043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Calls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Parameters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383633"/>
            <a:ext cx="4604084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Caller</a:t>
            </a:r>
          </a:p>
          <a:p>
            <a:r>
              <a:rPr lang="en-US" dirty="0"/>
              <a:t>The </a:t>
            </a:r>
            <a:r>
              <a:rPr lang="en-US" i="1" dirty="0"/>
              <a:t>source </a:t>
            </a:r>
            <a:r>
              <a:rPr lang="en-US" dirty="0"/>
              <a:t>function initiating the call</a:t>
            </a:r>
          </a:p>
          <a:p>
            <a:pPr marL="0" indent="0">
              <a:buNone/>
            </a:pPr>
            <a:r>
              <a:rPr lang="en-US" b="1" dirty="0"/>
              <a:t>Callee</a:t>
            </a:r>
          </a:p>
          <a:p>
            <a:r>
              <a:rPr lang="en-US" dirty="0"/>
              <a:t>The </a:t>
            </a:r>
            <a:r>
              <a:rPr lang="en-US" i="1" dirty="0"/>
              <a:t>target </a:t>
            </a:r>
            <a:r>
              <a:rPr lang="en-US" dirty="0"/>
              <a:t>function receiving the call</a:t>
            </a:r>
          </a:p>
          <a:p>
            <a:pPr marL="0" indent="0">
              <a:buNone/>
            </a:pPr>
            <a:r>
              <a:rPr lang="en-US" b="1" dirty="0"/>
              <a:t>Call Site</a:t>
            </a:r>
          </a:p>
          <a:p>
            <a:r>
              <a:rPr lang="en-US" dirty="0"/>
              <a:t>The location within the caller where the call happens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9</a:t>
            </a:fld>
            <a:endParaRPr lang="en-US"/>
          </a:p>
        </p:txBody>
      </p:sp>
      <p:pic>
        <p:nvPicPr>
          <p:cNvPr id="11" name="Picture 10" descr="A person talking on a cell phone&#10;&#10;Description automatically generated with medium confidence">
            <a:extLst>
              <a:ext uri="{FF2B5EF4-FFF2-40B4-BE49-F238E27FC236}">
                <a16:creationId xmlns:a16="http://schemas.microsoft.com/office/drawing/2014/main" id="{12432F90-7AAE-4DA0-8D20-8EEF20549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6" r="9600"/>
          <a:stretch/>
        </p:blipFill>
        <p:spPr>
          <a:xfrm>
            <a:off x="5237747" y="2464468"/>
            <a:ext cx="3633538" cy="2667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53ADE8-DAB0-40FB-8837-823F47B59089}"/>
              </a:ext>
            </a:extLst>
          </p:cNvPr>
          <p:cNvSpPr txBox="1"/>
          <p:nvPr/>
        </p:nvSpPr>
        <p:spPr>
          <a:xfrm>
            <a:off x="7741138" y="4851536"/>
            <a:ext cx="543097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0" rIns="0" bIns="0" rtlCol="0">
            <a:spAutoFit/>
          </a:bodyPr>
          <a:lstStyle/>
          <a:p>
            <a:r>
              <a:rPr lang="en-US" sz="600" dirty="0"/>
              <a:t> </a:t>
            </a:r>
            <a:r>
              <a:rPr lang="en-US" dirty="0"/>
              <a:t>caller</a:t>
            </a:r>
            <a:r>
              <a:rPr lang="en-US" sz="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1607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65796</TotalTime>
  <Words>789</Words>
  <Application>Microsoft Office PowerPoint</Application>
  <PresentationFormat>On-screen Show (4:3)</PresentationFormat>
  <Paragraphs>204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Garamond</vt:lpstr>
      <vt:lpstr>Office Theme</vt:lpstr>
      <vt:lpstr>Parameters</vt:lpstr>
      <vt:lpstr>Compiler Construction: Progress You are here</vt:lpstr>
      <vt:lpstr>Last Time Lecture Review – Error Checking</vt:lpstr>
      <vt:lpstr>Today’s Outline Parameters</vt:lpstr>
      <vt:lpstr>Vocabulary Parameters</vt:lpstr>
      <vt:lpstr>L and R Values Parameters</vt:lpstr>
      <vt:lpstr>Bad Use of R-Values Parameters</vt:lpstr>
      <vt:lpstr>Memory References Parameters</vt:lpstr>
      <vt:lpstr>Calls Parameters</vt:lpstr>
      <vt:lpstr>Calls Parameters</vt:lpstr>
      <vt:lpstr>Call Chains Parameters</vt:lpstr>
      <vt:lpstr>Arguments Parameters</vt:lpstr>
      <vt:lpstr>Parameter Passing Schemes Parameters</vt:lpstr>
      <vt:lpstr>Pass by Value Parameters</vt:lpstr>
      <vt:lpstr>Pass by Reference Parameters</vt:lpstr>
      <vt:lpstr>Language Examples Parameters</vt:lpstr>
      <vt:lpstr>Java and C# Are Pass by Value?! Parameters</vt:lpstr>
      <vt:lpstr>Pass by Value-Result Parameters</vt:lpstr>
      <vt:lpstr>Pass by Name Parameters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1188</cp:revision>
  <cp:lastPrinted>2018-08-29T18:10:22Z</cp:lastPrinted>
  <dcterms:created xsi:type="dcterms:W3CDTF">2018-07-19T03:57:05Z</dcterms:created>
  <dcterms:modified xsi:type="dcterms:W3CDTF">2021-10-04T05:07:26Z</dcterms:modified>
</cp:coreProperties>
</file>