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959" r:id="rId2"/>
    <p:sldId id="931" r:id="rId3"/>
    <p:sldId id="257" r:id="rId4"/>
    <p:sldId id="960" r:id="rId5"/>
    <p:sldId id="527" r:id="rId6"/>
    <p:sldId id="528" r:id="rId7"/>
    <p:sldId id="932" r:id="rId8"/>
    <p:sldId id="877" r:id="rId9"/>
    <p:sldId id="940" r:id="rId10"/>
    <p:sldId id="941" r:id="rId11"/>
    <p:sldId id="944" r:id="rId12"/>
    <p:sldId id="945" r:id="rId13"/>
    <p:sldId id="937" r:id="rId14"/>
    <p:sldId id="933" r:id="rId15"/>
    <p:sldId id="935" r:id="rId16"/>
    <p:sldId id="936" r:id="rId17"/>
    <p:sldId id="593" r:id="rId18"/>
    <p:sldId id="949" r:id="rId19"/>
    <p:sldId id="948" r:id="rId20"/>
    <p:sldId id="951" r:id="rId21"/>
    <p:sldId id="952" r:id="rId22"/>
    <p:sldId id="953" r:id="rId23"/>
    <p:sldId id="595" r:id="rId24"/>
    <p:sldId id="955" r:id="rId25"/>
    <p:sldId id="942" r:id="rId26"/>
    <p:sldId id="950" r:id="rId27"/>
    <p:sldId id="954" r:id="rId28"/>
    <p:sldId id="939" r:id="rId29"/>
    <p:sldId id="947" r:id="rId30"/>
    <p:sldId id="598" r:id="rId31"/>
    <p:sldId id="958" r:id="rId32"/>
    <p:sldId id="957" r:id="rId33"/>
    <p:sldId id="59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79" autoAdjust="0"/>
    <p:restoredTop sz="93515" autoAdjust="0"/>
  </p:normalViewPr>
  <p:slideViewPr>
    <p:cSldViewPr snapToGrid="0">
      <p:cViewPr varScale="1">
        <p:scale>
          <a:sx n="93" d="100"/>
          <a:sy n="93" d="100"/>
        </p:scale>
        <p:origin x="1320" y="8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2T20:09:53.332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2685 10704 749 0,'0'0'0'0,"0"0"-466"16,0 0 466-16,0 0 1632 0,0 0-1278 15,0 0-235-15,0 0-47 0,0 0 144 16,0 0-4-16,0 0-77 0,-17 14-80 15,17-13 18-15,0-1 42 0,0 0 41 16,0 0-22-16,0 0-39 0,0 0-35 16,0 0-4-16,0 0 17 0,0 0-10 15,0 0-16-15,0 2-25 0,0 0 3 0,3 2 32 16,4 0-4-16,2-3 7 0,5 4-14 16,-7-2 1-16,5-3 0 0,-1 2 12 15,8 1 0-15,-3-2-25 0,7 1 9 16,5-2-21-16,0 0 2 0,2 0-21 15,-2 0-1-15,2 0 0 0,0-2 0 16,-2-2 1-16,-2 2-3 0,-1 1-3 16,-1-1 1-16,-8 2-20 0,0-3 19 0,3 3-16 15,-10-2 17-15,0 2 1 16,3 0 0-16,-5 0-11 0,-5 0 10 0,3 0 2 16,-5 0 2-16,2 0 13 0,-2 0-2 15,0 0-10-15,0 2 25 0,5 4 5 16,-5 6 26-16,0 3-10 0,0 4 1 0,0 7-1 15,-7 1-16-15,-7 1 4 0,0 7-34 16,0 2-2-16,0-1 12 0,-2 1-11 16,6 0 13-16,-3 2-13 0,-1-7 1 15,7 3 0-15,0-4 9 0,0-2-10 16,0-2 14-16,4-6-14 0,-1-2 16 16,-3-2-15-16,4-5 9 0,-1-2-11 15,2-5 1-15,2 0-2 0,0-5-4 16,0 0-8-16,0 0-15 0,0 0-31 15,0 0-105-15,0 0-118 0,0-5-68 16,0-4-127-16,2-1-242 0,12-7-877 0</inkml:trace>
  <inkml:trace contextRef="#ctx0" brushRef="#br0" timeOffset="651.93">3623 10848 2183 0,'0'0'611'0,"0"0"-296"0,0 0-51 0,0 0 44 16,0 0-40-16,0 0-111 0,0 0-38 16,0 0-26-16,0 0-31 0,0 0-3 15,0 0-22-15,0 0-24 0,0 0-13 16,0 0-16-16,0 0 15 0,0 0 1 15,2 2-3-15,-2 2-12 0,5 0 2 16,-3 0 10-16,3 0-140 0,-3 4-182 16,0 1-82-16,3-1-202 0,-5 11-971 0,-23-81 206 15</inkml:trace>
  <inkml:trace contextRef="#ctx0" brushRef="#br0" timeOffset="886.12">3616 11199 2270 0,'0'0'991'0,"0"0"-600"0,0 0 2 0,0 0 28 16,0 0-54-16,0 0-162 0,0 0-98 16,0 0-37-16,0 0-9 0,0 0-28 15,0 0-33-15,-7-2-1 0,7 4-29 16,0-2-4-16,0 0-12 0,0 0-5 15,0 0-7-15,0 0-37 0,0 0-58 16,7 0-109-16,7 0-19 0,-5-3-221 16,5-2-499-16,0-4-759 0,-65 26 725 0</inkml:trace>
  <inkml:trace contextRef="#ctx0" brushRef="#br0" timeOffset="1400.22">4027 10862 1403 0,'0'0'1019'0,"0"0"-680"0,0 0-50 0,0 0 30 16,0 0 65-16,0 0-152 0,0 0-77 15,0 0-18-15,0 0 21 0,0 0-40 16,-70-14-35-16,61 14-31 0,0 0-3 16,-3 0 4-16,3 0-4 0,-5 2-9 15,-3 6-40-15,-3 3-10 0,6 3-2 16,-7 4 11-16,4 1 1 0,4 4 0 16,-4 2 2-16,3 6-2 0,7 1-15 0,0 3 3 15,7 2 10-15,0 2-11 0,5-3-14 16,11 1 5-16,5-2 10 0,2-5 9 15,12-1-19-15,-5-2-5 0,3-10 2 16,2-3 6-16,-5-6-5 0,-2-6-10 16,2-2-43-16,-7-10 74 0,5-9 3 15,-5-8 58-15,-2-8-18 0,0-6-21 0,-7-5-7 16,-5 2 10-16,1-1-1 0,-6 7-8 16,3 2 11-16,-7 7 19 0,0 4-9 15,0 5-12-15,0 6-1 0,-7 5 19 16,3 1-25-16,1 6 7 0,-4-1-10 15,7 0-11-15,-2 1-1 0,2 2-86 16,-5 0-49-16,5 0-50 0,0 0-47 16,0 5-104-16,0 4-26 0,7 3-112 15,0-1-260-15,10 6-703 0</inkml:trace>
  <inkml:trace contextRef="#ctx0" brushRef="#br0" timeOffset="1880.93">4563 10860 1000 0,'0'0'983'0,"0"0"-584"0,0 0-47 16,0 0 11-16,0 0 13 0,0 0-91 15,0 0-59-15,0 0-22 0,0 0-29 16,0 0 4-16,0 0-34 0,-153-20-65 15,130 38-18-15,-1-1-19 0,6 2 5 16,-5 5-14-16,9-1-22 0,4 2-12 16,-1 2 0-16,9 0-18 0,-3 0-3 15,5 4 2-15,0-2 4 0,0 0-3 16,11-1 2-16,3-1-5 0,0-3 19 0,3-5-26 16,-3-3 3-16,-1-5-5 0,-3-3 5 15,6-5 7-15,-4-3-16 0,-1 0 3 16,8 0 28-16,-5-5 3 0,2-9 15 0,0-3 16 15,3-2-3-15,-3-7-16 0,-2-2 13 16,-5-1-23-16,3-2 13 0,-10 2 13 16,5 0-10-16,0-1-5 0,-7-2-1 15,0 5 22-15,0 5-1 0,0 0 4 16,0 4-16-16,-7 5 10 0,0 1-4 16,-2 5-27-16,-3-1 13 0,3 2-13 15,2 5 9-15,-2-1-9 0,2 2-25 16,0 0-51-16,0 0-37 0,2 2-53 15,-4 5-10-15,9 5-51 0,-5-1-36 0,5 6-83 16,0 1-99-16,5 1-246 16,-3-3-624-16</inkml:trace>
  <inkml:trace contextRef="#ctx0" brushRef="#br0" timeOffset="2995.69">5476 11047 817 0,'0'0'1250'0,"0"0"-781"0,0 0-102 16,0 0-34-16,0 0-33 0,0 0-38 15,0 0-39-15,0 0-63 0,0 0-73 16,0 0-18-16,0 0-23 0,-135 36-8 16,121-22-25-16,7-1-13 0,0 5-12 15,0-1-4-15,7 4 16 0,0 1 12 16,0 1-10-16,0 2 1 0,14 2 0 0,0-4 0 15,7-2 15-15,-3-2-2 0,3-5-16 16,-2-4 3-16,-3-7 22 0,0-3-10 16,-2 0-12-16,7-1 37 0,-7-15 4 15,0-3 27-15,-5-6-7 0,-2-2-12 0,0 0-9 16,-7 4-9-16,0 1-6 0,0 9 18 16,0 2-10-16,0 6-5 0,0 4-16 15,0-1-3-15,0 2-12 0,0 0-29 16,0 0-84-16,0 0-75 0,0 3-93 15,0 5-118-15,7 4-8 0,7 3-227 16,-4-3-550-16,6 1-352 0</inkml:trace>
  <inkml:trace contextRef="#ctx0" brushRef="#br0" timeOffset="3331.1">5729 11083 2003 0,'0'0'654'15,"0"0"-278"-15,0 0-44 0,0 0-8 16,0 0-176-16,0 0-111 0,0 0-15 16,0 0-3-16,-7 105 19 0,7-84-17 0,2-4-21 15,10-3 0-15,-8-7 3 0,8-4 13 16,2-3-13-16,2 0 64 0,0-12 11 16,10-6 0-16,-3-3-13 0,-2 2-3 15,-5 0 16-15,5 3-7 0,-12 5-25 16,-2 5-46-16,3 4-3 0,1 2 3 15,-1 2 43-15,4 15 90 0,-1 7-20 16,4 6-30-16,-3 7-55 0,0 1-13 16,-5 1-14-16,-2-4-1 0,0-4-16 15,0-6-12-15,0-6-33 0,0-3-65 0,2-5-105 16,-4-1-86-16,2-7-38 16,-5-3-130-16,10 0-230 0,-10 0-607 0</inkml:trace>
  <inkml:trace contextRef="#ctx0" brushRef="#br0" timeOffset="5152.42">6950 11082 541 0,'0'0'476'0,"0"0"-166"0,0 0-31 16,0 0 72-16,0 0-52 0,0 0-70 16,0 0-3-16,0 0 6 0,0 0 18 15,0 0 24-15,0 0-30 0,-14-19-40 0,14 19-24 16,0 0-18-16,0 0-10 0,0 0-34 16,0 0-35-16,0 0-6 0,0 0-12 15,0 0-10-15,5 0-24 0,-3 3-16 16,5 9-3-16,5 7 19 0,-3 8 6 15,-2 4-16-15,0 4-21 0,2-2-13 0,-2-6 11 16,-2-8-20-16,-3-8 20 16,-2-1-19-16,0-6 18 0,0 0 0 0,0-4-12 15,0 0 15-15,0 0 0 0,0 0 1 16,5 0 11-16,-5 0 9 0,0 0 4 16,2 0 2-16,-2 0 1 0,0 0 2 15,2 0-8-15,3-4-10 0,-5 0 0 16,2 2-12-16,3-2-1 0,-5 2-17 15,0 0-4-15,0 2 4 0,0 0-3 16,0 0-1-16,0 0 7 0,0 0 12 16,0 0-12-16,0 0 15 0,0 0 12 0,0 0-9 15,0 0 9-15,2 0 7 0,-2 0-1 16,0 0-3-16,0 0-3 0,0 0-9 16,0 0 19-16,0 0-22 0,0 0 3 15,0 0 11-15,0 0-14 0,0 0 0 16,0 0-3-16,0 0 3 0,0 0 1 0,0-2 0 15,0 2-1-15,0 0-1 16,0 0 0-16,0 0 0 0,0 0 1 0,0 0 0 16,0 0 1-16,0 0 2 0,0 0 12 15,0 0 1-15,0 0-14 0,0 0 0 16,0 0 19-16,0 0-19 0,0 0 10 16,0 0 1-16,0 0-1 0,0 0-9 15,0 0 9-15,0 0 0 0,0 0-9 16,0 0 22-16,0 0-22 0,0 0-2 15,0 0-1-15,0 0-1 0,0 0-2 16,0 0 0-16,0 0-10 0,0 0-2 0,0 0 13 16,0 0-10-16,5 0 10 0,-5 0-19 15,0 0 17-15,0 0-11 0,0 0 12 16,2 0 0-16,-2 0 0 0,0 0 2 16,0 0 1-16,0 0-1 0,0 0-1 15,0 0 0-15,0 0-1 0,0 0-9 0,0 0-10 16,0 2 10-16,0 0-6 0,0 4 3 15,5 5 15-15,-3 3 41 0,3 4-16 16,2 3-24-16,-5 0 0 0,-2 4 13 16,7-2-14-16,-5-2 0 0,3-2-17 15,-3-1 15-15,5-7 0 0,-7-3-11 16,5 0-2-16,-5-4 3 0,0-2 0 16,0-2 11-16,0 0-1 0,0 0-1 15,0 0 1-15,0 0-11 0,0 0 12 16,0 0-2-16,2 0 3 0,-2 0-2 15,7-4 2-15,0 0 16 0,0-4 24 0,0 0-24 16,7-1 2-16,-7 1-17 0,2-2 26 16,-2 1-11-16,3-3-16 0,1-1 1 15,-1-2 11-15,1-5 9 0,1-3-18 16,2-4 9-16,0-6-11 0,0 1 1 0,2-5 0 16,-2-2-1-16,0 1 1 15,-5-5-2-15,5 5-1 0,-7 1 1 0,4 2 1 16,-8 8-1-16,4 6 0 0,-7 6 0 15,7 5 1-15,-7 2 1 0,2 7-2 16,-2 1 3-16,0 0-1 0,0 0 14 16,0 0-16-16,0 0-2 0,0 0 1 15,0 0 0-15,0 0-1 0,0 1-23 16,0 7 1-16,0 8-34 0,0 3 43 16,0 6 14-16,-7 2 1 0,5 2-3 0,2 1-16 15,0 3 17-15,0 2 1 0,0 5-11 16,0 3 0-16,0 3-3 0,0 0 12 15,0 1 3-15,9-3-4 0,-2-9-14 16,0-2 3-16,0-12-10 0,0-6 22 16,-5-5 0-16,3-8-27 0,-5-2 30 15,2 0 2-15,3 0 25 0,9-8-24 16,2-9 95-16,7-6-19 0,-2-12-33 0,7-6-15 16,-5-3-16-16,0-2 6 0,-2 4-19 15,-4 1-2-15,-3 4-2 0,-3 10-22 16,-2 8-1-16,-2 3-11 0,0 7-13 15,-4 5-39-15,1 0-44 0,-1 4-86 16,1 0-91-16,3 0 7 0,-2 8-89 16,6 3-172-16,-1 1-438 0,-6 9-708 0</inkml:trace>
  <inkml:trace contextRef="#ctx0" brushRef="#br0" timeOffset="5437.32">7735 11371 1235 0,'0'0'657'0,"0"0"-397"0,0 0-98 16,0 0 119-16,0 0-30 0,0 0-87 16,0 0-61-16,0 0 18 0,0 0-9 15,0 0 34-15,104 8 0 0,-92-18-17 16,-3-4-15-16,3-1-14 0,-5-2-17 16,-5-2-5-16,-2 1-35 0,0 3 17 15,0-1-11-15,0 11 29 0,0-1 37 16,-2 6 91-16,-12 0-40 0,-5 1-83 15,1 13-55-15,-10 5-28 0,5 7-18 0,-5 2 0 16,12 7 2-16,2 0 4 0,0 2 10 16,14-1 2-16,0-1-27 0,0-3 5 15,16-5-21-15,2-1-37 0,1-7-169 16,9-2-81-16,2-7-88 0,0-2-141 16,5-8-441-16,-7 0-401 0</inkml:trace>
  <inkml:trace contextRef="#ctx0" brushRef="#br0" timeOffset="5819.04">8157 11334 42 0,'0'0'1544'0,"0"0"-895"0,0 0-116 15,0 0-93-15,0 0-27 0,0 0-73 16,0 0-107-16,0 0-93 0,0 0-7 0,0 0-34 16,-164 110-19-16,147-75-46 0,10 0-34 15,5-1-12-15,2-3-7 0,0-2 16 16,0-6-25-16,7-5 7 0,2-9 5 15,1-3-36-15,3-6-22 0,1-4 74 16,0-17 0-16,7-14 83 0,-4-11-27 16,-1-12-35-16,-2-8-19 0,0-5 0 15,-5-2 25-15,3 3-27 0,-3 3 0 16,-2 3 27-16,0 6-3 0,0 7-3 16,-5 5-20-16,3 5 0 0,-5 10 1 0,0 6 35 15,0 8 30-15,0 7 7 0,0 4 0 16,0 6 5-16,0 0 10 0,0 0-19 15,0 11-70-15,-5 9-49 0,3 11 0 16,-3 5 22-16,3 10 2 0,2 8 8 16,0 7 16-16,0 4-20 0,0 4 9 0,0 5-9 15,7-3-25-15,0-4-12 0,0-5-13 16,0-8-67-16,2-10-125 0,5-9-108 16,0-10-149-16,-5-7-241 0,3-9-677 15</inkml:trace>
  <inkml:trace contextRef="#ctx0" brushRef="#br0" timeOffset="6172.79">8408 11371 2055 0,'0'0'634'0,"0"0"-393"15,0 0-100-15,0 0 67 0,0 0 24 16,0 0-121-16,-18 116-67 0,15-82 23 15,3 3 27-15,0-2-9 0,0-3-6 16,0-1-23-16,0-10-5 0,3-9 30 0,1-6 0 16,3-6 28-16,0-2-7 0,0-15 22 15,7-12 14-15,2-12-46 0,5-9-49 16,2-2-9-16,1 0-22 0,6 7 7 16,-2 9-1-16,2 5-18 0,5 6-11 15,-3 8 11-15,3 3 12 0,0 8-12 16,-5 6-3-16,-2 4 3 0,-3 18 11 15,-1 2 29-15,-3 11 0 0,-1 6-38 16,-10 7 22-16,1 2-13 0,-8 2-11 16,1-2-15-16,-1-4-22 0,-3-9-45 15,0-4-62-15,0-8-102 0,0-6-80 0,0-6-32 16,0-8-231-16,0-3-565 16,0-10-494-16</inkml:trace>
  <inkml:trace contextRef="#ctx0" brushRef="#br0" timeOffset="6650.26">9070 11515 1820 0,'0'0'989'0,"0"0"-751"0,0 0-11 16,0 0 106-16,0 0-102 0,0 0-203 16,0 0 7-16,0 0 15 0,0 0-9 0,0 0-4 15,0 0-4-15,95 45-5 0,-74-45-28 16,-5 0 3-16,-2 0 0 0,0-4 9 15,0-4 23-15,-5-1-4 0,-2-5-9 16,3 3-7-16,-3-5 1 0,-7 3 15 16,4-1-28-16,-4 1 10 0,0-1 15 15,0 6 6-15,0 3 9 0,-7-1 41 16,-7 2 46-16,0 0-10 0,-2 4-46 16,-5 0-41-16,5 0 16 0,-5 8-18 15,0 7-13-15,5 8-14 0,-3 7-2 16,8 6-1-16,4 1 14 0,7 1-5 0,0-1-10 15,0-2-15-15,14-5-16 0,2-3 13 16,7-3-7-16,-2-9-107 0,7-5-56 16,-3-8-47-16,6-2-66 0,3-16-134 15,-6 3-555-15,5-30-917 0</inkml:trace>
  <inkml:trace contextRef="#ctx0" brushRef="#br0" timeOffset="6911.98">9620 11272 2345 0,'0'0'1017'0,"0"0"-653"0,0 0 30 16,0 0-6-16,0 0-123 0,0 0-127 15,0 0-89-15,0 0-37 0,0 0-12 16,0 0-33-16,-93 99 21 0,93-80 9 0,0 4 3 16,0 0 18-16,0 2 31 0,0 4 0 15,0 4 0-15,0 0-10 0,0-1 1 16,-4 2-7-16,-8-4 19 0,-4 0-3 15,2-8-49-15,-2-3 0 0,-3-6-30 16,7-6-22-16,-1-3-18 0,1-4-95 0,3-2-124 16,9-10-237-16,0-3-485 15,0 1-342-15,7-3-392 0</inkml:trace>
  <inkml:trace contextRef="#ctx0" brushRef="#br0" timeOffset="7367.23">10133 11242 1630 0,'0'0'776'0,"0"0"-331"16,0 0-67-16,0 0 19 0,0 0 25 15,0 0-153-15,0 0-108 0,0 0-6 16,0 0-17-16,0 0-27 0,0 0-84 16,-137-37-27-16,112 68-26 0,-3 10 26 0,7 5 16 15,0 2 18-15,10-2 5 0,-1 4-24 16,10-5-15-16,2-5-12 0,0-7 9 16,2-8-9-16,10-12-34 0,-3-7-24 0,12-6-35 15,-3-19 59-15,10-17 46 0,0-17 0 16,0-10-6-16,-12-13-28 0,5-1 16 15,-7-4 2-15,-5 0-5 0,1-1-7 16,1 1-6-16,-2 3 34 0,-2 11 31 16,0 7-9-16,0 12-10 0,-4 9 16 15,4 12 12-15,-7 12 12 0,0 7 31 16,0 8 37-16,0 4-35 0,0 19-76 16,-10 17-9-16,3 21-27 0,0 13 27 15,7 17 18-15,0 7-18 0,0 3 2 16,0-3 7-16,14-3-9 0,0-9-61 15,3-7-52-15,-1-15-158 0,5-10-241 0,-10-21-615 16,1-10-981-16</inkml:trace>
  <inkml:trace contextRef="#ctx0" brushRef="#br0" timeOffset="7685.55">10368 11394 1345 0,'0'0'1860'0,"0"0"-1440"0,0 0-145 16,0 0 79-16,0 0-81 0,0 0-141 16,0 0-105-16,0 0-26 0,-65 114 26 15,65-91-6-15,0-4-15 0,0-9-6 16,7-2-70-16,2-8-14 0,3-2 41 16,2-14 43-16,-3-9 56 0,8-10-53 0,-3-3-3 15,-7-1-40-15,5 3 21 0,-9 3-2 16,-3 6-103-16,3 9 40 0,-3 9 75 15,-2 7 9-15,5 2 0 0,-3 8 18 16,5 13 26-16,0 12 74 0,2 7 39 16,3 6-55-16,-3 6-47 0,5-5-31 0,0-3-8 15,0-8-16-15,-5-2-13 0,5-14-69 16,0-2-150-16,-4-12-134 0,-4-6-100 16,1 0-560-16,0-33-979 0</inkml:trace>
  <inkml:trace contextRef="#ctx0" brushRef="#br0" timeOffset="7925.73">10730 11226 1304 0,'0'0'1662'0,"0"0"-1173"16,0 0-194-16,0 0-6 16,0 0 8-16,0 0-87 0,0 0-102 0,0 0-40 15,0 105-13-15,0-69 7 0,0 10-1 16,-9 10-18-16,-5 10-9 0,-7 13 5 15,-5 5-2-15,-8 9 0 0,-4 6 5 0,-3-3-20 16,1 2 17-16,-2-7 1 16,5-10-16-16,7-13-24 0,7-15-10 0,9-14-17 15,7-10-49-15,7-12-65 0,0-9-221 16,16-8-263-16,-2 0-431 0,21-12-888 0</inkml:trace>
  <inkml:trace contextRef="#ctx0" brushRef="#br0" timeOffset="8950.56">12374 11326 988 0,'0'0'622'16,"0"0"-187"-16,0 0-72 0,0 0 46 15,0 0-30-15,0 0-86 0,0 0-112 16,0 0-24-16,0 0 10 0,0 0-16 15,0 0-30-15,7 16-31 0,-2 9-18 16,4 12-57-16,-2 9-14 0,7 6 0 16,-5 0-1-16,-2 0 16 0,-2-8-14 0,2-7 26 15,-5-10-7-15,3-11-21 16,-3-9 3-16,-2-7 1 0,7-4 23 0,2-13 47 16,5-12 59-16,2-16-41 0,10-6-25 15,-3-5-24-15,0 0-43 0,-2 8 12 16,2 7-11-16,-6 10 15 0,4 8 11 15,-7 12-27-15,-1 3-36 0,4 8 36 0,-3 0 1 16,7 14 38-16,-1 10 10 0,-3 13 12 16,-1 7-27-16,-2 8-22 0,0 2-12 15,-7 0 0-15,2-9-21 0,-2-7-16 16,5-5-18-16,-5-9-61 0,2-8-68 16,5-2-66-16,0-6-54 0,-5-5-117 15,5-3-281-15,0 0-774 0</inkml:trace>
  <inkml:trace contextRef="#ctx0" brushRef="#br0" timeOffset="9287.56">13196 11585 1709 0,'0'0'785'0,"0"0"-424"0,0 0-172 0,0 0 16 15,0 0 31-15,0 0-106 0,0 0-58 16,0 0-15-16,0 0 19 0,0 0 15 16,0 0-13-16,51-92-34 0,-51 68-28 15,0 5 7-15,0 2 8 0,0 5 57 16,0 4 52-16,0 4 8 0,-9 2-6 16,-5 2-46-16,-7 6-32 0,-5 8-27 15,1 9-36-15,-1 6 0 0,-2 6 20 16,12 1 16-16,2 2-10 0,10 3-24 0,4-1-3 15,0 0-1-15,11-6-23 16,5-3-4-16,8-6-18 0,3-10-95 0,4-5-72 16,-1-10-70-16,5-2-41 15,0-16-179-15,-12 4-635 0,7-21-704 0</inkml:trace>
  <inkml:trace contextRef="#ctx0" brushRef="#br0" timeOffset="9450.11">13430 11533 196 0,'0'0'1888'0,"0"0"-1315"0,0 0-210 16,0 0 49-16,0 0-17 0,0 0-155 16,28 109-100-16,-7-91-40 0,2-1-29 15,1-3-55-15,-3-4-16 0,2-5-41 16,-2-1-136-16,-5-4-43 0,2-6-63 16,-8-11-86-16,4-8-153 0,-5 4-535 15,3-25-365-15</inkml:trace>
  <inkml:trace contextRef="#ctx0" brushRef="#br0" timeOffset="9583.54">13588 11380 1623 0,'0'0'995'16,"0"0"-587"-16,-107 99-2 0,68-47 80 0,-5 10-57 15,7 0-163-15,2-1-115 0,14-5-83 16,12-6-68-16,4-14-13 0,5-9-100 16,5-9-140-16,16-14-68 0,4-8-132 15,-4-7-290-15,21-40-775 0</inkml:trace>
  <inkml:trace contextRef="#ctx0" brushRef="#br0" timeOffset="9790.29">13992 10840 2146 0,'0'0'1086'0,"0"0"-689"0,0 0-34 16,0 0 6-16,0 0-110 0,-81 134-114 15,62-82-50-15,3 5-21 0,2 5-25 16,5 6-3-16,-5 3-43 0,0 4-3 0,0 0-43 16,0-3-49-16,5-3-77 0,-5-11-164 15,5-14-96-15,2-12-146 0,-5-16-229 16,-4-11-602-16</inkml:trace>
  <inkml:trace contextRef="#ctx0" brushRef="#br0" timeOffset="9936.91">13632 11363 2236 0,'0'0'1085'0,"0"0"-543"0,0 0-26 16,0 0-87-16,0 0-169 0,0 0-153 16,0 0-52-16,98-104-6 0,-61 98-25 15,5 3-9-15,2-2-15 0,2 5-24 16,6 0-71-16,1 2-94 0,3 6-201 16,-19 0-323-16,14 11-1183 0</inkml:trace>
  <inkml:trace contextRef="#ctx0" brushRef="#br0" timeOffset="10555.26">14921 11448 1474 0,'0'0'1338'0,"0"0"-864"0,0 0-108 16,0 0 21-16,0 0-53 0,0 0-148 16,0 0-109-16,0 0-77 0,0 0-28 0,0 0 28 15,0 0 44-15,49 67 12 0,-28-38-26 16,-3 4-28-16,3 2 1 0,0-5-3 16,0 4-26-16,-5-7-14 0,-2-7-46 15,-5-4-1-15,3-6-27 0,-3-9-20 16,3-1 19-16,-7 0 115 0,9-11 0 15,-7-6 34-15,4-4-22 0,-2-3-9 16,-2 3-3-16,3 2 0 0,-3 4 0 16,-3 5 1-16,-4 2 13 0,3 6-1 15,1 2-10-15,-1 0-3 0,4 4 0 16,2 10 28-16,9 5 87 0,1 2-44 0,9-2-18 16,-5 0-26-16,5-5 60 0,0-8-13 15,-5-6 46-15,5-4 27 0,-5-9-16 16,0-11-9-16,-4-3-21 0,-1-8-19 0,-4 3-40 15,-2-1-26-15,-3 0-14 16,-2 10-2-16,-7 4-3 0,3 7-10 0,1 7-20 16,-4 5-58-16,3 0-83 0,1 3-92 15,3 11 2-15,2 5 7 0,-2 2-116 16,0-1-355-16,3 7-869 0</inkml:trace>
  <inkml:trace contextRef="#ctx0" brushRef="#br0" timeOffset="10821.54">15866 11564 1823 0,'0'0'509'0,"0"0"-399"0,0 0 29 16,0 0 55-16,0 0-18 0,0 0-44 16,0 0-14-16,0 0 7 0,0 0 18 15,0 0-26-15,0 0-38 0,100-87 3 0,-100 70 13 16,-5 1 40-16,-4 5 26 0,-3 3 19 15,-11 2 0-15,7 6-29 0,-12 0-55 16,0 15-93-16,-9 9 21 0,7 6-23 16,0 7-1-16,6 4 0 0,6-1 28 15,9 3-28-15,2-3-2 0,7-1-20 16,9-9-2-16,19-3-41 0,2-3-108 16,12-11-121-16,4-9-99 0,3-4-190 15,-10 0-731-15,19-23-617 0</inkml:trace>
  <inkml:trace contextRef="#ctx0" brushRef="#br0" timeOffset="11111.77">16305 11425 2300 0,'0'0'600'16,"0"0"-328"-16,0 0 53 0,0 0 42 16,0 0-146-16,-5 100-109 0,19-88-31 15,7-7 0-15,0 1-13 0,2-6-6 0,-2 0-25 16,0-7-13-16,-2-7 17 15,-5-5 5-15,-3-4-9 0,-9-1-13 0,-2-1-2 16,0 6-1-16,0 2 22 0,-2 9 80 16,-16 4 3-16,1 4-90 0,-6 6-36 15,-5 15-1-15,0 8-57 0,5 10 9 16,2 3 31-16,5 4 18 0,9-3 10 16,7-2-10-16,0-7-1 0,0-5-2 0,14-8-24 15,2-5-4-15,7-13-55 0,10-3-18 16,-1-8-17-16,6-14-12 0,6-11-103 15,-9-12-225-15,-5 9-609 0,7-28-832 0</inkml:trace>
  <inkml:trace contextRef="#ctx0" brushRef="#br0" timeOffset="11301.26">16718 10862 2525 0,'0'0'605'0,"0"0"-255"16,0 0 108-16,0 0-70 0,-44 106-158 15,37-62-95-15,7 8-43 0,0 12-18 16,0 7-25-16,0 10-12 0,7 8-13 0,0 5 0 16,5 1-24-16,-3-6-31 0,0-13-51 15,3-14-103-15,2-17-179 0,-5-18-144 16,0-12-522-16,-2-19-906 0</inkml:trace>
  <inkml:trace contextRef="#ctx0" brushRef="#br0" timeOffset="11521">17008 11066 1532 0,'0'0'1446'0,"0"0"-1091"15,0 0-158-15,0 0 106 16,-69 106 28-16,36-55-86 0,-9 3-72 0,3 1-16 16,2 1-40-16,-5 0-31 0,14-4-19 15,5-7-67-15,7-11-6 0,11-7-28 16,5-9-21-16,0-7-12 0,0-3 12 0,19-6 21 15,6-2-40-15,3 0-21 0,7-10 11 16,2-6-40-16,3 2-106 0,-3-4-255 16,-12 4-184-16,8-3-894 0</inkml:trace>
  <inkml:trace contextRef="#ctx0" brushRef="#br0" timeOffset="11717.64">17136 11579 1603 0,'0'0'1307'15,"0"0"-805"-15,0 0-116 0,0 0 22 16,7 127-107-16,-7-76-131 0,-9-4-106 16,-3 0-39-16,-4-5 0 0,2-9-25 15,0-12-46-15,5-9-90 0,-5-8-195 0,5-4-275 16,-12-24-1191-16</inkml:trace>
  <inkml:trace contextRef="#ctx0" brushRef="#br0" timeOffset="12175.4">17805 11326 1030 0,'0'0'785'0,"0"0"-115"0,0 0-138 16,0 0-178-16,0 0-90 0,0 0 13 15,0 0-35-15,0 0-80 0,0 0-16 16,7 108-26-16,-7-67 7 0,0-1-44 16,0 1-10-16,0-6-27 0,0-4-9 0,0-9-16 15,0-6 4-15,0-8-4 0,0-8 47 16,4 0 17-16,3-16 25 0,3-7-31 15,6-13-34-15,9-10-33 0,1-7-10 16,0 1 14-16,-1 4-16 0,1 6-25 16,-8 9 23-16,3 6-16 0,-7 12-28 15,-5 1-60-15,5 6-68 0,-2 6-138 0,-1 2-127 16,8 0-287-16,-10 0-467 16,12 14-937-16</inkml:trace>
  <inkml:trace contextRef="#ctx0" brushRef="#br0" timeOffset="12486.56">18207 11398 1501 0,'0'0'1667'15,"0"0"-1092"-15,0 0-150 0,0 0 37 16,0 0-100-16,0 0-161 0,0 0-131 0,0 0-70 16,0 0-3-16,-177 14-61 0,170 8 22 15,7 5-4-15,0-1 9 0,0-5 19 16,7 0 0-16,9-6-22 0,-2-3 31 15,2-8 9-15,5-2 3 0,-4-2 27 16,4-2 25-16,-1-10 25 0,-3-3 5 0,-3-4-18 16,0-1-6-16,-7 1-10 0,-1 0-11 15,-3 5-22-15,1 5 0 0,-1 3 7 16,-3 4-4-16,0 2-20 0,0 0-1 16,0 0-15-16,0 0-67 0,0 0-64 15,0 0-58-15,4 6-96 0,6 3 50 16,4 5 9-16,2 1-91 0,-2 3-199 15,0-7-434-15,2 3-525 0</inkml:trace>
  <inkml:trace contextRef="#ctx0" brushRef="#br0" timeOffset="12843.61">18594 11326 2227 0,'0'0'603'0,"0"0"-275"15,0 0 47-15,0 0 10 16,0 0-115-16,0 0-102 0,0 0-19 0,0 0-7 16,0 0 43-16,0 0-78 0,0 0-31 15,-55-48 13-15,45 47 24 0,1 1-22 16,-3 3-91-16,-2 9-33 0,-4 11-22 0,-1 6 6 16,-2 7 31-16,10 9 6 0,-3 1 8 15,9 3 3-15,5-3-1 0,0-6-10 16,0-4-9-16,14-9 20 0,7-5-20 15,2-10 21-15,7-11 6 0,-2-1 18 16,14-13 67-16,-5-14-30 0,0-9-6 16,-4-9-18-16,-1-5-16 0,-6-2-19 15,-5 2 13-15,-5-1-15 0,-2 9-21 16,-7 9 21-16,-2 8 0 0,-3 10-1 16,-2 5-81-16,0 8-25 0,0 2-67 15,0 0-86-15,0 12-83 0,0 5 41 0,0 8-117 16,5 4-272-16,-5-6-728 0</inkml:trace>
  <inkml:trace contextRef="#ctx0" brushRef="#br0" timeOffset="13338.31">18987 11425 1429 0,'0'0'1605'0,"0"0"-1168"16,0 0-203-16,0 0 59 0,0 0 23 15,-17 100-111-15,17-83-116 0,0 1-18 16,0-4-31-16,5-5-40 0,-3-5-25 16,5 0 7-16,3-4 6 0,-3 0 24 15,4-6 16-15,5-13 82 0,5-6-15 16,0-10-70-16,-2-4-25 0,2 3-22 0,-7 1 10 16,2 6-6-16,-2 6-38 0,-7 5 4 15,2 7-9-15,-2 3 18 0,0 5 9 16,-7 3 0-16,5 0-3 0,-3 1 18 15,3 11 19-15,4 5 19 0,-2 7 52 16,2 4-43-16,-2 3-4 0,-2 2-21 0,-3-4-1 16,3-2 17-16,-3-8 18 0,-2-5-10 15,5-9 22-15,-5-1-6 0,0-4 13 16,2 0-1-16,5-6 0 0,2-11 39 16,5-12-14-16,7-7-35 0,0-9-31 15,0 1-13-15,4 7 2 0,-4 7-3 16,3 4-14-16,-6 11 11 0,1 5-18 15,2 8-6-15,0 2-16 0,-1 14 43 16,-1 13 0-16,2 7 27 0,-7 9 22 16,-5 5-19-16,5 2-11 0,-9 0 5 15,-3-1-6-15,-2-9 31 0,0-5 3 16,0-12-52-16,0-11-28 0,0-9-45 0,0-3 43 16,0-10-46-16,-7-9-196 0,-2-2-273 15,2 2-501-15,7 4-591 0</inkml:trace>
  <inkml:trace contextRef="#ctx0" brushRef="#br0" timeOffset="13752.74">20614 11002 2183 0,'0'0'682'16,"0"0"-250"-16,0 0 6 0,0 0-26 15,0 0-117-15,0 0-122 0,0 0-80 16,0 0 8-16,0 0-21 0,-7 126-4 16,7-82-24-16,7 10 3 0,-2 8-21 15,-3 11 12-15,-2 6-44 0,0 4-2 16,0 0 1-16,0-7-2 0,0-11-15 0,-7-17-35 15,0-15-72-15,5-16-147 0,-3-15-144 16,-4-8-110-16,2-7-877 0,-14-38-919 0</inkml:trace>
  <inkml:trace contextRef="#ctx0" brushRef="#br0" timeOffset="13954.41">20410 11196 2734 0,'0'0'1027'0,"0"0"-596"0,0 0 18 15,0 0-136-15,0 0-184 0,0 0-99 16,0 0-29-16,0 0 2 0,0 0 98 16,0 0 2-16,153-16-45 0,-111 8-28 15,2 0-28-15,-4 1-2 0,4 3-23 16,-9-4 20-16,4 2-49 0,1 3-75 0,-10 1-99 16,0 2-217-16,-9 0-263 0,-5 0-889 0</inkml:trace>
  <inkml:trace contextRef="#ctx0" brushRef="#br0" timeOffset="14155.13">21046 11201 1634 0,'0'0'1103'0,"0"0"-686"0,0 0-47 15,-23 139 59-15,18-85-88 0,3 6-136 16,-3 6-91-16,5 1-9 0,0 6-22 15,-2-2-6-15,-3-3-68 0,5-9-9 0,-2-12-74 16,2-13-80-16,0-10-62 0,0-13-88 16,0-11-42-16,0-6-159 0,-5-7-553 15,3-33-506-15</inkml:trace>
  <inkml:trace contextRef="#ctx0" brushRef="#br0" timeOffset="14531.89">21093 11091 1873 0,'0'0'664'0,"0"0"-239"0,0 0-67 16,0 0 45-16,0 0-47 0,0 0-137 0,86-98-92 15,-63 90-50-15,-2 5 13 0,2 3-26 16,5 0-27-16,-5 11 13 0,-2 8-4 16,-5 8 3-16,-2 8 6 0,-9 6-6 15,-5 3-31-15,-5 4-18 0,-11 2-24 0,-5-3-56 16,0-7-27-16,-2-7-23 0,2-10 4 15,5-6 17-15,-1-9 10 0,6-6 12 16,1-2-13-16,3 0-29 0,3-2-19 16,4-6 28-16,0 3 117 0,0-1-60 15,11 4-48-15,6-2 111 0,6 4 25 16,5 0 124-16,9 13 18 0,0 7 54 16,7 5 18-16,-7 10 6 0,-2 7-97 15,-7 8-53-15,-14 2-33 0,-12 0-10 16,-2 2-10-16,-14-2-5 0,-16-6 3 0,-5-2-28 15,-9-9-12-15,-2-6-25 0,-3-5-46 16,5-11-48-16,4-6-44 0,3-7-53 16,7 0-120-16,5-9-225 0,8-1-606 15,10-7-585-15</inkml:trace>
  <inkml:trace contextRef="#ctx0" brushRef="#br0" timeOffset="14917.54">21538 11905 1213 0,'0'0'1008'0,"0"0"-610"15,0 0 30-15,0 0 31 0,0 0-102 16,0 0-146-16,0 0-71 0,0 0 19 0,0 0-20 15,0 0 46-15,0 0 12 0,156-42-59 16,-112-20-56-16,7-16-45 0,-2-4-17 0,-5-5-20 16,0-4 0-16,0 1 0 0,-7 5 0 15,-4 4 16-15,2 10-1 0,-7 7-4 16,-5 12-10-16,0 9-1 0,-4 13 21 16,-10 11-6-16,-7 7-3 0,3 8 22 15,-3 2 2-15,-2 2-36 0,0 0 0 16,7 6-27-16,0 7-67 0,0 13 94 15,7 12 3-15,2 12 30 0,-2 10-32 16,0 11 0-16,0 8-1 0,-5 8 0 16,-4 6-30-16,-5-1-16 0,0 3-73 15,0-6-129-15,-12-11-147 0,3-20-284 16,-14-4-1089-16</inkml:trace>
  <inkml:trace contextRef="#ctx0" brushRef="#br0" timeOffset="15075.53">21775 11689 2538 0,'0'0'649'16,"0"0"-146"-16,0 0-106 0,0 0-99 0,0 0-137 16,0 0-37-16,0 0-7 0,177-42-10 15,-101 26-46-15,1-1-24 0,-5 1-12 16,0 3-25-16,-12-3-91 0,-6 5-118 16,-6 0-140-16,-10 1-228 0,-15 4-724 15,-16-2-1174-15</inkml:trace>
  <inkml:trace contextRef="#ctx0" brushRef="#br0" timeOffset="43664.13">11262 11558 1347 0,'0'0'547'0,"0"0"-51"16,0 0-29-16,0 0-44 0,0 0-127 15,0 0-85-15,0 0 3 0,0 0-38 0,0 0-27 16,0 0-40-16,-58-6-25 0,46 6-32 16,-4 6-18-16,7 4-16 0,-5-3 10 15,2 1-6-15,-4 0-4 0,9-3 16 16,-2 3-6-16,2-4-4 0,2 2-8 16,-4 3-16-16,2-1 0 0,4 2-2 15,-1 1-17-15,4 3 1 0,0-1 2 0,0 3-5 16,0 1 6-16,0-1 2 0,9-3 1 15,5-2-3-15,0 1-7 0,0-4-3 16,2-3 23-16,3 0-9 0,-3-5 11 16,5 0 3-16,-5-5 12 0,5-4 10 15,-5-2 6-15,0-7 0 0,3-1-4 16,-5-5-5-16,-5 2 2 0,0-2-5 16,-2 3 12-16,-7 2-10 0,0 4 1 15,0 3-7-15,0 0 9 0,-13 7 16 16,3-3-6-16,-4 2-13 0,-2 4 1 15,7 0-7-15,-3 2 3 0,5 0-18 0,0 0-9 16,7 2-37-16,-2 6-18 16,2 3-13-16,0 1-12 0,0 3-15 0,9-1-50 15,5-2-60-15,9-3-181 0,-4-5-689 0,18-4-752 16</inkml:trace>
  <inkml:trace contextRef="#ctx0" brushRef="#br0" timeOffset="43952.63">11821 10929 2153 0,'0'0'775'0,"0"0"-200"0,0 0-165 15,0 0-71-15,0 0-76 0,0 0-96 0,0 0-87 16,0 0-19-16,-192-48-24 0,171 68-24 15,-7 7-13-15,12 7-1 0,-5 6 1 16,11 11 11-16,3 3-10 0,3 3 2 0,2 3 0 16,2 4-3-16,-5 1-1 0,3 1-2 15,-3-2-22-15,-4-6-21 0,-1-12-37 16,3-11-80-16,0-10-85 0,0-12-71 16,3-9-84-16,-6-4-203 0,10-2-97 15,-9-23-1012-15</inkml:trace>
  <inkml:trace contextRef="#ctx0" brushRef="#br0" timeOffset="44107.9">11352 11304 2183 0,'0'0'788'0,"0"0"-405"15,0 0-59-15,0 0 51 0,0 0-113 0,0 0-116 16,0 0-66-16,191 42-21 0,-147-38-13 16,0-4-36-16,-2 0-10 0,-10 0-27 15,-4 0-51-15,-7 0-95 0,-5 0-145 16,-9 0-237-16,3 0-628 0,-10 8-723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9-28T18:41:19.7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in="-2560" max="384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207.11974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1" timeString="2020-09-28T18:47:06.151"/>
    </inkml:context>
  </inkml:definitions>
  <inkml:trace contextRef="#ctx0" brushRef="#br0">16193 14115 1015 0,'0'0'794'0,"0"0"-430"0,0 0-212 0,0 0-26 16,0 0 45-16,0 0 64 0,0 0-4 16,0 0-36-16,0 0-26 0,0 0-42 15,0 0-26-15,0 0-9 0,0 0-7 16,0 0-13-16,0 0-16 0,0 0-27 15,0 0-27-15,0 0-2 0,0 0-14 16,0 0-99-16,0 0-57 0,0 0-74 47,0 0-142-47,0-8-244 0,0 4-446 0,-10-10-103 0,20 40 975 0</inkml:trace>
  <inkml:trace contextRef="#ctx1" brushRef="#br0">19056 13453 0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069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416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833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912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769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370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257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295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43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377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032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360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785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45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65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2608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Assume a program snippet has generated the following AST. Annotate each node with the type it corresponds to (or error if it is an error type). If a type analysis would issue a report, indicate that as well.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A6F9CD-5618-5581-E443-AE3732146DCD}"/>
              </a:ext>
            </a:extLst>
          </p:cNvPr>
          <p:cNvSpPr/>
          <p:nvPr/>
        </p:nvSpPr>
        <p:spPr>
          <a:xfrm>
            <a:off x="2017526" y="2701022"/>
            <a:ext cx="509286" cy="350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[ ]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C5015B-9FBB-4C2B-462B-5F4938817808}"/>
              </a:ext>
            </a:extLst>
          </p:cNvPr>
          <p:cNvSpPr/>
          <p:nvPr/>
        </p:nvSpPr>
        <p:spPr>
          <a:xfrm>
            <a:off x="950183" y="3402828"/>
            <a:ext cx="709915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VarDecl</a:t>
            </a:r>
            <a:endParaRPr lang="en-US" sz="12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038A64-E9DE-DDF7-3D49-EAEA8F93AC48}"/>
              </a:ext>
            </a:extLst>
          </p:cNvPr>
          <p:cNvSpPr/>
          <p:nvPr/>
        </p:nvSpPr>
        <p:spPr>
          <a:xfrm>
            <a:off x="2800188" y="3451056"/>
            <a:ext cx="983863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AssignStmt</a:t>
            </a:r>
            <a:endParaRPr lang="en-US" sz="1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2D352A-5CEB-3A5E-C470-874F6850DBC4}"/>
              </a:ext>
            </a:extLst>
          </p:cNvPr>
          <p:cNvSpPr/>
          <p:nvPr/>
        </p:nvSpPr>
        <p:spPr>
          <a:xfrm>
            <a:off x="454757" y="4060874"/>
            <a:ext cx="719559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IntType</a:t>
            </a:r>
            <a:endParaRPr lang="en-US" sz="1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E7BAF4-2A64-0DD9-486C-32C86F7C95AE}"/>
              </a:ext>
            </a:extLst>
          </p:cNvPr>
          <p:cNvSpPr/>
          <p:nvPr/>
        </p:nvSpPr>
        <p:spPr>
          <a:xfrm>
            <a:off x="1510365" y="4060874"/>
            <a:ext cx="511733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B43A5B-7ECF-A0DD-4829-544E80C874DA}"/>
              </a:ext>
            </a:extLst>
          </p:cNvPr>
          <p:cNvSpPr/>
          <p:nvPr/>
        </p:nvSpPr>
        <p:spPr>
          <a:xfrm>
            <a:off x="3403406" y="4085952"/>
            <a:ext cx="826681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LessThan</a:t>
            </a:r>
            <a:endParaRPr lang="en-US" sz="1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4A8C375-B6C6-ABF1-75F3-EAE6E60D0948}"/>
              </a:ext>
            </a:extLst>
          </p:cNvPr>
          <p:cNvSpPr/>
          <p:nvPr/>
        </p:nvSpPr>
        <p:spPr>
          <a:xfrm>
            <a:off x="3971175" y="5104743"/>
            <a:ext cx="826681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Times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677E73F-27A7-BB95-E086-73CE6B682F6D}"/>
              </a:ext>
            </a:extLst>
          </p:cNvPr>
          <p:cNvSpPr/>
          <p:nvPr/>
        </p:nvSpPr>
        <p:spPr>
          <a:xfrm>
            <a:off x="4533201" y="6024611"/>
            <a:ext cx="826681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IntLit</a:t>
            </a:r>
            <a:endParaRPr lang="en-US" sz="12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4A3601-7F3C-15CB-0111-AAD782A3A90B}"/>
              </a:ext>
            </a:extLst>
          </p:cNvPr>
          <p:cNvSpPr/>
          <p:nvPr/>
        </p:nvSpPr>
        <p:spPr>
          <a:xfrm>
            <a:off x="3036252" y="5104743"/>
            <a:ext cx="511733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FC7BEBF-C394-5035-C084-9D94049609D4}"/>
              </a:ext>
            </a:extLst>
          </p:cNvPr>
          <p:cNvSpPr/>
          <p:nvPr/>
        </p:nvSpPr>
        <p:spPr>
          <a:xfrm>
            <a:off x="3624435" y="6031184"/>
            <a:ext cx="511733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893867-AD42-C853-2DB8-13A0D8D2A20E}"/>
              </a:ext>
            </a:extLst>
          </p:cNvPr>
          <p:cNvCxnSpPr>
            <a:stCxn id="2" idx="2"/>
            <a:endCxn id="5" idx="0"/>
          </p:cNvCxnSpPr>
          <p:nvPr/>
        </p:nvCxnSpPr>
        <p:spPr>
          <a:xfrm flipH="1">
            <a:off x="1305141" y="3051156"/>
            <a:ext cx="967028" cy="35167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E0667E-20A3-56E7-D811-8EB55CDFB0EE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>
            <a:off x="2272169" y="3051156"/>
            <a:ext cx="1019951" cy="3999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3C5C41-08FA-4B5D-1548-6624A7AF8685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814537" y="3811800"/>
            <a:ext cx="490604" cy="24907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551A5F-79B0-23C8-DF02-749194940DD1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1305141" y="3811800"/>
            <a:ext cx="461091" cy="24907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C76A86-8D93-96FA-B695-E26E2F9F03D2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3292120" y="3860028"/>
            <a:ext cx="524627" cy="22592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122339A-5393-E7FD-9691-EA784A646659}"/>
              </a:ext>
            </a:extLst>
          </p:cNvPr>
          <p:cNvSpPr/>
          <p:nvPr/>
        </p:nvSpPr>
        <p:spPr>
          <a:xfrm>
            <a:off x="2401242" y="4073413"/>
            <a:ext cx="511733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E8D535-0DC9-C74A-5779-D6FB7325587E}"/>
              </a:ext>
            </a:extLst>
          </p:cNvPr>
          <p:cNvCxnSpPr>
            <a:cxnSpLocks/>
            <a:stCxn id="6" idx="2"/>
            <a:endCxn id="21" idx="0"/>
          </p:cNvCxnSpPr>
          <p:nvPr/>
        </p:nvCxnSpPr>
        <p:spPr>
          <a:xfrm flipH="1">
            <a:off x="2657109" y="3860028"/>
            <a:ext cx="635011" cy="21338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140D37-292D-EDD0-6158-988C7D77281F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3816747" y="4494924"/>
            <a:ext cx="567769" cy="60981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86F6FA-B72B-49FA-A719-9BBFD19A1EF2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3292119" y="4494924"/>
            <a:ext cx="524628" cy="60981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CBAB33D-C20E-7732-727A-76E1B98B155F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3880302" y="5513715"/>
            <a:ext cx="504214" cy="51746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CECE88-3CF8-6A9B-6025-872DA1F8ACC9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4384516" y="5513715"/>
            <a:ext cx="562026" cy="51089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AA473D4-9D18-663C-53D8-E46B08D9C2A9}"/>
              </a:ext>
            </a:extLst>
          </p:cNvPr>
          <p:cNvSpPr txBox="1"/>
          <p:nvPr/>
        </p:nvSpPr>
        <p:spPr>
          <a:xfrm>
            <a:off x="1379540" y="4441921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name: 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FB6CB5-E740-90B1-B180-9FB1E5CE3BDD}"/>
              </a:ext>
            </a:extLst>
          </p:cNvPr>
          <p:cNvSpPr txBox="1"/>
          <p:nvPr/>
        </p:nvSpPr>
        <p:spPr>
          <a:xfrm>
            <a:off x="1379540" y="4606598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symbol: *1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3DBE76-E4D4-6F7F-D777-648C915A3464}"/>
              </a:ext>
            </a:extLst>
          </p:cNvPr>
          <p:cNvSpPr txBox="1"/>
          <p:nvPr/>
        </p:nvSpPr>
        <p:spPr>
          <a:xfrm>
            <a:off x="2323254" y="4418771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name: 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0F5C0F-D647-3C29-ACD2-86D73A5B80E3}"/>
              </a:ext>
            </a:extLst>
          </p:cNvPr>
          <p:cNvSpPr txBox="1"/>
          <p:nvPr/>
        </p:nvSpPr>
        <p:spPr>
          <a:xfrm>
            <a:off x="2323254" y="4583448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symbol: *1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4F4BE9-F818-94E1-7A0B-375FDF31C94B}"/>
              </a:ext>
            </a:extLst>
          </p:cNvPr>
          <p:cNvSpPr txBox="1"/>
          <p:nvPr/>
        </p:nvSpPr>
        <p:spPr>
          <a:xfrm>
            <a:off x="2954910" y="5465423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name: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B977DD-DDD0-0574-1610-A532B8D80B17}"/>
              </a:ext>
            </a:extLst>
          </p:cNvPr>
          <p:cNvSpPr txBox="1"/>
          <p:nvPr/>
        </p:nvSpPr>
        <p:spPr>
          <a:xfrm>
            <a:off x="2954910" y="56301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symbol: *1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BDBDA5-1D01-4D42-0C93-B14C201228D5}"/>
              </a:ext>
            </a:extLst>
          </p:cNvPr>
          <p:cNvSpPr txBox="1"/>
          <p:nvPr/>
        </p:nvSpPr>
        <p:spPr>
          <a:xfrm>
            <a:off x="3524445" y="6367123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name: 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82C0B7-FF97-23A1-52A2-36D90D0255BC}"/>
              </a:ext>
            </a:extLst>
          </p:cNvPr>
          <p:cNvSpPr txBox="1"/>
          <p:nvPr/>
        </p:nvSpPr>
        <p:spPr>
          <a:xfrm>
            <a:off x="3524445" y="65318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symbol: *1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EA2216-CB96-A354-A061-34E6CD45A8B7}"/>
              </a:ext>
            </a:extLst>
          </p:cNvPr>
          <p:cNvSpPr txBox="1"/>
          <p:nvPr/>
        </p:nvSpPr>
        <p:spPr>
          <a:xfrm>
            <a:off x="4605263" y="6397007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value: 4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D878851-DD7B-9826-7A54-1078D9DC0E77}"/>
              </a:ext>
            </a:extLst>
          </p:cNvPr>
          <p:cNvSpPr/>
          <p:nvPr/>
        </p:nvSpPr>
        <p:spPr>
          <a:xfrm>
            <a:off x="1893098" y="2587030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6348D77-9376-8D8A-F50D-CB6C25DD9B7E}"/>
              </a:ext>
            </a:extLst>
          </p:cNvPr>
          <p:cNvSpPr/>
          <p:nvPr/>
        </p:nvSpPr>
        <p:spPr>
          <a:xfrm>
            <a:off x="844049" y="3289866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5CEF23B-B371-EE7C-5630-2102810AB45F}"/>
              </a:ext>
            </a:extLst>
          </p:cNvPr>
          <p:cNvSpPr/>
          <p:nvPr/>
        </p:nvSpPr>
        <p:spPr>
          <a:xfrm>
            <a:off x="338836" y="3966720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0F47D2F-2284-7D11-0AC2-0AFC5A3079B2}"/>
              </a:ext>
            </a:extLst>
          </p:cNvPr>
          <p:cNvSpPr/>
          <p:nvPr/>
        </p:nvSpPr>
        <p:spPr>
          <a:xfrm>
            <a:off x="1346943" y="3978498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A97F98F-4AFE-C524-82D3-BD93DB4D46AD}"/>
              </a:ext>
            </a:extLst>
          </p:cNvPr>
          <p:cNvSpPr/>
          <p:nvPr/>
        </p:nvSpPr>
        <p:spPr>
          <a:xfrm>
            <a:off x="2676075" y="3354795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DB67D34-DEA1-990B-881B-CC3591C21B5F}"/>
              </a:ext>
            </a:extLst>
          </p:cNvPr>
          <p:cNvSpPr/>
          <p:nvPr/>
        </p:nvSpPr>
        <p:spPr>
          <a:xfrm>
            <a:off x="2285321" y="3984497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814ED52-5672-9697-B96B-FFD9BD320B4B}"/>
              </a:ext>
            </a:extLst>
          </p:cNvPr>
          <p:cNvSpPr/>
          <p:nvPr/>
        </p:nvSpPr>
        <p:spPr>
          <a:xfrm>
            <a:off x="3275589" y="3978594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7867BB2-7908-424A-7721-B68685E2A5E8}"/>
              </a:ext>
            </a:extLst>
          </p:cNvPr>
          <p:cNvSpPr/>
          <p:nvPr/>
        </p:nvSpPr>
        <p:spPr>
          <a:xfrm>
            <a:off x="2923685" y="5047552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3FBBA1E-CE62-B719-5715-A647B1A9022B}"/>
              </a:ext>
            </a:extLst>
          </p:cNvPr>
          <p:cNvSpPr/>
          <p:nvPr/>
        </p:nvSpPr>
        <p:spPr>
          <a:xfrm>
            <a:off x="3856864" y="5046788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6C47B6A-4AB2-E3CD-F7B4-78DBCBD8C233}"/>
              </a:ext>
            </a:extLst>
          </p:cNvPr>
          <p:cNvSpPr/>
          <p:nvPr/>
        </p:nvSpPr>
        <p:spPr>
          <a:xfrm>
            <a:off x="3483269" y="5966195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46EDFB2-3B75-9DDF-8624-09798C758D3C}"/>
              </a:ext>
            </a:extLst>
          </p:cNvPr>
          <p:cNvSpPr/>
          <p:nvPr/>
        </p:nvSpPr>
        <p:spPr>
          <a:xfrm>
            <a:off x="4442219" y="5966195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11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96E478-6857-296D-5A12-7A4DC4FC898E}"/>
              </a:ext>
            </a:extLst>
          </p:cNvPr>
          <p:cNvGrpSpPr/>
          <p:nvPr/>
        </p:nvGrpSpPr>
        <p:grpSpPr>
          <a:xfrm>
            <a:off x="6276336" y="2612548"/>
            <a:ext cx="2008449" cy="225924"/>
            <a:chOff x="6560785" y="2233605"/>
            <a:chExt cx="2008449" cy="225924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CA11DEF-4203-A4D1-3F2A-21BBF84272D2}"/>
                </a:ext>
              </a:extLst>
            </p:cNvPr>
            <p:cNvSpPr/>
            <p:nvPr/>
          </p:nvSpPr>
          <p:spPr>
            <a:xfrm>
              <a:off x="6560785" y="2233605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14C946A-E044-97C1-93C1-1113647761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2459529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762247E-6237-76EB-342E-55813035D93D}"/>
              </a:ext>
            </a:extLst>
          </p:cNvPr>
          <p:cNvGrpSpPr/>
          <p:nvPr/>
        </p:nvGrpSpPr>
        <p:grpSpPr>
          <a:xfrm>
            <a:off x="6276336" y="2989206"/>
            <a:ext cx="2008449" cy="225924"/>
            <a:chOff x="6560785" y="2610263"/>
            <a:chExt cx="2008449" cy="225924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45E23982-54AA-E71A-F207-DB62CB6DD874}"/>
                </a:ext>
              </a:extLst>
            </p:cNvPr>
            <p:cNvSpPr/>
            <p:nvPr/>
          </p:nvSpPr>
          <p:spPr>
            <a:xfrm>
              <a:off x="6560785" y="2610263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EADB99D-5791-405C-534B-20C9B1079054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2836187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17295-54FF-2AD9-4F50-DC4353525297}"/>
              </a:ext>
            </a:extLst>
          </p:cNvPr>
          <p:cNvGrpSpPr/>
          <p:nvPr/>
        </p:nvGrpSpPr>
        <p:grpSpPr>
          <a:xfrm>
            <a:off x="6276336" y="3365864"/>
            <a:ext cx="2008449" cy="225924"/>
            <a:chOff x="6560785" y="2986921"/>
            <a:chExt cx="2008449" cy="22592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2AB01187-0776-54D7-7166-5A2E0E379567}"/>
                </a:ext>
              </a:extLst>
            </p:cNvPr>
            <p:cNvSpPr/>
            <p:nvPr/>
          </p:nvSpPr>
          <p:spPr>
            <a:xfrm>
              <a:off x="6560785" y="2986921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4DF8AB0-4314-1156-98C3-62AB48AC10E2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3212845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F14155C-5DAE-FF89-D978-2D156F68DC09}"/>
              </a:ext>
            </a:extLst>
          </p:cNvPr>
          <p:cNvGrpSpPr/>
          <p:nvPr/>
        </p:nvGrpSpPr>
        <p:grpSpPr>
          <a:xfrm>
            <a:off x="6276336" y="3742522"/>
            <a:ext cx="2008449" cy="225924"/>
            <a:chOff x="6560785" y="3363579"/>
            <a:chExt cx="2008449" cy="225924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DDB9B544-8BE4-98C5-C53E-41A6ADB1827C}"/>
                </a:ext>
              </a:extLst>
            </p:cNvPr>
            <p:cNvSpPr/>
            <p:nvPr/>
          </p:nvSpPr>
          <p:spPr>
            <a:xfrm>
              <a:off x="6560785" y="3363579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E85252B-9116-F17B-E225-081F7650ADEB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3589503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E9B3DD5-D2B2-7D64-FC49-33DE28EF4D40}"/>
              </a:ext>
            </a:extLst>
          </p:cNvPr>
          <p:cNvGrpSpPr/>
          <p:nvPr/>
        </p:nvGrpSpPr>
        <p:grpSpPr>
          <a:xfrm>
            <a:off x="6276336" y="4119180"/>
            <a:ext cx="2008449" cy="225924"/>
            <a:chOff x="6560785" y="3740237"/>
            <a:chExt cx="2008449" cy="225924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C8977EC4-18F0-41FA-81A4-349A09079CD3}"/>
                </a:ext>
              </a:extLst>
            </p:cNvPr>
            <p:cNvSpPr/>
            <p:nvPr/>
          </p:nvSpPr>
          <p:spPr>
            <a:xfrm>
              <a:off x="6560785" y="3740237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02BA22A-2414-A922-34AD-203CCE907242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3966161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2F3181A-926F-099B-5231-09250585E9B3}"/>
              </a:ext>
            </a:extLst>
          </p:cNvPr>
          <p:cNvGrpSpPr/>
          <p:nvPr/>
        </p:nvGrpSpPr>
        <p:grpSpPr>
          <a:xfrm>
            <a:off x="6276336" y="4495838"/>
            <a:ext cx="2008449" cy="225924"/>
            <a:chOff x="6560785" y="4116895"/>
            <a:chExt cx="2008449" cy="225924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078D934E-69A1-6D49-FD67-5390ACDEC7D8}"/>
                </a:ext>
              </a:extLst>
            </p:cNvPr>
            <p:cNvSpPr/>
            <p:nvPr/>
          </p:nvSpPr>
          <p:spPr>
            <a:xfrm>
              <a:off x="6560785" y="4116895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B0AEEE8-9AF7-163B-55AC-F37534562D6D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4342819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01644A5-04FA-A254-EF42-406A2F1DBA59}"/>
              </a:ext>
            </a:extLst>
          </p:cNvPr>
          <p:cNvGrpSpPr/>
          <p:nvPr/>
        </p:nvGrpSpPr>
        <p:grpSpPr>
          <a:xfrm>
            <a:off x="6276336" y="4872496"/>
            <a:ext cx="2008449" cy="225924"/>
            <a:chOff x="6560785" y="4493553"/>
            <a:chExt cx="2008449" cy="225924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582F2746-B65F-0A10-FC6B-6F1211A02422}"/>
                </a:ext>
              </a:extLst>
            </p:cNvPr>
            <p:cNvSpPr/>
            <p:nvPr/>
          </p:nvSpPr>
          <p:spPr>
            <a:xfrm>
              <a:off x="6560785" y="4493553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E5A569F-885F-8F1D-7347-8BBF670098D4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4719477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364645B-0BA6-B4A4-53F5-916613C15662}"/>
              </a:ext>
            </a:extLst>
          </p:cNvPr>
          <p:cNvGrpSpPr/>
          <p:nvPr/>
        </p:nvGrpSpPr>
        <p:grpSpPr>
          <a:xfrm>
            <a:off x="6276336" y="5249154"/>
            <a:ext cx="2008449" cy="225924"/>
            <a:chOff x="6560785" y="4870211"/>
            <a:chExt cx="2008449" cy="225924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9379D81D-6B9F-F1C3-82C3-DFAADF18A588}"/>
                </a:ext>
              </a:extLst>
            </p:cNvPr>
            <p:cNvSpPr/>
            <p:nvPr/>
          </p:nvSpPr>
          <p:spPr>
            <a:xfrm>
              <a:off x="6560785" y="4870211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18C692F-6E7C-2BCD-6892-6E87F1F14827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5096135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87DFAB2-C0D1-630E-F206-047FED98FB8F}"/>
              </a:ext>
            </a:extLst>
          </p:cNvPr>
          <p:cNvGrpSpPr/>
          <p:nvPr/>
        </p:nvGrpSpPr>
        <p:grpSpPr>
          <a:xfrm>
            <a:off x="6276336" y="5625812"/>
            <a:ext cx="2008449" cy="225924"/>
            <a:chOff x="6560785" y="5246869"/>
            <a:chExt cx="2008449" cy="225924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B5D06591-82F0-8FD0-0A03-1254FE61C3B9}"/>
                </a:ext>
              </a:extLst>
            </p:cNvPr>
            <p:cNvSpPr/>
            <p:nvPr/>
          </p:nvSpPr>
          <p:spPr>
            <a:xfrm>
              <a:off x="6560785" y="5246869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4230AD6-4F19-F9FD-CE7F-88180537F7FA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5472793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4AB698C-C60D-B453-406D-753539FB1213}"/>
              </a:ext>
            </a:extLst>
          </p:cNvPr>
          <p:cNvGrpSpPr/>
          <p:nvPr/>
        </p:nvGrpSpPr>
        <p:grpSpPr>
          <a:xfrm>
            <a:off x="6276336" y="6002470"/>
            <a:ext cx="2008449" cy="225924"/>
            <a:chOff x="6560785" y="5623527"/>
            <a:chExt cx="2008449" cy="225924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7E26FC0D-8BEA-1FBF-B56B-632272ACC4C4}"/>
                </a:ext>
              </a:extLst>
            </p:cNvPr>
            <p:cNvSpPr/>
            <p:nvPr/>
          </p:nvSpPr>
          <p:spPr>
            <a:xfrm>
              <a:off x="6560785" y="5623527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10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2DA9942-CE8A-27FB-B8FB-C2F58A32BA80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5849451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9872153-6001-97EB-DA44-E4682C557536}"/>
              </a:ext>
            </a:extLst>
          </p:cNvPr>
          <p:cNvGrpSpPr/>
          <p:nvPr/>
        </p:nvGrpSpPr>
        <p:grpSpPr>
          <a:xfrm>
            <a:off x="6276336" y="6379129"/>
            <a:ext cx="2008449" cy="225924"/>
            <a:chOff x="6560785" y="6000186"/>
            <a:chExt cx="2008449" cy="225924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B77E3953-6277-832E-DE76-D996D1CC3A97}"/>
                </a:ext>
              </a:extLst>
            </p:cNvPr>
            <p:cNvSpPr/>
            <p:nvPr/>
          </p:nvSpPr>
          <p:spPr>
            <a:xfrm>
              <a:off x="6560785" y="6000186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11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1E51DAA-0146-8CA8-7E04-8682D07D55C4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6226110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878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Compiler’s Error-Checking Obligation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Semantics – Error Checking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What Do We Owe Each Other? : Howard L. Rosenthal ...">
            <a:extLst>
              <a:ext uri="{FF2B5EF4-FFF2-40B4-BE49-F238E27FC236}">
                <a16:creationId xmlns:a16="http://schemas.microsoft.com/office/drawing/2014/main" id="{507BAC20-4598-4C96-BA0E-59CCBA0E5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8686"/>
          <a:stretch/>
        </p:blipFill>
        <p:spPr bwMode="auto">
          <a:xfrm>
            <a:off x="3025627" y="1591912"/>
            <a:ext cx="3092746" cy="409575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508497-7F39-40EB-9570-469AA85D7DD4}"/>
              </a:ext>
            </a:extLst>
          </p:cNvPr>
          <p:cNvSpPr txBox="1"/>
          <p:nvPr/>
        </p:nvSpPr>
        <p:spPr>
          <a:xfrm>
            <a:off x="3025627" y="5987019"/>
            <a:ext cx="33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Understandability / Consistency</a:t>
            </a:r>
          </a:p>
        </p:txBody>
      </p:sp>
    </p:spTree>
    <p:extLst>
      <p:ext uri="{BB962C8B-B14F-4D97-AF65-F5344CB8AC3E}">
        <p14:creationId xmlns:p14="http://schemas.microsoft.com/office/powerpoint/2010/main" val="1104499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As Mind Reader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pic>
        <p:nvPicPr>
          <p:cNvPr id="3074" name="Picture 2" descr="A boy with a mind-reading device - All In The Mind - ABC ...">
            <a:extLst>
              <a:ext uri="{FF2B5EF4-FFF2-40B4-BE49-F238E27FC236}">
                <a16:creationId xmlns:a16="http://schemas.microsoft.com/office/drawing/2014/main" id="{DD8EEFFC-AD07-4638-AF5D-49DE82D01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502624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931A05-117C-4A0E-B10C-ADD5EE68AF13}"/>
              </a:ext>
            </a:extLst>
          </p:cNvPr>
          <p:cNvSpPr txBox="1"/>
          <p:nvPr/>
        </p:nvSpPr>
        <p:spPr>
          <a:xfrm>
            <a:off x="2910766" y="6103087"/>
            <a:ext cx="33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machine that infers your intent</a:t>
            </a:r>
          </a:p>
        </p:txBody>
      </p:sp>
    </p:spTree>
    <p:extLst>
      <p:ext uri="{BB962C8B-B14F-4D97-AF65-F5344CB8AC3E}">
        <p14:creationId xmlns:p14="http://schemas.microsoft.com/office/powerpoint/2010/main" val="2615842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as Complainer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pic>
        <p:nvPicPr>
          <p:cNvPr id="4098" name="Picture 2" descr="Watch Weekend Update: Grumpy Old Man on the Winter ...">
            <a:extLst>
              <a:ext uri="{FF2B5EF4-FFF2-40B4-BE49-F238E27FC236}">
                <a16:creationId xmlns:a16="http://schemas.microsoft.com/office/drawing/2014/main" id="{50C7ACE7-3317-4EB2-A89B-4AABC4267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8" y="1411021"/>
            <a:ext cx="7995684" cy="449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219D94-5902-4D75-8D46-963733BA1452}"/>
              </a:ext>
            </a:extLst>
          </p:cNvPr>
          <p:cNvSpPr txBox="1"/>
          <p:nvPr/>
        </p:nvSpPr>
        <p:spPr>
          <a:xfrm>
            <a:off x="1850062" y="6103087"/>
            <a:ext cx="565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grumpy old man that yells at you for breaking the rules</a:t>
            </a:r>
          </a:p>
        </p:txBody>
      </p:sp>
    </p:spTree>
    <p:extLst>
      <p:ext uri="{BB962C8B-B14F-4D97-AF65-F5344CB8AC3E}">
        <p14:creationId xmlns:p14="http://schemas.microsoft.com/office/powerpoint/2010/main" val="2391316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36" y="80430"/>
            <a:ext cx="88252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Compiler Before the Compiler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FE9AF-29C1-493E-B7C7-A98E15A12C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333"/>
          <a:stretch/>
        </p:blipFill>
        <p:spPr>
          <a:xfrm>
            <a:off x="838200" y="2227943"/>
            <a:ext cx="2911386" cy="272505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F880F0A-FCEC-4D33-945C-8F3322591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9900" y="2676268"/>
            <a:ext cx="2911386" cy="20592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F87CD-1F85-A6DB-5BD7-63CDA2914D55}"/>
              </a:ext>
            </a:extLst>
          </p:cNvPr>
          <p:cNvSpPr txBox="1"/>
          <p:nvPr/>
        </p:nvSpPr>
        <p:spPr>
          <a:xfrm>
            <a:off x="2219606" y="5449841"/>
            <a:ext cx="5348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Semantic gap:</a:t>
            </a:r>
            <a:r>
              <a:rPr lang="en-US" dirty="0"/>
              <a:t> difference between the description of the same object in two different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49218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Bug Hunting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41187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do we prevent nonsense code from executing?</a:t>
            </a:r>
          </a:p>
          <a:p>
            <a:r>
              <a:rPr lang="en-US" dirty="0"/>
              <a:t>We’ll consider two ways of analysis:</a:t>
            </a:r>
          </a:p>
          <a:p>
            <a:pPr lvl="1"/>
            <a:r>
              <a:rPr lang="en-US" dirty="0"/>
              <a:t>Static</a:t>
            </a:r>
          </a:p>
          <a:p>
            <a:pPr lvl="1"/>
            <a:r>
              <a:rPr lang="en-US" dirty="0"/>
              <a:t>Dynamic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91AF69C4-CE40-44A5-A920-66235BA2C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4" r="26712"/>
          <a:stretch/>
        </p:blipFill>
        <p:spPr bwMode="auto">
          <a:xfrm>
            <a:off x="4985360" y="1862224"/>
            <a:ext cx="3344448" cy="345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D54F19-1BBC-461C-9B3C-3996FC1E642B}"/>
              </a:ext>
            </a:extLst>
          </p:cNvPr>
          <p:cNvSpPr txBox="1"/>
          <p:nvPr/>
        </p:nvSpPr>
        <p:spPr>
          <a:xfrm>
            <a:off x="4912254" y="5321454"/>
            <a:ext cx="345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Putting guardrails on computation</a:t>
            </a:r>
          </a:p>
        </p:txBody>
      </p:sp>
    </p:spTree>
    <p:extLst>
      <p:ext uri="{BB962C8B-B14F-4D97-AF65-F5344CB8AC3E}">
        <p14:creationId xmlns:p14="http://schemas.microsoft.com/office/powerpoint/2010/main" val="1170504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Perspective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41187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Static</a:t>
            </a:r>
          </a:p>
          <a:p>
            <a:r>
              <a:rPr lang="en-US" dirty="0"/>
              <a:t>Code analysis without execution</a:t>
            </a:r>
          </a:p>
          <a:p>
            <a:pPr marL="0" indent="0">
              <a:buNone/>
            </a:pPr>
            <a:r>
              <a:rPr lang="en-US" b="1" dirty="0"/>
              <a:t>Dynamic</a:t>
            </a:r>
          </a:p>
          <a:p>
            <a:r>
              <a:rPr lang="en-US" dirty="0"/>
              <a:t>Code analysis through execution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7CB23A03-690B-4137-9245-7885644449F9}"/>
              </a:ext>
            </a:extLst>
          </p:cNvPr>
          <p:cNvSpPr/>
          <p:nvPr/>
        </p:nvSpPr>
        <p:spPr>
          <a:xfrm>
            <a:off x="4321479" y="1553227"/>
            <a:ext cx="538620" cy="165343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AB079618-8774-4194-8392-750C5B62ECD2}"/>
              </a:ext>
            </a:extLst>
          </p:cNvPr>
          <p:cNvSpPr/>
          <p:nvPr/>
        </p:nvSpPr>
        <p:spPr>
          <a:xfrm>
            <a:off x="4341312" y="3206663"/>
            <a:ext cx="538620" cy="132556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CD926-6C25-4F8B-834A-544F62E14D03}"/>
              </a:ext>
            </a:extLst>
          </p:cNvPr>
          <p:cNvSpPr txBox="1"/>
          <p:nvPr/>
        </p:nvSpPr>
        <p:spPr>
          <a:xfrm>
            <a:off x="5073178" y="2200461"/>
            <a:ext cx="366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Checks done at compile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5C9BD2-3C71-4384-AF08-A9C906CE9615}"/>
              </a:ext>
            </a:extLst>
          </p:cNvPr>
          <p:cNvSpPr txBox="1"/>
          <p:nvPr/>
        </p:nvSpPr>
        <p:spPr>
          <a:xfrm>
            <a:off x="5080045" y="3558006"/>
            <a:ext cx="246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Checks done at run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BD866-7015-4B56-A752-3DEE0499139F}"/>
              </a:ext>
            </a:extLst>
          </p:cNvPr>
          <p:cNvSpPr txBox="1"/>
          <p:nvPr/>
        </p:nvSpPr>
        <p:spPr>
          <a:xfrm>
            <a:off x="5050214" y="2515699"/>
            <a:ext cx="366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Analysis part of the compiler itself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96A2C5-A059-41F0-A190-71E7E34A566A}"/>
              </a:ext>
            </a:extLst>
          </p:cNvPr>
          <p:cNvSpPr txBox="1"/>
          <p:nvPr/>
        </p:nvSpPr>
        <p:spPr>
          <a:xfrm>
            <a:off x="5110795" y="3870595"/>
            <a:ext cx="366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Analysis embedded into the program</a:t>
            </a:r>
          </a:p>
        </p:txBody>
      </p:sp>
    </p:spTree>
    <p:extLst>
      <p:ext uri="{BB962C8B-B14F-4D97-AF65-F5344CB8AC3E}">
        <p14:creationId xmlns:p14="http://schemas.microsoft.com/office/powerpoint/2010/main" val="27534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/>
      <p:bldP spid="8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Focus: Static Analysis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Doesn’t slow the program down</a:t>
            </a:r>
          </a:p>
          <a:p>
            <a:pPr lvl="1"/>
            <a:r>
              <a:rPr lang="en-US" dirty="0"/>
              <a:t>Ok to take longer</a:t>
            </a:r>
          </a:p>
          <a:p>
            <a:pPr lvl="1"/>
            <a:r>
              <a:rPr lang="en-US" dirty="0"/>
              <a:t>Ok to apply more heavyweight analysis</a:t>
            </a:r>
          </a:p>
          <a:p>
            <a:pPr marL="0" indent="0">
              <a:buNone/>
            </a:pPr>
            <a:r>
              <a:rPr lang="en-US" b="1" dirty="0"/>
              <a:t>Has a “holistic” view of the program</a:t>
            </a:r>
          </a:p>
          <a:p>
            <a:pPr lvl="1"/>
            <a:r>
              <a:rPr lang="en-US" dirty="0"/>
              <a:t>Has access to source code</a:t>
            </a:r>
          </a:p>
          <a:p>
            <a:pPr lvl="1"/>
            <a:r>
              <a:rPr lang="en-US" dirty="0"/>
              <a:t>Knowledge of non-executed program paths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02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0496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We’d LOVE to ensure bug-free programs</a:t>
            </a:r>
          </a:p>
          <a:p>
            <a:pPr lvl="1"/>
            <a:r>
              <a:rPr lang="en-US" dirty="0"/>
              <a:t>Observe and report bugs before they are encountered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b="1" dirty="0"/>
              <a:t>Usually we can’t do this</a:t>
            </a:r>
          </a:p>
          <a:p>
            <a:pPr lvl="1"/>
            <a:r>
              <a:rPr lang="en-US" dirty="0"/>
              <a:t>Limits of static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Limits of Error Checking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122" name="Picture 2" descr="‘Thanks! What Is It?’ - The Washington Post">
            <a:extLst>
              <a:ext uri="{FF2B5EF4-FFF2-40B4-BE49-F238E27FC236}">
                <a16:creationId xmlns:a16="http://schemas.microsoft.com/office/drawing/2014/main" id="{7F6EB8FC-ABD0-4290-962D-B70009027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78" y="1766622"/>
            <a:ext cx="2857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03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0496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Theoretical argument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Limits of Static Analysis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AB4BEC-5727-44F9-B0D1-621E95F3EE87}"/>
              </a:ext>
            </a:extLst>
          </p:cNvPr>
          <p:cNvSpPr txBox="1">
            <a:spLocks/>
          </p:cNvSpPr>
          <p:nvPr/>
        </p:nvSpPr>
        <p:spPr>
          <a:xfrm>
            <a:off x="4736373" y="1839797"/>
            <a:ext cx="40496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Practical argument</a:t>
            </a:r>
            <a:endParaRPr lang="en-US" dirty="0"/>
          </a:p>
        </p:txBody>
      </p:sp>
      <p:pic>
        <p:nvPicPr>
          <p:cNvPr id="1028" name="Picture 4" descr="Wrench screwdriver Icon | Small &amp; Flat Iconset | paomedia">
            <a:extLst>
              <a:ext uri="{FF2B5EF4-FFF2-40B4-BE49-F238E27FC236}">
                <a16:creationId xmlns:a16="http://schemas.microsoft.com/office/drawing/2014/main" id="{B67C5762-918D-4971-B62B-5DFD791C6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295" y="2464130"/>
            <a:ext cx="1929740" cy="19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 book - Free education icons">
            <a:extLst>
              <a:ext uri="{FF2B5EF4-FFF2-40B4-BE49-F238E27FC236}">
                <a16:creationId xmlns:a16="http://schemas.microsoft.com/office/drawing/2014/main" id="{754D4C64-6598-4515-BBB4-A4FAB1EC5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595" y="2464130"/>
            <a:ext cx="1929740" cy="19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12E362-D864-651D-FF14-917D28C224ED}"/>
              </a:ext>
            </a:extLst>
          </p:cNvPr>
          <p:cNvSpPr/>
          <p:nvPr/>
        </p:nvSpPr>
        <p:spPr>
          <a:xfrm>
            <a:off x="430823" y="1560635"/>
            <a:ext cx="3864219" cy="301136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0496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Does a computation ever terminate?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Halting Problem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146" name="Picture 2" descr="There is a season...: April 2013">
            <a:extLst>
              <a:ext uri="{FF2B5EF4-FFF2-40B4-BE49-F238E27FC236}">
                <a16:creationId xmlns:a16="http://schemas.microsoft.com/office/drawing/2014/main" id="{6A0F3615-E0D7-4B16-AC56-9923CC1FE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540" y="2487096"/>
            <a:ext cx="2232836" cy="278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E1C01C-CAC4-44ED-A070-BDD30ECD9BF2}"/>
              </a:ext>
            </a:extLst>
          </p:cNvPr>
          <p:cNvSpPr/>
          <p:nvPr/>
        </p:nvSpPr>
        <p:spPr>
          <a:xfrm>
            <a:off x="818708" y="31369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Given a description of a Turing machine and its initial input, determine whether the program, when executed on this input, ever halts (completes). The alternative is that it runs forever without halting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9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1C40A5E-BEF0-45EC-AC8D-526629093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8"/>
            <a:ext cx="7886700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Check-in</a:t>
            </a:r>
          </a:p>
          <a:p>
            <a:r>
              <a:rPr lang="en-US" dirty="0"/>
              <a:t>Accidentally listed as a freebee?</a:t>
            </a:r>
          </a:p>
          <a:p>
            <a:pPr marL="0" indent="0">
              <a:buNone/>
            </a:pPr>
            <a:r>
              <a:rPr lang="en-US" b="1" dirty="0"/>
              <a:t>Exam 2</a:t>
            </a:r>
          </a:p>
          <a:p>
            <a:r>
              <a:rPr lang="en-US" dirty="0"/>
              <a:t>Friday of next week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28DC2F-01BD-E1B2-6744-BEC434C56C40}"/>
                  </a:ext>
                </a:extLst>
              </p14:cNvPr>
              <p14:cNvContentPartPr/>
              <p14:nvPr/>
            </p14:nvContentPartPr>
            <p14:xfrm>
              <a:off x="960480" y="3829680"/>
              <a:ext cx="7132320" cy="659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28DC2F-01BD-E1B2-6744-BEC434C56C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1120" y="3820320"/>
                <a:ext cx="7151040" cy="67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101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Sketching the Halting Problem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32A126-F4FA-4518-AF20-D4E21987357F}"/>
              </a:ext>
            </a:extLst>
          </p:cNvPr>
          <p:cNvSpPr txBox="1"/>
          <p:nvPr/>
        </p:nvSpPr>
        <p:spPr>
          <a:xfrm>
            <a:off x="598138" y="4118345"/>
            <a:ext cx="3187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Effective method for the halting problem would say</a:t>
            </a:r>
            <a:r>
              <a:rPr lang="en-US" dirty="0"/>
              <a:t>:</a:t>
            </a:r>
          </a:p>
          <a:p>
            <a:r>
              <a:rPr lang="en-US" dirty="0"/>
              <a:t>Return “true” if the program halts on the given input</a:t>
            </a:r>
          </a:p>
          <a:p>
            <a:r>
              <a:rPr lang="en-US" dirty="0"/>
              <a:t>Return “false” if the program never halts on the given input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CE790E-8D63-4F39-88E4-FCDD4401B967}"/>
              </a:ext>
            </a:extLst>
          </p:cNvPr>
          <p:cNvSpPr/>
          <p:nvPr/>
        </p:nvSpPr>
        <p:spPr>
          <a:xfrm>
            <a:off x="5326912" y="3429000"/>
            <a:ext cx="3030277" cy="8127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White Magic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A487692-F697-4FC9-9CE5-EE746C85C7BC}"/>
              </a:ext>
            </a:extLst>
          </p:cNvPr>
          <p:cNvSpPr/>
          <p:nvPr/>
        </p:nvSpPr>
        <p:spPr>
          <a:xfrm>
            <a:off x="6231338" y="2013461"/>
            <a:ext cx="121078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Any program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071483-2E49-4649-9F4A-AE4D3F69AD89}"/>
              </a:ext>
            </a:extLst>
          </p:cNvPr>
          <p:cNvCxnSpPr/>
          <p:nvPr/>
        </p:nvCxnSpPr>
        <p:spPr>
          <a:xfrm>
            <a:off x="6103082" y="4241772"/>
            <a:ext cx="0" cy="46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B16FAE-A5E2-41CA-8A52-9E29E2137B58}"/>
              </a:ext>
            </a:extLst>
          </p:cNvPr>
          <p:cNvCxnSpPr/>
          <p:nvPr/>
        </p:nvCxnSpPr>
        <p:spPr>
          <a:xfrm>
            <a:off x="7829102" y="4234681"/>
            <a:ext cx="0" cy="46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079FF5-63A0-44FB-9B23-D8C2A7A1B69C}"/>
              </a:ext>
            </a:extLst>
          </p:cNvPr>
          <p:cNvCxnSpPr>
            <a:cxnSpLocks/>
            <a:stCxn id="3" idx="2"/>
            <a:endCxn id="2" idx="0"/>
          </p:cNvCxnSpPr>
          <p:nvPr/>
        </p:nvCxnSpPr>
        <p:spPr>
          <a:xfrm>
            <a:off x="6836730" y="2927861"/>
            <a:ext cx="5321" cy="501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43F56F9-6F21-48EE-AEB2-D127A3BAF4B8}"/>
              </a:ext>
            </a:extLst>
          </p:cNvPr>
          <p:cNvSpPr/>
          <p:nvPr/>
        </p:nvSpPr>
        <p:spPr>
          <a:xfrm>
            <a:off x="5305641" y="4720851"/>
            <a:ext cx="1616149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True:</a:t>
            </a:r>
          </a:p>
          <a:p>
            <a:pPr algn="ctr"/>
            <a:r>
              <a:rPr lang="en-US" dirty="0"/>
              <a:t>Program halts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CC7E65A-6246-4E45-B306-26495C28CCBC}"/>
              </a:ext>
            </a:extLst>
          </p:cNvPr>
          <p:cNvSpPr/>
          <p:nvPr/>
        </p:nvSpPr>
        <p:spPr>
          <a:xfrm>
            <a:off x="7063562" y="4735026"/>
            <a:ext cx="1616149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False:</a:t>
            </a:r>
          </a:p>
          <a:p>
            <a:pPr algn="ctr"/>
            <a:r>
              <a:rPr lang="en-US" dirty="0"/>
              <a:t>Program spins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BE772FE-D577-4EBF-BCB3-9F5023CC6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134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Effective procedure</a:t>
            </a:r>
          </a:p>
          <a:p>
            <a:r>
              <a:rPr lang="en-US" dirty="0"/>
              <a:t>a procedure that is always yields a correct result on any input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0710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5278" y="6494575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No Effective Method for Halting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CCDAAF-845D-41F2-B4CD-2B86DA551C9B}"/>
              </a:ext>
            </a:extLst>
          </p:cNvPr>
          <p:cNvSpPr txBox="1"/>
          <p:nvPr/>
        </p:nvSpPr>
        <p:spPr>
          <a:xfrm>
            <a:off x="-2" y="1945758"/>
            <a:ext cx="417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white_magic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(Function p)</a:t>
            </a:r>
            <a:r>
              <a:rPr lang="en-US" dirty="0"/>
              <a:t> </a:t>
            </a:r>
          </a:p>
          <a:p>
            <a:r>
              <a:rPr lang="en-US" dirty="0"/>
              <a:t>returns true if p halts, false if p does not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7024B-3CD5-4AB5-82A6-C8DBFC56404D}"/>
              </a:ext>
            </a:extLst>
          </p:cNvPr>
          <p:cNvSpPr txBox="1"/>
          <p:nvPr/>
        </p:nvSpPr>
        <p:spPr>
          <a:xfrm>
            <a:off x="10622" y="3586717"/>
            <a:ext cx="45961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white_magic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while true {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5D9FF6-696E-471D-9D24-21BAD41093E5}"/>
              </a:ext>
            </a:extLst>
          </p:cNvPr>
          <p:cNvSpPr/>
          <p:nvPr/>
        </p:nvSpPr>
        <p:spPr>
          <a:xfrm>
            <a:off x="5252481" y="4817237"/>
            <a:ext cx="3289000" cy="4665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White Magic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90C473-78D8-4936-A4B3-5FE34A3B5751}"/>
              </a:ext>
            </a:extLst>
          </p:cNvPr>
          <p:cNvCxnSpPr/>
          <p:nvPr/>
        </p:nvCxnSpPr>
        <p:spPr>
          <a:xfrm>
            <a:off x="6049922" y="5283767"/>
            <a:ext cx="0" cy="46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01473A-00A2-43EE-B553-A19F902176F2}"/>
              </a:ext>
            </a:extLst>
          </p:cNvPr>
          <p:cNvCxnSpPr/>
          <p:nvPr/>
        </p:nvCxnSpPr>
        <p:spPr>
          <a:xfrm>
            <a:off x="7690877" y="5276676"/>
            <a:ext cx="0" cy="46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073F0C-3625-4E63-97A6-E828D51E2876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6896981" y="4349627"/>
            <a:ext cx="3544" cy="467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E533E48-3B4C-4799-AF10-2F6CE4722FBC}"/>
              </a:ext>
            </a:extLst>
          </p:cNvPr>
          <p:cNvSpPr/>
          <p:nvPr/>
        </p:nvSpPr>
        <p:spPr>
          <a:xfrm>
            <a:off x="5252481" y="5762846"/>
            <a:ext cx="1616149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True:</a:t>
            </a:r>
          </a:p>
          <a:p>
            <a:pPr algn="ctr"/>
            <a:r>
              <a:rPr lang="en-US" dirty="0"/>
              <a:t>Program halts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19F3AD-FB70-4740-A391-8D091706FBBA}"/>
              </a:ext>
            </a:extLst>
          </p:cNvPr>
          <p:cNvSpPr/>
          <p:nvPr/>
        </p:nvSpPr>
        <p:spPr>
          <a:xfrm>
            <a:off x="6925337" y="5777021"/>
            <a:ext cx="1616149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False:</a:t>
            </a:r>
          </a:p>
          <a:p>
            <a:pPr algn="ctr"/>
            <a:r>
              <a:rPr lang="en-US" dirty="0"/>
              <a:t>Program spins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5E3C2C-571F-42BB-8511-BB64E007EC85}"/>
              </a:ext>
            </a:extLst>
          </p:cNvPr>
          <p:cNvSpPr/>
          <p:nvPr/>
        </p:nvSpPr>
        <p:spPr>
          <a:xfrm>
            <a:off x="5266662" y="1690577"/>
            <a:ext cx="3289000" cy="2662911"/>
          </a:xfrm>
          <a:prstGeom prst="roundRect">
            <a:avLst>
              <a:gd name="adj" fmla="val 958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Black Magic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CB40F5-4C02-495A-B6E6-6721F79CCE87}"/>
              </a:ext>
            </a:extLst>
          </p:cNvPr>
          <p:cNvSpPr/>
          <p:nvPr/>
        </p:nvSpPr>
        <p:spPr>
          <a:xfrm>
            <a:off x="5337548" y="2105247"/>
            <a:ext cx="3101164" cy="2115887"/>
          </a:xfrm>
          <a:prstGeom prst="roundRect">
            <a:avLst>
              <a:gd name="adj" fmla="val 89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736835-F620-490D-8414-C6C576CBBA9C}"/>
              </a:ext>
            </a:extLst>
          </p:cNvPr>
          <p:cNvSpPr/>
          <p:nvPr/>
        </p:nvSpPr>
        <p:spPr>
          <a:xfrm>
            <a:off x="6032205" y="2889314"/>
            <a:ext cx="1996542" cy="4665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White Magic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998CFF1-39BA-48A0-B31A-3C80738EF527}"/>
              </a:ext>
            </a:extLst>
          </p:cNvPr>
          <p:cNvSpPr/>
          <p:nvPr/>
        </p:nvSpPr>
        <p:spPr>
          <a:xfrm>
            <a:off x="5741580" y="3510085"/>
            <a:ext cx="1307809" cy="3361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Blackmagic halts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9F4BE-ACEE-44C9-8E05-28C68B388AA5}"/>
              </a:ext>
            </a:extLst>
          </p:cNvPr>
          <p:cNvSpPr/>
          <p:nvPr/>
        </p:nvSpPr>
        <p:spPr>
          <a:xfrm>
            <a:off x="7081287" y="3510085"/>
            <a:ext cx="1307809" cy="33619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Blackmagic spins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7B897D-1CEA-4048-99B7-A4347F19BF1E}"/>
              </a:ext>
            </a:extLst>
          </p:cNvPr>
          <p:cNvCxnSpPr>
            <a:stCxn id="20" idx="2"/>
          </p:cNvCxnSpPr>
          <p:nvPr/>
        </p:nvCxnSpPr>
        <p:spPr>
          <a:xfrm flipH="1">
            <a:off x="6395484" y="3846275"/>
            <a:ext cx="1" cy="172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6A7E681-51DD-4651-B8E3-0CF5EBCE1834}"/>
              </a:ext>
            </a:extLst>
          </p:cNvPr>
          <p:cNvSpPr txBox="1"/>
          <p:nvPr/>
        </p:nvSpPr>
        <p:spPr>
          <a:xfrm>
            <a:off x="6156259" y="3941968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spin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54AC59-4EEA-441D-83A9-E7C81A7E598D}"/>
              </a:ext>
            </a:extLst>
          </p:cNvPr>
          <p:cNvCxnSpPr/>
          <p:nvPr/>
        </p:nvCxnSpPr>
        <p:spPr>
          <a:xfrm flipH="1">
            <a:off x="7706833" y="3817918"/>
            <a:ext cx="1" cy="172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5DB386F-C0F6-4403-9D1E-6AFC6187AA7E}"/>
              </a:ext>
            </a:extLst>
          </p:cNvPr>
          <p:cNvSpPr txBox="1"/>
          <p:nvPr/>
        </p:nvSpPr>
        <p:spPr>
          <a:xfrm>
            <a:off x="7382544" y="3913611"/>
            <a:ext cx="646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return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6A402A7-92DB-4FD0-9FB1-147A7B7D4F33}"/>
              </a:ext>
            </a:extLst>
          </p:cNvPr>
          <p:cNvCxnSpPr>
            <a:cxnSpLocks/>
          </p:cNvCxnSpPr>
          <p:nvPr/>
        </p:nvCxnSpPr>
        <p:spPr>
          <a:xfrm>
            <a:off x="6383077" y="3350881"/>
            <a:ext cx="0" cy="15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B043BEC-2514-4E8D-A96F-53F60479DBD7}"/>
              </a:ext>
            </a:extLst>
          </p:cNvPr>
          <p:cNvCxnSpPr>
            <a:cxnSpLocks/>
          </p:cNvCxnSpPr>
          <p:nvPr/>
        </p:nvCxnSpPr>
        <p:spPr>
          <a:xfrm>
            <a:off x="7651902" y="3353122"/>
            <a:ext cx="0" cy="15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FF5EB43-AC82-408D-99AE-959B033B3674}"/>
              </a:ext>
            </a:extLst>
          </p:cNvPr>
          <p:cNvSpPr/>
          <p:nvPr/>
        </p:nvSpPr>
        <p:spPr>
          <a:xfrm>
            <a:off x="6328149" y="2242868"/>
            <a:ext cx="1506275" cy="492205"/>
          </a:xfrm>
          <a:prstGeom prst="roundRect">
            <a:avLst>
              <a:gd name="adj" fmla="val 958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Black Magic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CF6D8E-17B6-43A7-A197-E6A25797A798}"/>
              </a:ext>
            </a:extLst>
          </p:cNvPr>
          <p:cNvCxnSpPr>
            <a:cxnSpLocks/>
          </p:cNvCxnSpPr>
          <p:nvPr/>
        </p:nvCxnSpPr>
        <p:spPr>
          <a:xfrm>
            <a:off x="7028124" y="2718712"/>
            <a:ext cx="0" cy="15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936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267437-DA91-47BE-9931-ADCA4635396D}"/>
              </a:ext>
            </a:extLst>
          </p:cNvPr>
          <p:cNvSpPr txBox="1">
            <a:spLocks/>
          </p:cNvSpPr>
          <p:nvPr/>
        </p:nvSpPr>
        <p:spPr>
          <a:xfrm>
            <a:off x="0" y="80430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Implications of the Halting Problem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088CAB-323E-4A99-A5E2-F93DAC09C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94" y="1825625"/>
            <a:ext cx="41134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does this have to do with, say, a null pointer analysis?</a:t>
            </a:r>
          </a:p>
          <a:p>
            <a:r>
              <a:rPr lang="en-US" dirty="0"/>
              <a:t>No halting solution means no reachability 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D54CD3-49DD-4AFC-BABA-212659DA831D}"/>
              </a:ext>
            </a:extLst>
          </p:cNvPr>
          <p:cNvSpPr txBox="1"/>
          <p:nvPr/>
        </p:nvSpPr>
        <p:spPr>
          <a:xfrm>
            <a:off x="4464558" y="2292330"/>
            <a:ext cx="44988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int * a =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if (a !=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  *a = 1;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a;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16126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adTrombone">
            <a:hlinkClick r:id="" action="ppaction://media"/>
            <a:extLst>
              <a:ext uri="{FF2B5EF4-FFF2-40B4-BE49-F238E27FC236}">
                <a16:creationId xmlns:a16="http://schemas.microsoft.com/office/drawing/2014/main" id="{46273746-BDD5-499D-AEA2-2AFFF46414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2812" y="3251261"/>
            <a:ext cx="3077461" cy="18593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9934"/>
            <a:ext cx="7886700" cy="5275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dirty="0"/>
              <a:t>“All non-trivial semantic properties of programs are undecidable”</a:t>
            </a:r>
          </a:p>
          <a:p>
            <a:pPr lvl="1"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8905AD-071E-4FED-9263-D6DB8112D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Rice’s Theorem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2" descr="Image result for sad trombone">
            <a:extLst>
              <a:ext uri="{FF2B5EF4-FFF2-40B4-BE49-F238E27FC236}">
                <a16:creationId xmlns:a16="http://schemas.microsoft.com/office/drawing/2014/main" id="{335CA569-DED0-4D73-98A5-2E3E56843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4" t="23905" r="21569" b="20435"/>
          <a:stretch/>
        </p:blipFill>
        <p:spPr bwMode="auto">
          <a:xfrm>
            <a:off x="2482263" y="2481165"/>
            <a:ext cx="4177709" cy="397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63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8905AD-071E-4FED-9263-D6DB8112D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Rice’s Theorem – Basic Idea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– 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B7DCC-1302-48FF-9438-353F8E982D5C}"/>
              </a:ext>
            </a:extLst>
          </p:cNvPr>
          <p:cNvSpPr txBox="1"/>
          <p:nvPr/>
        </p:nvSpPr>
        <p:spPr>
          <a:xfrm>
            <a:off x="5092993" y="2427767"/>
            <a:ext cx="30796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int * p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*p = 42;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47D2D1C-8253-42DF-A061-DE57137D3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134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does this have to do with, say, a null pointer analysis?</a:t>
            </a:r>
          </a:p>
          <a:p>
            <a:r>
              <a:rPr lang="en-US" dirty="0"/>
              <a:t>No halting means no reachability</a:t>
            </a:r>
          </a:p>
        </p:txBody>
      </p:sp>
    </p:spTree>
    <p:extLst>
      <p:ext uri="{BB962C8B-B14F-4D97-AF65-F5344CB8AC3E}">
        <p14:creationId xmlns:p14="http://schemas.microsoft.com/office/powerpoint/2010/main" val="2705617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We’d like to perfectly capture all bugs</a:t>
            </a:r>
          </a:p>
          <a:p>
            <a:pPr lvl="1"/>
            <a:r>
              <a:rPr lang="en-US" dirty="0"/>
              <a:t>We can’t be right all of the time	</a:t>
            </a:r>
          </a:p>
          <a:p>
            <a:pPr lvl="1"/>
            <a:r>
              <a:rPr lang="en-US" dirty="0"/>
              <a:t>We </a:t>
            </a:r>
            <a:r>
              <a:rPr lang="en-US" u="sng" dirty="0"/>
              <a:t>can</a:t>
            </a:r>
            <a:r>
              <a:rPr lang="en-US" dirty="0"/>
              <a:t> choose </a:t>
            </a:r>
            <a:r>
              <a:rPr lang="en-US" b="1" dirty="0"/>
              <a:t>HOW</a:t>
            </a:r>
            <a:r>
              <a:rPr lang="en-US" dirty="0"/>
              <a:t> we are wrong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A6D154-2A0B-4026-9C02-D0CD290A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Rice’s Theorem - Implications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– 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09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23" y="2346624"/>
            <a:ext cx="404967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Theoretical argument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Limits of Static Analysis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AB4BEC-5727-44F9-B0D1-621E95F3EE87}"/>
              </a:ext>
            </a:extLst>
          </p:cNvPr>
          <p:cNvSpPr txBox="1">
            <a:spLocks/>
          </p:cNvSpPr>
          <p:nvPr/>
        </p:nvSpPr>
        <p:spPr>
          <a:xfrm>
            <a:off x="4736373" y="2360796"/>
            <a:ext cx="40496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Practical argument</a:t>
            </a:r>
            <a:endParaRPr lang="en-US" dirty="0"/>
          </a:p>
        </p:txBody>
      </p:sp>
      <p:pic>
        <p:nvPicPr>
          <p:cNvPr id="9" name="Picture 4" descr="Wrench screwdriver Icon | Small &amp; Flat Iconset | paomedia">
            <a:extLst>
              <a:ext uri="{FF2B5EF4-FFF2-40B4-BE49-F238E27FC236}">
                <a16:creationId xmlns:a16="http://schemas.microsoft.com/office/drawing/2014/main" id="{441F506C-B2C1-4934-9748-4261F49A2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27" y="2985129"/>
            <a:ext cx="1929740" cy="19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Open book - Free education icons">
            <a:extLst>
              <a:ext uri="{FF2B5EF4-FFF2-40B4-BE49-F238E27FC236}">
                <a16:creationId xmlns:a16="http://schemas.microsoft.com/office/drawing/2014/main" id="{9F41702D-C2EC-4140-9EE0-DD4AA847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05" y="2985129"/>
            <a:ext cx="1929740" cy="19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76ED8792-83EC-46C2-A3A4-98B606369098}"/>
              </a:ext>
            </a:extLst>
          </p:cNvPr>
          <p:cNvSpPr/>
          <p:nvPr/>
        </p:nvSpPr>
        <p:spPr>
          <a:xfrm rot="8364201" flipH="1">
            <a:off x="3031600" y="3981397"/>
            <a:ext cx="1112504" cy="462516"/>
          </a:xfrm>
          <a:prstGeom prst="half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94335-5B2C-49A7-AAC9-44753FBF13C6}"/>
              </a:ext>
            </a:extLst>
          </p:cNvPr>
          <p:cNvSpPr txBox="1"/>
          <p:nvPr/>
        </p:nvSpPr>
        <p:spPr>
          <a:xfrm>
            <a:off x="-21267" y="5380076"/>
            <a:ext cx="9183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What if we only consider the universe of programs not written by *$%!-heads?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B9DFC-C387-476D-9470-3FFA75D78DC9}"/>
              </a:ext>
            </a:extLst>
          </p:cNvPr>
          <p:cNvSpPr txBox="1"/>
          <p:nvPr/>
        </p:nvSpPr>
        <p:spPr>
          <a:xfrm rot="21106295">
            <a:off x="7522046" y="5467653"/>
            <a:ext cx="62709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(bleep)</a:t>
            </a:r>
          </a:p>
        </p:txBody>
      </p:sp>
    </p:spTree>
    <p:extLst>
      <p:ext uri="{BB962C8B-B14F-4D97-AF65-F5344CB8AC3E}">
        <p14:creationId xmlns:p14="http://schemas.microsoft.com/office/powerpoint/2010/main" val="3503156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Practical Argument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The Myth of Sisyphus - Sisyphusa">
            <a:extLst>
              <a:ext uri="{FF2B5EF4-FFF2-40B4-BE49-F238E27FC236}">
                <a16:creationId xmlns:a16="http://schemas.microsoft.com/office/drawing/2014/main" id="{4F5037EA-00D1-4E45-B12A-A2265061A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61" y="172234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6F0C0B-0B9A-42B3-B017-E095C0A4281C}"/>
              </a:ext>
            </a:extLst>
          </p:cNvPr>
          <p:cNvSpPr txBox="1"/>
          <p:nvPr/>
        </p:nvSpPr>
        <p:spPr>
          <a:xfrm>
            <a:off x="3859077" y="1394206"/>
            <a:ext cx="158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really hard!</a:t>
            </a:r>
          </a:p>
        </p:txBody>
      </p:sp>
    </p:spTree>
    <p:extLst>
      <p:ext uri="{BB962C8B-B14F-4D97-AF65-F5344CB8AC3E}">
        <p14:creationId xmlns:p14="http://schemas.microsoft.com/office/powerpoint/2010/main" val="636155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Let’s do some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Sciency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-Sounding Stuff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- Evaluation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 descr="File:Science-symbol-2.svg - Wikimedia Commons">
            <a:extLst>
              <a:ext uri="{FF2B5EF4-FFF2-40B4-BE49-F238E27FC236}">
                <a16:creationId xmlns:a16="http://schemas.microsoft.com/office/drawing/2014/main" id="{A27B8464-A2A7-43F1-898F-1B0661AF0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177" y="2131828"/>
            <a:ext cx="3019646" cy="30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591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Evaluating a Bug Detector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- Evaluation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966F17-FFA8-480A-838F-908D32006D66}"/>
              </a:ext>
            </a:extLst>
          </p:cNvPr>
          <p:cNvSpPr/>
          <p:nvPr/>
        </p:nvSpPr>
        <p:spPr>
          <a:xfrm>
            <a:off x="1648047" y="1701209"/>
            <a:ext cx="2923953" cy="211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438D4-2320-4F64-8C51-BA554D7B7D5A}"/>
              </a:ext>
            </a:extLst>
          </p:cNvPr>
          <p:cNvSpPr/>
          <p:nvPr/>
        </p:nvSpPr>
        <p:spPr>
          <a:xfrm>
            <a:off x="4572000" y="1701209"/>
            <a:ext cx="2923953" cy="211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9AEEA-92A9-47A5-83D8-24BCBD9FA606}"/>
              </a:ext>
            </a:extLst>
          </p:cNvPr>
          <p:cNvSpPr/>
          <p:nvPr/>
        </p:nvSpPr>
        <p:spPr>
          <a:xfrm>
            <a:off x="1662221" y="3831268"/>
            <a:ext cx="2923953" cy="211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6DF6DF-02DE-49A2-A91A-FB7723F4750F}"/>
              </a:ext>
            </a:extLst>
          </p:cNvPr>
          <p:cNvSpPr/>
          <p:nvPr/>
        </p:nvSpPr>
        <p:spPr>
          <a:xfrm>
            <a:off x="4586174" y="3831268"/>
            <a:ext cx="2923953" cy="211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9E9C5-98A5-4E59-977D-4F2A36FAB831}"/>
              </a:ext>
            </a:extLst>
          </p:cNvPr>
          <p:cNvSpPr txBox="1"/>
          <p:nvPr/>
        </p:nvSpPr>
        <p:spPr>
          <a:xfrm>
            <a:off x="723018" y="2339908"/>
            <a:ext cx="91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C5EBCC-5CF6-4A82-B64E-5A62BE322E95}"/>
              </a:ext>
            </a:extLst>
          </p:cNvPr>
          <p:cNvSpPr txBox="1"/>
          <p:nvPr/>
        </p:nvSpPr>
        <p:spPr>
          <a:xfrm>
            <a:off x="641497" y="4564165"/>
            <a:ext cx="100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0B4FFE-827B-4F77-B52D-C7A37BD9325A}"/>
              </a:ext>
            </a:extLst>
          </p:cNvPr>
          <p:cNvSpPr txBox="1"/>
          <p:nvPr/>
        </p:nvSpPr>
        <p:spPr>
          <a:xfrm>
            <a:off x="2810539" y="1228417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6F882-EC85-408E-A8DB-7B1DE1437FEC}"/>
              </a:ext>
            </a:extLst>
          </p:cNvPr>
          <p:cNvSpPr txBox="1"/>
          <p:nvPr/>
        </p:nvSpPr>
        <p:spPr>
          <a:xfrm>
            <a:off x="5801833" y="1223462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C8975-94D1-4163-8C1C-9611D503B117}"/>
              </a:ext>
            </a:extLst>
          </p:cNvPr>
          <p:cNvSpPr txBox="1"/>
          <p:nvPr/>
        </p:nvSpPr>
        <p:spPr>
          <a:xfrm>
            <a:off x="2079454" y="1933016"/>
            <a:ext cx="215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report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DE0480-1D15-45F4-ADD0-9CFD90B781FE}"/>
              </a:ext>
            </a:extLst>
          </p:cNvPr>
          <p:cNvSpPr txBox="1"/>
          <p:nvPr/>
        </p:nvSpPr>
        <p:spPr>
          <a:xfrm>
            <a:off x="2570265" y="2235307"/>
            <a:ext cx="109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bug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55AAD1-618F-4D41-A407-9D027D943101}"/>
              </a:ext>
            </a:extLst>
          </p:cNvPr>
          <p:cNvSpPr txBox="1"/>
          <p:nvPr/>
        </p:nvSpPr>
        <p:spPr>
          <a:xfrm>
            <a:off x="2542675" y="3870911"/>
            <a:ext cx="111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report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B45DD-CDC7-46C5-BED0-B70BA94CBCE7}"/>
              </a:ext>
            </a:extLst>
          </p:cNvPr>
          <p:cNvSpPr txBox="1"/>
          <p:nvPr/>
        </p:nvSpPr>
        <p:spPr>
          <a:xfrm>
            <a:off x="2570265" y="4166205"/>
            <a:ext cx="99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bug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4E4FE5-03DE-4F0E-9E89-C9483BAFFA04}"/>
              </a:ext>
            </a:extLst>
          </p:cNvPr>
          <p:cNvSpPr txBox="1"/>
          <p:nvPr/>
        </p:nvSpPr>
        <p:spPr>
          <a:xfrm>
            <a:off x="5523512" y="2178651"/>
            <a:ext cx="11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bug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3F8AAD-4CE4-4988-AE19-0230C38F3719}"/>
              </a:ext>
            </a:extLst>
          </p:cNvPr>
          <p:cNvSpPr txBox="1"/>
          <p:nvPr/>
        </p:nvSpPr>
        <p:spPr>
          <a:xfrm>
            <a:off x="5419978" y="1912098"/>
            <a:ext cx="147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report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50A157-3171-4EE0-B68F-047FE55F52BA}"/>
              </a:ext>
            </a:extLst>
          </p:cNvPr>
          <p:cNvSpPr txBox="1"/>
          <p:nvPr/>
        </p:nvSpPr>
        <p:spPr>
          <a:xfrm>
            <a:off x="5105830" y="3897311"/>
            <a:ext cx="19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report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BDBC9A-5A0F-4172-ADF2-0EDC7D379B4E}"/>
              </a:ext>
            </a:extLst>
          </p:cNvPr>
          <p:cNvSpPr txBox="1"/>
          <p:nvPr/>
        </p:nvSpPr>
        <p:spPr>
          <a:xfrm>
            <a:off x="5447694" y="4173794"/>
            <a:ext cx="123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bug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8F7ECC-AA4A-4FFF-8EBC-E52E127DC2B6}"/>
              </a:ext>
            </a:extLst>
          </p:cNvPr>
          <p:cNvSpPr/>
          <p:nvPr/>
        </p:nvSpPr>
        <p:spPr>
          <a:xfrm>
            <a:off x="1714082" y="1755608"/>
            <a:ext cx="7373771" cy="198296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5EC5DD-425C-4363-93F7-BAB559274AFB}"/>
              </a:ext>
            </a:extLst>
          </p:cNvPr>
          <p:cNvSpPr txBox="1"/>
          <p:nvPr/>
        </p:nvSpPr>
        <p:spPr>
          <a:xfrm>
            <a:off x="7996347" y="2435982"/>
            <a:ext cx="777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report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bug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B7C7E32-4F78-4284-BF84-15E6C24C4B8E}"/>
              </a:ext>
            </a:extLst>
          </p:cNvPr>
          <p:cNvSpPr/>
          <p:nvPr/>
        </p:nvSpPr>
        <p:spPr>
          <a:xfrm>
            <a:off x="1714082" y="3869740"/>
            <a:ext cx="7373771" cy="198296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5C7C96-705B-4F9B-99C7-81D33F6F27A2}"/>
              </a:ext>
            </a:extLst>
          </p:cNvPr>
          <p:cNvSpPr txBox="1"/>
          <p:nvPr/>
        </p:nvSpPr>
        <p:spPr>
          <a:xfrm>
            <a:off x="7954766" y="4550114"/>
            <a:ext cx="86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No bug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report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399343A-0B99-4211-A899-4C8B58C17FF9}"/>
              </a:ext>
            </a:extLst>
          </p:cNvPr>
          <p:cNvSpPr/>
          <p:nvPr/>
        </p:nvSpPr>
        <p:spPr>
          <a:xfrm>
            <a:off x="1780118" y="1812670"/>
            <a:ext cx="2725848" cy="490880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47BCA2-54BA-4619-A7E3-C6F775D75C74}"/>
              </a:ext>
            </a:extLst>
          </p:cNvPr>
          <p:cNvSpPr txBox="1"/>
          <p:nvPr/>
        </p:nvSpPr>
        <p:spPr>
          <a:xfrm>
            <a:off x="2217475" y="6122454"/>
            <a:ext cx="1851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Analysis is correct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D2CE986-C7F6-4350-B3C6-B496C2BDC380}"/>
              </a:ext>
            </a:extLst>
          </p:cNvPr>
          <p:cNvSpPr/>
          <p:nvPr/>
        </p:nvSpPr>
        <p:spPr>
          <a:xfrm>
            <a:off x="4701620" y="1812670"/>
            <a:ext cx="2725848" cy="490880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043617-888E-416F-A2F7-759355FA5F7B}"/>
              </a:ext>
            </a:extLst>
          </p:cNvPr>
          <p:cNvSpPr txBox="1"/>
          <p:nvPr/>
        </p:nvSpPr>
        <p:spPr>
          <a:xfrm>
            <a:off x="5174431" y="6146517"/>
            <a:ext cx="17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Analysis is wrong</a:t>
            </a:r>
          </a:p>
        </p:txBody>
      </p:sp>
      <p:sp>
        <p:nvSpPr>
          <p:cNvPr id="29" name="Smiley Face 28">
            <a:extLst>
              <a:ext uri="{FF2B5EF4-FFF2-40B4-BE49-F238E27FC236}">
                <a16:creationId xmlns:a16="http://schemas.microsoft.com/office/drawing/2014/main" id="{38B9C395-2CAE-4007-B801-C81EBCADF46B}"/>
              </a:ext>
            </a:extLst>
          </p:cNvPr>
          <p:cNvSpPr/>
          <p:nvPr/>
        </p:nvSpPr>
        <p:spPr>
          <a:xfrm>
            <a:off x="2857798" y="2666872"/>
            <a:ext cx="593748" cy="574763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iley Face 29">
            <a:extLst>
              <a:ext uri="{FF2B5EF4-FFF2-40B4-BE49-F238E27FC236}">
                <a16:creationId xmlns:a16="http://schemas.microsoft.com/office/drawing/2014/main" id="{999EB091-E4BE-43DC-9CC6-DD9249A1AB36}"/>
              </a:ext>
            </a:extLst>
          </p:cNvPr>
          <p:cNvSpPr/>
          <p:nvPr/>
        </p:nvSpPr>
        <p:spPr>
          <a:xfrm>
            <a:off x="2845699" y="4617218"/>
            <a:ext cx="593748" cy="574763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iley Face 30">
            <a:extLst>
              <a:ext uri="{FF2B5EF4-FFF2-40B4-BE49-F238E27FC236}">
                <a16:creationId xmlns:a16="http://schemas.microsoft.com/office/drawing/2014/main" id="{4147B086-0D29-4EF0-B814-87178C2C0438}"/>
              </a:ext>
            </a:extLst>
          </p:cNvPr>
          <p:cNvSpPr/>
          <p:nvPr/>
        </p:nvSpPr>
        <p:spPr>
          <a:xfrm>
            <a:off x="5831427" y="2661080"/>
            <a:ext cx="593748" cy="574763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>
            <a:extLst>
              <a:ext uri="{FF2B5EF4-FFF2-40B4-BE49-F238E27FC236}">
                <a16:creationId xmlns:a16="http://schemas.microsoft.com/office/drawing/2014/main" id="{55DED19B-5C34-4223-9D09-4FDB9A604353}"/>
              </a:ext>
            </a:extLst>
          </p:cNvPr>
          <p:cNvSpPr/>
          <p:nvPr/>
        </p:nvSpPr>
        <p:spPr>
          <a:xfrm>
            <a:off x="5841231" y="4642909"/>
            <a:ext cx="593748" cy="574763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364410-3FF4-40FE-A459-841E04673267}"/>
              </a:ext>
            </a:extLst>
          </p:cNvPr>
          <p:cNvSpPr txBox="1"/>
          <p:nvPr/>
        </p:nvSpPr>
        <p:spPr>
          <a:xfrm>
            <a:off x="3393898" y="2759147"/>
            <a:ext cx="87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4CE1FC-9971-4A09-93E3-FC20140B92D1}"/>
              </a:ext>
            </a:extLst>
          </p:cNvPr>
          <p:cNvSpPr txBox="1"/>
          <p:nvPr/>
        </p:nvSpPr>
        <p:spPr>
          <a:xfrm>
            <a:off x="3410511" y="4715091"/>
            <a:ext cx="87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D33FBD-3C57-472D-A366-CC60DE593D4F}"/>
              </a:ext>
            </a:extLst>
          </p:cNvPr>
          <p:cNvSpPr txBox="1"/>
          <p:nvPr/>
        </p:nvSpPr>
        <p:spPr>
          <a:xfrm>
            <a:off x="6397181" y="2634933"/>
            <a:ext cx="791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Type I </a:t>
            </a:r>
          </a:p>
          <a:p>
            <a:pPr algn="ctr"/>
            <a:r>
              <a:rPr lang="en-US" dirty="0"/>
              <a:t>Error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003805-6F46-4E60-B051-F520E9CCB9B5}"/>
              </a:ext>
            </a:extLst>
          </p:cNvPr>
          <p:cNvSpPr txBox="1"/>
          <p:nvPr/>
        </p:nvSpPr>
        <p:spPr>
          <a:xfrm>
            <a:off x="6403617" y="4598264"/>
            <a:ext cx="84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Type II </a:t>
            </a:r>
          </a:p>
          <a:p>
            <a:pPr algn="ctr"/>
            <a:r>
              <a:rPr lang="en-US" dirty="0"/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381135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7374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5758543"/>
            <a:ext cx="8581292" cy="997424"/>
          </a:xfrm>
        </p:spPr>
        <p:txBody>
          <a:bodyPr anchor="ctr"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Error Reporting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4B8CE0-7AB8-44F9-8BA5-05075C17CF56}"/>
                  </a:ext>
                </a:extLst>
              </p14:cNvPr>
              <p14:cNvContentPartPr/>
              <p14:nvPr/>
            </p14:nvContentPartPr>
            <p14:xfrm>
              <a:off x="5825880" y="4843080"/>
              <a:ext cx="1034640" cy="238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4B8CE0-7AB8-44F9-8BA5-05075C17CF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6520" y="4833720"/>
                <a:ext cx="1053360" cy="2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5276" y="6483947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85F072F-A3B6-40C1-9EA5-26130A19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2676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Guarantees Under Imperfect Detection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– 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2226427-95F4-4B78-94A5-B4DF6994C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3550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Consistency / Reliability super important for users</a:t>
            </a:r>
          </a:p>
          <a:p>
            <a:pPr marL="0" indent="0">
              <a:buNone/>
            </a:pPr>
            <a:r>
              <a:rPr lang="en-US" b="1" dirty="0"/>
              <a:t>We’d like to limit the </a:t>
            </a:r>
            <a:r>
              <a:rPr lang="en-US" b="1" u="sng" dirty="0"/>
              <a:t>kinds</a:t>
            </a:r>
            <a:r>
              <a:rPr lang="en-US" b="1" dirty="0"/>
              <a:t> of errors we report</a:t>
            </a:r>
          </a:p>
          <a:p>
            <a:pPr marL="0" indent="0">
              <a:buNone/>
            </a:pPr>
            <a:r>
              <a:rPr lang="en-US" b="1" dirty="0"/>
              <a:t>We can choose which type of bug report error to avoid</a:t>
            </a:r>
          </a:p>
          <a:p>
            <a:r>
              <a:rPr lang="en-US" dirty="0"/>
              <a:t>Soundness: No false positives</a:t>
            </a:r>
          </a:p>
          <a:p>
            <a:r>
              <a:rPr lang="en-US" dirty="0"/>
              <a:t>Completeness: No false negatives</a:t>
            </a:r>
          </a:p>
        </p:txBody>
      </p:sp>
    </p:spTree>
    <p:extLst>
      <p:ext uri="{BB962C8B-B14F-4D97-AF65-F5344CB8AC3E}">
        <p14:creationId xmlns:p14="http://schemas.microsoft.com/office/powerpoint/2010/main" val="306165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5276" y="6483947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85F072F-A3B6-40C1-9EA5-26130A19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2676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Visual Analogy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– 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2226427-95F4-4B78-94A5-B4DF6994C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48" y="1825625"/>
            <a:ext cx="53550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Imagine the universe of all programs is contained in a circle</a:t>
            </a:r>
          </a:p>
          <a:p>
            <a:r>
              <a:rPr lang="en-US" dirty="0"/>
              <a:t>You can draw a circle around the programs you report as buggy</a:t>
            </a:r>
          </a:p>
          <a:p>
            <a:r>
              <a:rPr lang="en-US" dirty="0"/>
              <a:t>The actual buggy programs occupy a jagged region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D26ADD-FDC4-4C64-AF10-5BD274B9F8A8}"/>
              </a:ext>
            </a:extLst>
          </p:cNvPr>
          <p:cNvGrpSpPr/>
          <p:nvPr/>
        </p:nvGrpSpPr>
        <p:grpSpPr>
          <a:xfrm>
            <a:off x="5105400" y="1637404"/>
            <a:ext cx="3886200" cy="3886200"/>
            <a:chOff x="5105400" y="1637404"/>
            <a:chExt cx="3886200" cy="38862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6582FF4-D7F9-4F94-BF31-FD9F7A482401}"/>
                </a:ext>
              </a:extLst>
            </p:cNvPr>
            <p:cNvSpPr/>
            <p:nvPr/>
          </p:nvSpPr>
          <p:spPr>
            <a:xfrm>
              <a:off x="5105400" y="1637404"/>
              <a:ext cx="3886200" cy="3886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2F7A05-0807-49AE-B99D-F773C3AE869D}"/>
                </a:ext>
              </a:extLst>
            </p:cNvPr>
            <p:cNvSpPr txBox="1"/>
            <p:nvPr/>
          </p:nvSpPr>
          <p:spPr>
            <a:xfrm>
              <a:off x="6409976" y="1866004"/>
              <a:ext cx="1362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All Programs</a:t>
              </a: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5851185-7DA9-4AB8-A086-EFAD80086B34}"/>
              </a:ext>
            </a:extLst>
          </p:cNvPr>
          <p:cNvSpPr/>
          <p:nvPr/>
        </p:nvSpPr>
        <p:spPr>
          <a:xfrm>
            <a:off x="5565476" y="2704204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Buggy programs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F0F24A-D072-4573-98F5-7410C5D9CE96}"/>
              </a:ext>
            </a:extLst>
          </p:cNvPr>
          <p:cNvSpPr/>
          <p:nvPr/>
        </p:nvSpPr>
        <p:spPr>
          <a:xfrm>
            <a:off x="7049419" y="2366336"/>
            <a:ext cx="1362425" cy="1422264"/>
          </a:xfrm>
          <a:prstGeom prst="ellipse">
            <a:avLst/>
          </a:prstGeom>
          <a:solidFill>
            <a:schemeClr val="accent6">
              <a:alpha val="31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887F02-54B1-43A0-8321-E8FCB6FD9784}"/>
              </a:ext>
            </a:extLst>
          </p:cNvPr>
          <p:cNvSpPr txBox="1"/>
          <p:nvPr/>
        </p:nvSpPr>
        <p:spPr>
          <a:xfrm>
            <a:off x="7941333" y="1281134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Reported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bugs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968D8CB-E85D-4E8F-9C8E-5E47F0B13AF9}"/>
              </a:ext>
            </a:extLst>
          </p:cNvPr>
          <p:cNvSpPr/>
          <p:nvPr/>
        </p:nvSpPr>
        <p:spPr>
          <a:xfrm>
            <a:off x="8125901" y="1900989"/>
            <a:ext cx="487793" cy="593558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793" h="593558">
                <a:moveTo>
                  <a:pt x="360373" y="0"/>
                </a:moveTo>
                <a:cubicBezTo>
                  <a:pt x="441251" y="121653"/>
                  <a:pt x="522130" y="243306"/>
                  <a:pt x="472667" y="312822"/>
                </a:cubicBezTo>
                <a:cubicBezTo>
                  <a:pt x="423204" y="382338"/>
                  <a:pt x="141131" y="370306"/>
                  <a:pt x="63594" y="417095"/>
                </a:cubicBezTo>
                <a:cubicBezTo>
                  <a:pt x="-13943" y="463884"/>
                  <a:pt x="-3249" y="528721"/>
                  <a:pt x="7446" y="593558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1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703079E-5495-47BF-BD62-54CBF6C3EED7}"/>
              </a:ext>
            </a:extLst>
          </p:cNvPr>
          <p:cNvSpPr/>
          <p:nvPr/>
        </p:nvSpPr>
        <p:spPr>
          <a:xfrm>
            <a:off x="321496" y="1278237"/>
            <a:ext cx="3810000" cy="3886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5276" y="6483947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AC5F4-CBAE-43B4-96C6-73F08431830C}"/>
              </a:ext>
            </a:extLst>
          </p:cNvPr>
          <p:cNvSpPr txBox="1"/>
          <p:nvPr/>
        </p:nvSpPr>
        <p:spPr>
          <a:xfrm>
            <a:off x="1626072" y="1506837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Programs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3F0B63-3FD5-410B-8334-536DF69F15E4}"/>
              </a:ext>
            </a:extLst>
          </p:cNvPr>
          <p:cNvSpPr/>
          <p:nvPr/>
        </p:nvSpPr>
        <p:spPr>
          <a:xfrm>
            <a:off x="5105400" y="1252396"/>
            <a:ext cx="3886200" cy="3886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D77F0D-B46B-4F0A-A58D-75B3D505BE37}"/>
              </a:ext>
            </a:extLst>
          </p:cNvPr>
          <p:cNvSpPr txBox="1"/>
          <p:nvPr/>
        </p:nvSpPr>
        <p:spPr>
          <a:xfrm>
            <a:off x="6409976" y="1480996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Programs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D44A9D-B118-47AB-AB96-11C6661E9B54}"/>
              </a:ext>
            </a:extLst>
          </p:cNvPr>
          <p:cNvSpPr txBox="1"/>
          <p:nvPr/>
        </p:nvSpPr>
        <p:spPr>
          <a:xfrm>
            <a:off x="5940635" y="5226351"/>
            <a:ext cx="251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Complete bug detection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C0BBE4-8749-4F42-9ECB-B3CCE8E81F01}"/>
              </a:ext>
            </a:extLst>
          </p:cNvPr>
          <p:cNvSpPr txBox="1"/>
          <p:nvPr/>
        </p:nvSpPr>
        <p:spPr>
          <a:xfrm>
            <a:off x="4360002" y="1217195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Reported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bugs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85F072F-A3B6-40C1-9EA5-26130A19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Soundness and Completeness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– 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3C306F-BCBA-4C80-A08B-FE4F67B56444}"/>
              </a:ext>
            </a:extLst>
          </p:cNvPr>
          <p:cNvSpPr txBox="1"/>
          <p:nvPr/>
        </p:nvSpPr>
        <p:spPr>
          <a:xfrm>
            <a:off x="5592185" y="5494036"/>
            <a:ext cx="3132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All buggy programs get flagged </a:t>
            </a:r>
          </a:p>
          <a:p>
            <a:pPr algn="ctr"/>
            <a:r>
              <a:rPr lang="en-US" dirty="0"/>
              <a:t>(No false negative problem)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130A01-C4CC-4CF7-8CD7-0CBC9BCA92D7}"/>
              </a:ext>
            </a:extLst>
          </p:cNvPr>
          <p:cNvSpPr txBox="1"/>
          <p:nvPr/>
        </p:nvSpPr>
        <p:spPr>
          <a:xfrm>
            <a:off x="5333329" y="6124914"/>
            <a:ext cx="351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Some correct programs get flagged </a:t>
            </a:r>
          </a:p>
          <a:p>
            <a:pPr algn="ctr"/>
            <a:r>
              <a:rPr lang="en-US" dirty="0"/>
              <a:t>(has false positive problem)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B505ED-5F4C-4C1A-8740-87FA831A6563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4601719" y="2946003"/>
            <a:ext cx="1429092" cy="713514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5E0F6B8-E3C3-4CD8-8B41-AEDCAC3569A5}"/>
              </a:ext>
            </a:extLst>
          </p:cNvPr>
          <p:cNvSpPr txBox="1"/>
          <p:nvPr/>
        </p:nvSpPr>
        <p:spPr>
          <a:xfrm>
            <a:off x="4146530" y="2299672"/>
            <a:ext cx="91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False</a:t>
            </a:r>
          </a:p>
          <a:p>
            <a:pPr algn="ctr"/>
            <a:r>
              <a:rPr lang="en-US" dirty="0"/>
              <a:t>Positive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47F05E1-8690-4ADE-AB55-CD07814C8DD2}"/>
              </a:ext>
            </a:extLst>
          </p:cNvPr>
          <p:cNvSpPr/>
          <p:nvPr/>
        </p:nvSpPr>
        <p:spPr>
          <a:xfrm>
            <a:off x="780454" y="2310058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Buggy programs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4361F1D-2CAC-4BAD-8115-46FD5F1D2BE4}"/>
              </a:ext>
            </a:extLst>
          </p:cNvPr>
          <p:cNvSpPr/>
          <p:nvPr/>
        </p:nvSpPr>
        <p:spPr>
          <a:xfrm>
            <a:off x="5565476" y="2319196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Buggy programs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30F4D82-6A34-4488-8BFF-12012F153762}"/>
              </a:ext>
            </a:extLst>
          </p:cNvPr>
          <p:cNvSpPr/>
          <p:nvPr/>
        </p:nvSpPr>
        <p:spPr>
          <a:xfrm>
            <a:off x="1758092" y="2704203"/>
            <a:ext cx="1068577" cy="998005"/>
          </a:xfrm>
          <a:prstGeom prst="ellipse">
            <a:avLst/>
          </a:prstGeom>
          <a:solidFill>
            <a:schemeClr val="accent6">
              <a:alpha val="31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8D3078-6CDC-49CB-B18C-56DCE3CDF50D}"/>
              </a:ext>
            </a:extLst>
          </p:cNvPr>
          <p:cNvSpPr txBox="1"/>
          <p:nvPr/>
        </p:nvSpPr>
        <p:spPr>
          <a:xfrm>
            <a:off x="92990" y="1025123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Reported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bugs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9D8E8ED-2542-45E1-846F-FF03A2DBE2A1}"/>
              </a:ext>
            </a:extLst>
          </p:cNvPr>
          <p:cNvSpPr/>
          <p:nvPr/>
        </p:nvSpPr>
        <p:spPr>
          <a:xfrm rot="18390857">
            <a:off x="950791" y="1473650"/>
            <a:ext cx="869991" cy="1560920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  <a:gd name="connsiteX0" fmla="*/ 357229 w 412342"/>
              <a:gd name="connsiteY0" fmla="*/ 0 h 593558"/>
              <a:gd name="connsiteX1" fmla="*/ 369637 w 412342"/>
              <a:gd name="connsiteY1" fmla="*/ 250712 h 593558"/>
              <a:gd name="connsiteX2" fmla="*/ 60450 w 412342"/>
              <a:gd name="connsiteY2" fmla="*/ 417095 h 593558"/>
              <a:gd name="connsiteX3" fmla="*/ 4302 w 412342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42" h="593558">
                <a:moveTo>
                  <a:pt x="357229" y="0"/>
                </a:moveTo>
                <a:cubicBezTo>
                  <a:pt x="438107" y="121653"/>
                  <a:pt x="419100" y="181196"/>
                  <a:pt x="369637" y="250712"/>
                </a:cubicBezTo>
                <a:cubicBezTo>
                  <a:pt x="320174" y="320228"/>
                  <a:pt x="121339" y="359954"/>
                  <a:pt x="60450" y="417095"/>
                </a:cubicBezTo>
                <a:cubicBezTo>
                  <a:pt x="-439" y="474236"/>
                  <a:pt x="-6393" y="528721"/>
                  <a:pt x="4302" y="593558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5A9FD48-40B8-4D4E-8368-C8DCA5A0F7DC}"/>
              </a:ext>
            </a:extLst>
          </p:cNvPr>
          <p:cNvSpPr/>
          <p:nvPr/>
        </p:nvSpPr>
        <p:spPr>
          <a:xfrm rot="18390857">
            <a:off x="5071107" y="1706909"/>
            <a:ext cx="753467" cy="1083424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  <a:gd name="connsiteX0" fmla="*/ 357229 w 412342"/>
              <a:gd name="connsiteY0" fmla="*/ 0 h 593558"/>
              <a:gd name="connsiteX1" fmla="*/ 369637 w 412342"/>
              <a:gd name="connsiteY1" fmla="*/ 250712 h 593558"/>
              <a:gd name="connsiteX2" fmla="*/ 60450 w 412342"/>
              <a:gd name="connsiteY2" fmla="*/ 417095 h 593558"/>
              <a:gd name="connsiteX3" fmla="*/ 4302 w 412342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42" h="593558">
                <a:moveTo>
                  <a:pt x="357229" y="0"/>
                </a:moveTo>
                <a:cubicBezTo>
                  <a:pt x="438107" y="121653"/>
                  <a:pt x="419100" y="181196"/>
                  <a:pt x="369637" y="250712"/>
                </a:cubicBezTo>
                <a:cubicBezTo>
                  <a:pt x="320174" y="320228"/>
                  <a:pt x="121339" y="359954"/>
                  <a:pt x="60450" y="417095"/>
                </a:cubicBezTo>
                <a:cubicBezTo>
                  <a:pt x="-439" y="474236"/>
                  <a:pt x="-6393" y="528721"/>
                  <a:pt x="4302" y="593558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9F6526-264E-46E7-96FB-43242A99D847}"/>
              </a:ext>
            </a:extLst>
          </p:cNvPr>
          <p:cNvSpPr txBox="1"/>
          <p:nvPr/>
        </p:nvSpPr>
        <p:spPr>
          <a:xfrm>
            <a:off x="1195605" y="5178926"/>
            <a:ext cx="215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Sound bug detection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A44B68-89FC-432B-81EF-61D29DDC333B}"/>
              </a:ext>
            </a:extLst>
          </p:cNvPr>
          <p:cNvSpPr txBox="1"/>
          <p:nvPr/>
        </p:nvSpPr>
        <p:spPr>
          <a:xfrm>
            <a:off x="507200" y="6055152"/>
            <a:ext cx="3542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buggy programs pass through</a:t>
            </a:r>
          </a:p>
          <a:p>
            <a:pPr algn="ctr"/>
            <a:r>
              <a:rPr lang="en-US" dirty="0"/>
              <a:t>(has false negative problem)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6C3FE4-EFF2-4896-B8F3-3DA3E09A8C90}"/>
              </a:ext>
            </a:extLst>
          </p:cNvPr>
          <p:cNvSpPr txBox="1"/>
          <p:nvPr/>
        </p:nvSpPr>
        <p:spPr>
          <a:xfrm>
            <a:off x="599224" y="5452631"/>
            <a:ext cx="335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correct programs pass through</a:t>
            </a:r>
          </a:p>
          <a:p>
            <a:pPr algn="ctr"/>
            <a:r>
              <a:rPr lang="en-US" dirty="0"/>
              <a:t>(No false positive problem)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BB191A-ABAD-494F-978D-3DF90305A66E}"/>
              </a:ext>
            </a:extLst>
          </p:cNvPr>
          <p:cNvCxnSpPr>
            <a:cxnSpLocks/>
          </p:cNvCxnSpPr>
          <p:nvPr/>
        </p:nvCxnSpPr>
        <p:spPr>
          <a:xfrm flipH="1" flipV="1">
            <a:off x="3083592" y="2835519"/>
            <a:ext cx="1226099" cy="866689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1D4126D-704C-4961-A5FC-C502BF455486}"/>
              </a:ext>
            </a:extLst>
          </p:cNvPr>
          <p:cNvSpPr txBox="1"/>
          <p:nvPr/>
        </p:nvSpPr>
        <p:spPr>
          <a:xfrm>
            <a:off x="4130394" y="3544883"/>
            <a:ext cx="1009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False</a:t>
            </a:r>
          </a:p>
          <a:p>
            <a:pPr algn="ctr"/>
            <a:r>
              <a:rPr lang="en-US" dirty="0"/>
              <a:t>Negative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4D1BF2A-60BA-47D7-81BF-226E632E8C76}"/>
              </a:ext>
            </a:extLst>
          </p:cNvPr>
          <p:cNvSpPr/>
          <p:nvPr/>
        </p:nvSpPr>
        <p:spPr>
          <a:xfrm>
            <a:off x="5565476" y="1946840"/>
            <a:ext cx="2798070" cy="2784990"/>
          </a:xfrm>
          <a:prstGeom prst="ellipse">
            <a:avLst/>
          </a:prstGeom>
          <a:solidFill>
            <a:schemeClr val="accent6">
              <a:alpha val="31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9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9" grpId="0"/>
      <p:bldP spid="18" grpId="0"/>
      <p:bldP spid="21" grpId="0"/>
      <p:bldP spid="24" grpId="0"/>
      <p:bldP spid="26" grpId="0" animBg="1"/>
      <p:bldP spid="28" grpId="0" animBg="1"/>
      <p:bldP spid="29" grpId="0"/>
      <p:bldP spid="30" grpId="0" animBg="1"/>
      <p:bldP spid="32" grpId="0" animBg="1"/>
      <p:bldP spid="33" grpId="0"/>
      <p:bldP spid="34" grpId="0"/>
      <p:bldP spid="35" grpId="0"/>
      <p:bldP spid="39" grpId="0"/>
      <p:bldP spid="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best-effort procedures that are neither sound nor complete</a:t>
            </a:r>
          </a:p>
          <a:p>
            <a:r>
              <a:rPr lang="en-US" dirty="0"/>
              <a:t>We can analyze the result of a statement under certain assumptions</a:t>
            </a:r>
          </a:p>
          <a:p>
            <a:pPr lvl="1"/>
            <a:r>
              <a:rPr lang="en-US" dirty="0"/>
              <a:t>Assume that the statement is executed</a:t>
            </a:r>
          </a:p>
          <a:p>
            <a:pPr lvl="1"/>
            <a:r>
              <a:rPr lang="en-US" dirty="0"/>
              <a:t>Assume that the statement actually completes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BD9AD2-454E-4EFD-B338-8DDF06CA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Partial Correctness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– 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Review – Type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473521" y="5601678"/>
            <a:ext cx="11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pic>
        <p:nvPicPr>
          <p:cNvPr id="14" name="Picture 2" descr="Image result for cartoon bluebird">
            <a:extLst>
              <a:ext uri="{FF2B5EF4-FFF2-40B4-BE49-F238E27FC236}">
                <a16:creationId xmlns:a16="http://schemas.microsoft.com/office/drawing/2014/main" id="{D77830FD-CFDC-4E80-B2F1-1D2CBCFA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307681"/>
            <a:ext cx="137623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1C40A5E-BEF0-45EC-AC8D-526629093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8"/>
            <a:ext cx="7886700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Types</a:t>
            </a:r>
          </a:p>
          <a:p>
            <a:r>
              <a:rPr lang="en-US" dirty="0"/>
              <a:t>What they are</a:t>
            </a:r>
          </a:p>
          <a:p>
            <a:r>
              <a:rPr lang="en-US" dirty="0"/>
              <a:t>Why we have them</a:t>
            </a:r>
          </a:p>
          <a:p>
            <a:pPr marL="0" indent="0">
              <a:buNone/>
            </a:pPr>
            <a:r>
              <a:rPr lang="en-US" b="1" dirty="0"/>
              <a:t>Type Rules</a:t>
            </a:r>
          </a:p>
          <a:p>
            <a:r>
              <a:rPr lang="en-US" dirty="0"/>
              <a:t>Examples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Connecting operations to their types</a:t>
            </a:r>
          </a:p>
          <a:p>
            <a:r>
              <a:rPr lang="en-US" dirty="0"/>
              <a:t>Enrich our static analysis pass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15DD99-5680-4203-A59A-3B6814AFF531}"/>
              </a:ext>
            </a:extLst>
          </p:cNvPr>
          <p:cNvSpPr/>
          <p:nvPr/>
        </p:nvSpPr>
        <p:spPr>
          <a:xfrm>
            <a:off x="5125453" y="1174082"/>
            <a:ext cx="3503642" cy="25075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meaning of different aspects of type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simple AST-based type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propagate type errors</a:t>
            </a:r>
          </a:p>
        </p:txBody>
      </p:sp>
    </p:spTree>
    <p:extLst>
      <p:ext uri="{BB962C8B-B14F-4D97-AF65-F5344CB8AC3E}">
        <p14:creationId xmlns:p14="http://schemas.microsoft.com/office/powerpoint/2010/main" val="17414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" y="1524000"/>
            <a:ext cx="5113509" cy="5257800"/>
          </a:xfrm>
        </p:spPr>
        <p:txBody>
          <a:bodyPr>
            <a:normAutofit/>
          </a:bodyPr>
          <a:lstStyle/>
          <a:p>
            <a:r>
              <a:rPr lang="en-US" dirty="0"/>
              <a:t>We’d like all </a:t>
            </a:r>
            <a:r>
              <a:rPr lang="en-US" i="1" dirty="0"/>
              <a:t>distinct </a:t>
            </a:r>
            <a:r>
              <a:rPr lang="en-US" dirty="0"/>
              <a:t>errors at the same time</a:t>
            </a:r>
          </a:p>
          <a:p>
            <a:pPr lvl="1"/>
            <a:r>
              <a:rPr lang="en-US" dirty="0"/>
              <a:t>Don’t give up at the first error</a:t>
            </a:r>
          </a:p>
          <a:p>
            <a:pPr lvl="1"/>
            <a:r>
              <a:rPr lang="en-US" dirty="0"/>
              <a:t>Don’t report the same error multiple times</a:t>
            </a:r>
          </a:p>
          <a:p>
            <a:r>
              <a:rPr lang="en-US" dirty="0"/>
              <a:t>When you get error as an operand</a:t>
            </a:r>
          </a:p>
          <a:p>
            <a:pPr lvl="1"/>
            <a:r>
              <a:rPr lang="en-US" dirty="0"/>
              <a:t>Don’t (re)report an error</a:t>
            </a:r>
          </a:p>
          <a:p>
            <a:pPr lvl="1"/>
            <a:r>
              <a:rPr lang="en-US" dirty="0"/>
              <a:t>Again, pass </a:t>
            </a:r>
            <a:r>
              <a:rPr lang="en-US" b="1" dirty="0"/>
              <a:t>error </a:t>
            </a:r>
            <a:r>
              <a:rPr lang="en-US" dirty="0"/>
              <a:t>up the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5</a:t>
            </a:fld>
            <a:endParaRPr lang="en-US" dirty="0"/>
          </a:p>
        </p:txBody>
      </p:sp>
      <p:pic>
        <p:nvPicPr>
          <p:cNvPr id="4098" name="Picture 2" descr="https://encrypted-tbn3.gstatic.com/images?q=tbn:ANd9GcSuOtpcWYhw40AYoOxsiFjgFG2h6wCeu09QjpIh_skupJXPAtl4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709" y="2209800"/>
            <a:ext cx="380189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10617EB-65D4-447D-86CE-89458D07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0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Handling Errors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Analysis – Implementing Type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7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" y="762000"/>
            <a:ext cx="4191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true + 1 + 2 + b;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2;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62100" y="6286500"/>
            <a:ext cx="10287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BoolLit</a:t>
            </a:r>
            <a:endParaRPr lang="en-US" dirty="0"/>
          </a:p>
          <a:p>
            <a:pPr algn="ctr"/>
            <a:r>
              <a:rPr lang="en-US" dirty="0"/>
              <a:t>true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95600" y="6286500"/>
            <a:ext cx="10287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71700" y="53721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38550" y="5295899"/>
            <a:ext cx="1028700" cy="619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14650" y="43815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95700" y="3390900"/>
            <a:ext cx="10287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57700" y="43815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295900" y="5381625"/>
            <a:ext cx="1600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type: </a:t>
            </a:r>
            <a:r>
              <a:rPr lang="en-US" dirty="0" err="1"/>
              <a:t>bool</a:t>
            </a:r>
            <a:endParaRPr lang="en-US" dirty="0"/>
          </a:p>
          <a:p>
            <a:pPr algn="ctr"/>
            <a:r>
              <a:rPr lang="en-US" dirty="0"/>
              <a:t>name: b</a:t>
            </a:r>
          </a:p>
        </p:txBody>
      </p:sp>
      <p:cxnSp>
        <p:nvCxnSpPr>
          <p:cNvPr id="21" name="Straight Arrow Connector 20"/>
          <p:cNvCxnSpPr>
            <a:stCxn id="18" idx="3"/>
            <a:endCxn id="20" idx="0"/>
          </p:cNvCxnSpPr>
          <p:nvPr/>
        </p:nvCxnSpPr>
        <p:spPr>
          <a:xfrm>
            <a:off x="5486400" y="4552950"/>
            <a:ext cx="609600" cy="828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851775">
            <a:off x="5370970" y="4519144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cxnSp>
        <p:nvCxnSpPr>
          <p:cNvPr id="25" name="Straight Arrow Connector 24"/>
          <p:cNvCxnSpPr>
            <a:stCxn id="7" idx="0"/>
            <a:endCxn id="9" idx="2"/>
          </p:cNvCxnSpPr>
          <p:nvPr/>
        </p:nvCxnSpPr>
        <p:spPr>
          <a:xfrm flipV="1">
            <a:off x="2076450" y="5715000"/>
            <a:ext cx="6096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0"/>
            <a:endCxn id="9" idx="2"/>
          </p:cNvCxnSpPr>
          <p:nvPr/>
        </p:nvCxnSpPr>
        <p:spPr>
          <a:xfrm flipH="1" flipV="1">
            <a:off x="2686050" y="5715000"/>
            <a:ext cx="7239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0"/>
            <a:endCxn id="11" idx="2"/>
          </p:cNvCxnSpPr>
          <p:nvPr/>
        </p:nvCxnSpPr>
        <p:spPr>
          <a:xfrm flipV="1">
            <a:off x="2686050" y="4724400"/>
            <a:ext cx="74295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0"/>
            <a:endCxn id="11" idx="2"/>
          </p:cNvCxnSpPr>
          <p:nvPr/>
        </p:nvCxnSpPr>
        <p:spPr>
          <a:xfrm flipH="1" flipV="1">
            <a:off x="3429000" y="4724400"/>
            <a:ext cx="723900" cy="571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0"/>
            <a:endCxn id="17" idx="2"/>
          </p:cNvCxnSpPr>
          <p:nvPr/>
        </p:nvCxnSpPr>
        <p:spPr>
          <a:xfrm flipV="1">
            <a:off x="3429000" y="3771900"/>
            <a:ext cx="78105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8" idx="0"/>
            <a:endCxn id="17" idx="2"/>
          </p:cNvCxnSpPr>
          <p:nvPr/>
        </p:nvCxnSpPr>
        <p:spPr>
          <a:xfrm flipH="1" flipV="1">
            <a:off x="4210050" y="37719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2857500" y="2705100"/>
            <a:ext cx="12001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AssignExp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2162175" y="3390900"/>
            <a:ext cx="10287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476250" y="4457700"/>
            <a:ext cx="1600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type: </a:t>
            </a:r>
            <a:r>
              <a:rPr lang="en-US" dirty="0" err="1"/>
              <a:t>int</a:t>
            </a:r>
            <a:endParaRPr lang="en-US" dirty="0"/>
          </a:p>
          <a:p>
            <a:pPr algn="ctr"/>
            <a:r>
              <a:rPr lang="en-US" dirty="0"/>
              <a:t>name: a</a:t>
            </a:r>
          </a:p>
        </p:txBody>
      </p:sp>
      <p:cxnSp>
        <p:nvCxnSpPr>
          <p:cNvPr id="40" name="Straight Arrow Connector 39"/>
          <p:cNvCxnSpPr>
            <a:stCxn id="38" idx="1"/>
            <a:endCxn id="39" idx="0"/>
          </p:cNvCxnSpPr>
          <p:nvPr/>
        </p:nvCxnSpPr>
        <p:spPr>
          <a:xfrm flipH="1">
            <a:off x="1276350" y="3619500"/>
            <a:ext cx="885825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9281569">
            <a:off x="1167402" y="3783438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cxnSp>
        <p:nvCxnSpPr>
          <p:cNvPr id="43" name="Straight Arrow Connector 42"/>
          <p:cNvCxnSpPr>
            <a:stCxn id="17" idx="0"/>
            <a:endCxn id="37" idx="2"/>
          </p:cNvCxnSpPr>
          <p:nvPr/>
        </p:nvCxnSpPr>
        <p:spPr>
          <a:xfrm flipH="1" flipV="1">
            <a:off x="3457575" y="3162300"/>
            <a:ext cx="752475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0"/>
            <a:endCxn id="37" idx="2"/>
          </p:cNvCxnSpPr>
          <p:nvPr/>
        </p:nvCxnSpPr>
        <p:spPr>
          <a:xfrm flipV="1">
            <a:off x="2676525" y="3162300"/>
            <a:ext cx="78105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2809874" y="1905000"/>
            <a:ext cx="134302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AssignStmt</a:t>
            </a: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6543675" y="1905000"/>
            <a:ext cx="134302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AssignStmt</a:t>
            </a:r>
            <a:endParaRPr lang="en-US" dirty="0"/>
          </a:p>
        </p:txBody>
      </p:sp>
      <p:cxnSp>
        <p:nvCxnSpPr>
          <p:cNvPr id="69" name="Straight Arrow Connector 68"/>
          <p:cNvCxnSpPr>
            <a:stCxn id="37" idx="0"/>
            <a:endCxn id="67" idx="2"/>
          </p:cNvCxnSpPr>
          <p:nvPr/>
        </p:nvCxnSpPr>
        <p:spPr>
          <a:xfrm flipV="1">
            <a:off x="3457575" y="2362200"/>
            <a:ext cx="23812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6619875" y="2796529"/>
            <a:ext cx="12001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AssignExp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5924550" y="3482329"/>
            <a:ext cx="10287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cxnSp>
        <p:nvCxnSpPr>
          <p:cNvPr id="74" name="Straight Arrow Connector 73"/>
          <p:cNvCxnSpPr>
            <a:stCxn id="73" idx="0"/>
            <a:endCxn id="72" idx="2"/>
          </p:cNvCxnSpPr>
          <p:nvPr/>
        </p:nvCxnSpPr>
        <p:spPr>
          <a:xfrm flipV="1">
            <a:off x="6438900" y="3253729"/>
            <a:ext cx="78105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3" idx="2"/>
            <a:endCxn id="20" idx="0"/>
          </p:cNvCxnSpPr>
          <p:nvPr/>
        </p:nvCxnSpPr>
        <p:spPr>
          <a:xfrm flipH="1">
            <a:off x="6096000" y="3939529"/>
            <a:ext cx="342900" cy="1442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 rot="6407969">
            <a:off x="6019733" y="4388332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658100" y="3533775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</p:txBody>
      </p:sp>
      <p:cxnSp>
        <p:nvCxnSpPr>
          <p:cNvPr id="86" name="Straight Arrow Connector 85"/>
          <p:cNvCxnSpPr>
            <a:stCxn id="79" idx="0"/>
            <a:endCxn id="72" idx="2"/>
          </p:cNvCxnSpPr>
          <p:nvPr/>
        </p:nvCxnSpPr>
        <p:spPr>
          <a:xfrm flipH="1" flipV="1">
            <a:off x="7219950" y="3253729"/>
            <a:ext cx="952500" cy="280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2" idx="0"/>
            <a:endCxn id="68" idx="2"/>
          </p:cNvCxnSpPr>
          <p:nvPr/>
        </p:nvCxnSpPr>
        <p:spPr>
          <a:xfrm flipH="1" flipV="1">
            <a:off x="7215188" y="2362200"/>
            <a:ext cx="4762" cy="434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15" name="Rounded Rectangle 4114"/>
          <p:cNvSpPr/>
          <p:nvPr/>
        </p:nvSpPr>
        <p:spPr>
          <a:xfrm>
            <a:off x="4724400" y="1066800"/>
            <a:ext cx="1200150" cy="457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StmtList</a:t>
            </a:r>
            <a:endParaRPr lang="en-US" dirty="0"/>
          </a:p>
        </p:txBody>
      </p:sp>
      <p:sp>
        <p:nvSpPr>
          <p:cNvPr id="4119" name="Freeform 4118"/>
          <p:cNvSpPr/>
          <p:nvPr/>
        </p:nvSpPr>
        <p:spPr>
          <a:xfrm>
            <a:off x="3781425" y="1552575"/>
            <a:ext cx="1538422" cy="323850"/>
          </a:xfrm>
          <a:custGeom>
            <a:avLst/>
            <a:gdLst>
              <a:gd name="connsiteX0" fmla="*/ 1514475 w 1538422"/>
              <a:gd name="connsiteY0" fmla="*/ 0 h 323850"/>
              <a:gd name="connsiteX1" fmla="*/ 1476375 w 1538422"/>
              <a:gd name="connsiteY1" fmla="*/ 47625 h 323850"/>
              <a:gd name="connsiteX2" fmla="*/ 981075 w 1538422"/>
              <a:gd name="connsiteY2" fmla="*/ 142875 h 323850"/>
              <a:gd name="connsiteX3" fmla="*/ 238125 w 1538422"/>
              <a:gd name="connsiteY3" fmla="*/ 57150 h 323850"/>
              <a:gd name="connsiteX4" fmla="*/ 0 w 1538422"/>
              <a:gd name="connsiteY4" fmla="*/ 323850 h 323850"/>
              <a:gd name="connsiteX5" fmla="*/ 0 w 1538422"/>
              <a:gd name="connsiteY5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8422" h="323850">
                <a:moveTo>
                  <a:pt x="1514475" y="0"/>
                </a:moveTo>
                <a:cubicBezTo>
                  <a:pt x="1539875" y="11906"/>
                  <a:pt x="1565275" y="23813"/>
                  <a:pt x="1476375" y="47625"/>
                </a:cubicBezTo>
                <a:cubicBezTo>
                  <a:pt x="1387475" y="71438"/>
                  <a:pt x="1187450" y="141288"/>
                  <a:pt x="981075" y="142875"/>
                </a:cubicBezTo>
                <a:cubicBezTo>
                  <a:pt x="774700" y="144463"/>
                  <a:pt x="401637" y="26988"/>
                  <a:pt x="238125" y="57150"/>
                </a:cubicBezTo>
                <a:cubicBezTo>
                  <a:pt x="74613" y="87312"/>
                  <a:pt x="0" y="323850"/>
                  <a:pt x="0" y="323850"/>
                </a:cubicBezTo>
                <a:lnTo>
                  <a:pt x="0" y="323850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0" name="Freeform 4119"/>
          <p:cNvSpPr/>
          <p:nvPr/>
        </p:nvSpPr>
        <p:spPr>
          <a:xfrm>
            <a:off x="4191000" y="1789986"/>
            <a:ext cx="2324100" cy="383831"/>
          </a:xfrm>
          <a:custGeom>
            <a:avLst/>
            <a:gdLst>
              <a:gd name="connsiteX0" fmla="*/ 0 w 2324100"/>
              <a:gd name="connsiteY0" fmla="*/ 343614 h 383831"/>
              <a:gd name="connsiteX1" fmla="*/ 762000 w 2324100"/>
              <a:gd name="connsiteY1" fmla="*/ 162639 h 383831"/>
              <a:gd name="connsiteX2" fmla="*/ 1285875 w 2324100"/>
              <a:gd name="connsiteY2" fmla="*/ 381714 h 383831"/>
              <a:gd name="connsiteX3" fmla="*/ 1847850 w 2324100"/>
              <a:gd name="connsiteY3" fmla="*/ 714 h 383831"/>
              <a:gd name="connsiteX4" fmla="*/ 2324100 w 2324100"/>
              <a:gd name="connsiteY4" fmla="*/ 305514 h 38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100" h="383831">
                <a:moveTo>
                  <a:pt x="0" y="343614"/>
                </a:moveTo>
                <a:cubicBezTo>
                  <a:pt x="273844" y="249951"/>
                  <a:pt x="547688" y="156289"/>
                  <a:pt x="762000" y="162639"/>
                </a:cubicBezTo>
                <a:cubicBezTo>
                  <a:pt x="976312" y="168989"/>
                  <a:pt x="1104900" y="408701"/>
                  <a:pt x="1285875" y="381714"/>
                </a:cubicBezTo>
                <a:cubicBezTo>
                  <a:pt x="1466850" y="354727"/>
                  <a:pt x="1674812" y="13414"/>
                  <a:pt x="1847850" y="714"/>
                </a:cubicBezTo>
                <a:cubicBezTo>
                  <a:pt x="2020888" y="-11986"/>
                  <a:pt x="2172494" y="146764"/>
                  <a:pt x="2324100" y="305514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1" name="TextBox 4120"/>
          <p:cNvSpPr txBox="1"/>
          <p:nvPr/>
        </p:nvSpPr>
        <p:spPr>
          <a:xfrm>
            <a:off x="1682950" y="58028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3130750" y="57912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2209800" y="48768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061579" y="48768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1066800" y="5345668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REPORT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998958" y="39624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800600" y="38978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4114800" y="3059668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232779" y="29718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2842379" y="23622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031289" y="305228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7871579" y="3059668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7239000" y="24384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622473" y="2372320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REPORT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E7E74CF4-EAB6-4733-99A3-5C931BB68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0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Error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Analysis – Implementing Type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6FDA4C-2196-16DB-3A4F-3C0DD5957674}"/>
              </a:ext>
            </a:extLst>
          </p:cNvPr>
          <p:cNvSpPr txBox="1"/>
          <p:nvPr/>
        </p:nvSpPr>
        <p:spPr>
          <a:xfrm>
            <a:off x="4718867" y="3403601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123034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20" grpId="0" animBg="1"/>
      <p:bldP spid="22" grpId="0"/>
      <p:bldP spid="37" grpId="0" animBg="1"/>
      <p:bldP spid="38" grpId="0" animBg="1"/>
      <p:bldP spid="39" grpId="0" animBg="1"/>
      <p:bldP spid="41" grpId="0"/>
      <p:bldP spid="67" grpId="0" animBg="1"/>
      <p:bldP spid="68" grpId="0" animBg="1"/>
      <p:bldP spid="72" grpId="0" animBg="1"/>
      <p:bldP spid="73" grpId="0" animBg="1"/>
      <p:bldP spid="78" grpId="0"/>
      <p:bldP spid="79" grpId="0" animBg="1"/>
      <p:bldP spid="4115" grpId="0" animBg="1"/>
      <p:bldP spid="4119" grpId="0" animBg="1"/>
      <p:bldP spid="4120" grpId="0" animBg="1"/>
      <p:bldP spid="4121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Overview – Error Reporting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473521" y="5601678"/>
            <a:ext cx="11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2608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Error Checking</a:t>
            </a:r>
          </a:p>
          <a:p>
            <a:r>
              <a:rPr lang="en-US" dirty="0"/>
              <a:t>What counts as a bad program?</a:t>
            </a:r>
          </a:p>
          <a:p>
            <a:r>
              <a:rPr lang="en-US" dirty="0"/>
              <a:t>How do we detect bad programs?</a:t>
            </a:r>
          </a:p>
          <a:p>
            <a:pPr marL="0" indent="0">
              <a:buNone/>
            </a:pPr>
            <a:r>
              <a:rPr lang="en-US" b="1" dirty="0"/>
              <a:t>Limits of Analysis</a:t>
            </a:r>
          </a:p>
          <a:p>
            <a:r>
              <a:rPr lang="en-US" dirty="0"/>
              <a:t>The halting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pic>
        <p:nvPicPr>
          <p:cNvPr id="14" name="Picture 2" descr="Image result for cartoon bluebird">
            <a:extLst>
              <a:ext uri="{FF2B5EF4-FFF2-40B4-BE49-F238E27FC236}">
                <a16:creationId xmlns:a16="http://schemas.microsoft.com/office/drawing/2014/main" id="{D77830FD-CFDC-4E80-B2F1-1D2CBCFA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307681"/>
            <a:ext cx="137623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01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Error Checking 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46448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Goal: save programmers from themselves</a:t>
            </a:r>
          </a:p>
          <a:p>
            <a:r>
              <a:rPr lang="en-US" dirty="0"/>
              <a:t>It’s not enough to compile the programmer’s code</a:t>
            </a:r>
          </a:p>
          <a:p>
            <a:r>
              <a:rPr lang="en-US" dirty="0"/>
              <a:t>Need to figure out what programmer </a:t>
            </a:r>
            <a:r>
              <a:rPr lang="en-US" i="1" dirty="0"/>
              <a:t>meant to code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C2E1D141-E7E9-4174-B047-C0D179B7A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69" y="1452562"/>
            <a:ext cx="302895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88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Quick Audience Poll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Semantics – Error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3651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/>
              <a:t>Does this C program compile?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2BC6B0-D58B-4D18-B5F2-D0517BE4E9D5}"/>
              </a:ext>
            </a:extLst>
          </p:cNvPr>
          <p:cNvSpPr txBox="1"/>
          <p:nvPr/>
        </p:nvSpPr>
        <p:spPr>
          <a:xfrm>
            <a:off x="2700669" y="3115338"/>
            <a:ext cx="364715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int a = 0;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  if (0 == 1){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     b = 6;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a;</a:t>
            </a:r>
            <a:b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0AB3FE-A840-4C9E-AC08-003000938D3E}"/>
              </a:ext>
            </a:extLst>
          </p:cNvPr>
          <p:cNvSpPr/>
          <p:nvPr/>
        </p:nvSpPr>
        <p:spPr>
          <a:xfrm>
            <a:off x="1583076" y="2117275"/>
            <a:ext cx="597785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900" b="1" u="sng" dirty="0"/>
              <a:t>Should</a:t>
            </a:r>
            <a:r>
              <a:rPr lang="en-US" sz="3900" b="1" dirty="0"/>
              <a:t> this C code compile?</a:t>
            </a:r>
          </a:p>
        </p:txBody>
      </p:sp>
    </p:spTree>
    <p:extLst>
      <p:ext uri="{BB962C8B-B14F-4D97-AF65-F5344CB8AC3E}">
        <p14:creationId xmlns:p14="http://schemas.microsoft.com/office/powerpoint/2010/main" val="404284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36925</TotalTime>
  <Words>1367</Words>
  <Application>Microsoft Office PowerPoint</Application>
  <PresentationFormat>On-screen Show (4:3)</PresentationFormat>
  <Paragraphs>345</Paragraphs>
  <Slides>33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Garamond</vt:lpstr>
      <vt:lpstr>MV Boli</vt:lpstr>
      <vt:lpstr>Office Theme</vt:lpstr>
      <vt:lpstr>Check-In Review – Type Checking</vt:lpstr>
      <vt:lpstr>Administrivia Housekeeping</vt:lpstr>
      <vt:lpstr>Error Reporting</vt:lpstr>
      <vt:lpstr>Last Time Lecture Review – Type Analysis</vt:lpstr>
      <vt:lpstr>Handling Errors Type Analysis – Implementing Type Checking</vt:lpstr>
      <vt:lpstr>Type Error Example Type Analysis – Implementing Type Checking</vt:lpstr>
      <vt:lpstr>Today’s Outline Lecture Overview – Error Reporting</vt:lpstr>
      <vt:lpstr>Error Checking  Semantic Analysis</vt:lpstr>
      <vt:lpstr>Quick Audience Poll Semantics – Error Checking</vt:lpstr>
      <vt:lpstr>A Compiler’s Error-Checking Obligation Semantics – Error Checking</vt:lpstr>
      <vt:lpstr>Compiler As Mind Reader Semantic Analysis – Broad View</vt:lpstr>
      <vt:lpstr>Compiler as Complainer Semantic Analysis – Broad View</vt:lpstr>
      <vt:lpstr>The Compiler Before the Compiler Semantic Analysis – Broad View</vt:lpstr>
      <vt:lpstr>Bug Hunting Semantic Analysis – Broad View</vt:lpstr>
      <vt:lpstr>Compiler Perspective Semantic Analysis – Broad View</vt:lpstr>
      <vt:lpstr>Compiler Focus: Static Analysis Semantic Analysis – Broad View</vt:lpstr>
      <vt:lpstr>Limits of Error Checking Static Analysis</vt:lpstr>
      <vt:lpstr>Limits of Static Analysis Static Analysis</vt:lpstr>
      <vt:lpstr>The Halting Problem Static Analysis</vt:lpstr>
      <vt:lpstr>Sketching the Halting Problem Static Analysis</vt:lpstr>
      <vt:lpstr>No Effective Method for Halting Static Analysis</vt:lpstr>
      <vt:lpstr>PowerPoint Presentation</vt:lpstr>
      <vt:lpstr>Rice’s Theorem Static Analysis</vt:lpstr>
      <vt:lpstr>Rice’s Theorem – Basic Idea Static Analysis – Limits of Error Checking</vt:lpstr>
      <vt:lpstr>Rice’s Theorem - Implications Static Analysis – Limits of Error Checking</vt:lpstr>
      <vt:lpstr>Limits of Static Analysis Static Analysis</vt:lpstr>
      <vt:lpstr>Practical Argument Static Analysis</vt:lpstr>
      <vt:lpstr>Let’s do some Sciency-Sounding Stuff Static Analysis - Evaluation</vt:lpstr>
      <vt:lpstr>Evaluating a Bug Detector Static Analysis - Evaluation</vt:lpstr>
      <vt:lpstr>Guarantees Under Imperfect Detection Static Analysis – Limits of Error Checking</vt:lpstr>
      <vt:lpstr>Visual Analogy Static Analysis – Limits of Error Checking</vt:lpstr>
      <vt:lpstr>Soundness and Completeness Static Analysis – Limits of Error Checking</vt:lpstr>
      <vt:lpstr>Partial Correctness Static Analysis – Limits of Error Checking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Presentation</dc:title>
  <dc:creator>drew</dc:creator>
  <cp:lastModifiedBy>Davidson, Drew</cp:lastModifiedBy>
  <cp:revision>776</cp:revision>
  <cp:lastPrinted>2018-08-29T18:10:22Z</cp:lastPrinted>
  <dcterms:created xsi:type="dcterms:W3CDTF">2018-07-19T03:57:05Z</dcterms:created>
  <dcterms:modified xsi:type="dcterms:W3CDTF">2023-10-04T19:39:43Z</dcterms:modified>
</cp:coreProperties>
</file>