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1462" r:id="rId3"/>
    <p:sldId id="1428" r:id="rId4"/>
    <p:sldId id="257" r:id="rId5"/>
    <p:sldId id="1461" r:id="rId6"/>
    <p:sldId id="1429" r:id="rId7"/>
    <p:sldId id="1433" r:id="rId8"/>
    <p:sldId id="1434" r:id="rId9"/>
    <p:sldId id="1435" r:id="rId10"/>
    <p:sldId id="1436" r:id="rId11"/>
    <p:sldId id="1448" r:id="rId12"/>
    <p:sldId id="1450" r:id="rId13"/>
    <p:sldId id="1437" r:id="rId14"/>
    <p:sldId id="1438" r:id="rId15"/>
    <p:sldId id="1439" r:id="rId16"/>
    <p:sldId id="1441" r:id="rId17"/>
    <p:sldId id="1442" r:id="rId18"/>
    <p:sldId id="1427" r:id="rId19"/>
    <p:sldId id="1411" r:id="rId20"/>
    <p:sldId id="1412" r:id="rId21"/>
    <p:sldId id="1446" r:id="rId22"/>
    <p:sldId id="1447" r:id="rId23"/>
    <p:sldId id="1451" r:id="rId24"/>
    <p:sldId id="1452" r:id="rId25"/>
    <p:sldId id="1443" r:id="rId26"/>
    <p:sldId id="1455" r:id="rId27"/>
    <p:sldId id="1453" r:id="rId28"/>
    <p:sldId id="1456" r:id="rId29"/>
    <p:sldId id="1457" r:id="rId30"/>
    <p:sldId id="1458" r:id="rId31"/>
    <p:sldId id="1454" r:id="rId32"/>
    <p:sldId id="1460" r:id="rId33"/>
    <p:sldId id="14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60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20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5A08-86F7-468A-B9A0-F06F92BE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CA7E2-53A0-4370-A798-D864E4121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13C0-8818-4D0F-92AC-81A733DE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05234-0331-425C-BD6B-4B6547D9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846FD-9D9B-429E-8C6E-1B7FE4CB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1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7C9B-637A-4843-84E1-3D60118F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5AFD-1BDD-4566-96C3-E8CF4D379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D6114-CAE3-4C0F-9BF8-76F91951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AF0DB-EB2D-4BFC-B55D-1587AA51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05612-0670-4D4C-AD58-B6E51AA8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96DBA-9883-45D5-BB72-F881581A4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D7D2F-50C4-4174-8E7A-9281D0274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66786-7181-4B9B-8EE2-B10131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6F83-641D-4417-8D41-CB7229FD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0191-203C-437A-96EA-451E179D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EB0-D02D-4DD5-B328-D2466F7F0308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F5E4-2ADE-48CE-BA89-145658DD7058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FF20-324F-4C08-BBC4-8EE9B15C1DB9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6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F8A8-157C-49F2-BFC2-21D19BB4652E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B3B8-2A8D-4D12-9335-08E8E564FD7C}" type="datetime1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08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E8CE-0C59-497D-8DA7-CBDE9CAB8765}" type="datetime1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E2BA-A647-4BD4-8E5B-D49604EF361A}" type="datetime1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C2-9FA9-4F63-B936-718B6B0B56F4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6E4A-1FCB-4C4C-8BD7-A80F0594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1422-22BF-4E63-9C8C-2AE5B37C4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28E1-853E-4C78-9FCB-A6F4ED72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D65C5-32CB-48C5-95C5-7BF9BFE9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45C35-117E-4705-895C-BCF8B344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9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8E8-4D6D-4487-9159-61CF18683836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076-A2C0-4973-AB65-6610B57C5DB4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AAA3-1CC8-4A33-BBFF-E9D15C84A201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540A-BD93-4B4E-9F6F-52FBEB5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BF5A7-5D97-4F94-AEAB-36CFD0225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492C-920D-4E09-8524-50777506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E758A-8F20-4973-8CCB-FBE6F617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619A-E349-46D6-96D5-78FCFC29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27B9-4911-4F7C-8276-77666C0A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7AC4F-DAEB-4C2E-A30B-4606713C6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7DD21-AEDC-424D-B8E2-762B9C483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E9400-D1F7-4404-86B4-7F481F64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B1F48-D648-47BE-BEA6-AB82F193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FB3BC-9094-429E-A257-67D03BF9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FD95-68C5-4D50-BFD7-0F0C30C5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D924E-8829-4239-A5DC-9BE822B54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FD87E-326D-4938-82D6-3D69D5581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96036-3224-4D9B-B27A-175D4CD27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50E80-7582-497F-BF51-221496FA8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CAF43-74FE-4FE4-BC0F-5BA3ED57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54A47-B893-4FDE-ABFC-E3B5999C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CA3F4-918B-48AE-B486-E028B76A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03C8-E003-4944-B634-F3EB0F82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C0A43-C8A8-46D6-84A3-32923186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E15E8-1047-47B3-9A5D-B89D49C1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10DB3-AC19-4615-B155-45F2372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5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ACB26-ED15-4639-837D-CAF22E47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7B59F-CB80-470A-ADD3-806F96A8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CADF-54D7-47D4-850B-EC6780F0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2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1ABE-B4C5-4057-A67A-492904BB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D5F5-EA07-4317-9A2A-133A3527F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C9A85-D437-45C2-B1F7-BE3EB7452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82BB6-D3EA-439E-8A74-C3E44DA2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B89F1-4CF8-4F86-8159-E15A2CD4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E7767-0D83-4344-8EAB-5EF53CE4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7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92F84-D568-41B0-9FE8-EC7E9F28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CE519-2BA1-4B2A-B217-CA0D35012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BA474-1AF7-45AF-A17A-923074FA9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8E7BB-BDA2-4FE5-B4B9-6E41530E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C4F3B-4AA8-42BC-B582-0B6ECBF5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4E706-83A3-4280-BFDE-3C838274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1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03301-D2DD-4518-BCD3-E79D261D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5FC8B-E9A2-45B7-9855-B218AF1C0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66EA-4113-4FC8-ABE8-6E4245319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F61B-DB6D-4D14-BB44-6586017D356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65D01-1DA2-42C7-B780-2443494DF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E7DF-A8C5-4EA3-A6DC-A3582B5A8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7259-8D2D-4EF2-96B4-2927B5ABCD0E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hyperlink" Target="https://github.com/torvalds/linux/blob/master/arch/x86/entry/syscalls/syscall_64.tb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7" y="1699469"/>
            <a:ext cx="10751939" cy="526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Write x64 code for the snippet. Assume a, b, c are all global variables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x64 Practice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876FF-9B09-3AFA-003F-96FC529A0058}"/>
              </a:ext>
            </a:extLst>
          </p:cNvPr>
          <p:cNvSpPr txBox="1"/>
          <p:nvPr/>
        </p:nvSpPr>
        <p:spPr>
          <a:xfrm>
            <a:off x="1175657" y="3347357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 - c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8230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Reference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6989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File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4AACAE4-728B-4C7E-903B-6A63925DCB69}"/>
              </a:ext>
            </a:extLst>
          </p:cNvPr>
          <p:cNvSpPr/>
          <p:nvPr/>
        </p:nvSpPr>
        <p:spPr>
          <a:xfrm>
            <a:off x="279780" y="2590800"/>
            <a:ext cx="11632439" cy="154266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DDE0A8-C0E1-4467-A5C6-0AFAE094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184736"/>
            <a:ext cx="5349774" cy="5413887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File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2F01D-57AD-4CE9-B9BB-63FF4016D410}"/>
              </a:ext>
            </a:extLst>
          </p:cNvPr>
          <p:cNvSpPr txBox="1"/>
          <p:nvPr/>
        </p:nvSpPr>
        <p:spPr>
          <a:xfrm>
            <a:off x="8591154" y="2052694"/>
            <a:ext cx="233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O_CREAT </a:t>
            </a:r>
            <a:r>
              <a:rPr lang="en-US" dirty="0">
                <a:solidFill>
                  <a:schemeClr val="accent2"/>
                </a:solidFill>
              </a:rPr>
              <a:t>| O_WRONLY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5B9A11-A556-4797-B6A3-E357CCB2104E}"/>
              </a:ext>
            </a:extLst>
          </p:cNvPr>
          <p:cNvSpPr/>
          <p:nvPr/>
        </p:nvSpPr>
        <p:spPr>
          <a:xfrm rot="1577269">
            <a:off x="6423154" y="1741157"/>
            <a:ext cx="1837267" cy="1642533"/>
          </a:xfrm>
          <a:custGeom>
            <a:avLst/>
            <a:gdLst>
              <a:gd name="connsiteX0" fmla="*/ 1837267 w 1837267"/>
              <a:gd name="connsiteY0" fmla="*/ 0 h 1642533"/>
              <a:gd name="connsiteX1" fmla="*/ 855133 w 1837267"/>
              <a:gd name="connsiteY1" fmla="*/ 668867 h 1642533"/>
              <a:gd name="connsiteX2" fmla="*/ 1295400 w 1837267"/>
              <a:gd name="connsiteY2" fmla="*/ 922867 h 1642533"/>
              <a:gd name="connsiteX3" fmla="*/ 0 w 1837267"/>
              <a:gd name="connsiteY3" fmla="*/ 1642533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267" h="1642533">
                <a:moveTo>
                  <a:pt x="1837267" y="0"/>
                </a:moveTo>
                <a:cubicBezTo>
                  <a:pt x="1391355" y="257528"/>
                  <a:pt x="945444" y="515056"/>
                  <a:pt x="855133" y="668867"/>
                </a:cubicBezTo>
                <a:cubicBezTo>
                  <a:pt x="764822" y="822678"/>
                  <a:pt x="1437922" y="760590"/>
                  <a:pt x="1295400" y="922867"/>
                </a:cubicBezTo>
                <a:cubicBezTo>
                  <a:pt x="1152878" y="1085144"/>
                  <a:pt x="576439" y="1363838"/>
                  <a:pt x="0" y="16425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AF0922-E566-43D9-A19F-0B712C8BA87F}"/>
              </a:ext>
            </a:extLst>
          </p:cNvPr>
          <p:cNvSpPr/>
          <p:nvPr/>
        </p:nvSpPr>
        <p:spPr>
          <a:xfrm>
            <a:off x="6631517" y="3024370"/>
            <a:ext cx="1862667" cy="814030"/>
          </a:xfrm>
          <a:custGeom>
            <a:avLst/>
            <a:gdLst>
              <a:gd name="connsiteX0" fmla="*/ 1862667 w 1862667"/>
              <a:gd name="connsiteY0" fmla="*/ 376055 h 814030"/>
              <a:gd name="connsiteX1" fmla="*/ 965200 w 1862667"/>
              <a:gd name="connsiteY1" fmla="*/ 807855 h 814030"/>
              <a:gd name="connsiteX2" fmla="*/ 389467 w 1862667"/>
              <a:gd name="connsiteY2" fmla="*/ 88188 h 814030"/>
              <a:gd name="connsiteX3" fmla="*/ 0 w 1862667"/>
              <a:gd name="connsiteY3" fmla="*/ 37388 h 8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2667" h="814030">
                <a:moveTo>
                  <a:pt x="1862667" y="376055"/>
                </a:moveTo>
                <a:cubicBezTo>
                  <a:pt x="1536700" y="615944"/>
                  <a:pt x="1210733" y="855833"/>
                  <a:pt x="965200" y="807855"/>
                </a:cubicBezTo>
                <a:cubicBezTo>
                  <a:pt x="719667" y="759877"/>
                  <a:pt x="550333" y="216599"/>
                  <a:pt x="389467" y="88188"/>
                </a:cubicBezTo>
                <a:cubicBezTo>
                  <a:pt x="228601" y="-40223"/>
                  <a:pt x="114300" y="-1418"/>
                  <a:pt x="0" y="3738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48154-24F1-4492-A0D1-8450F6EB6C0F}"/>
              </a:ext>
            </a:extLst>
          </p:cNvPr>
          <p:cNvSpPr txBox="1"/>
          <p:nvPr/>
        </p:nvSpPr>
        <p:spPr>
          <a:xfrm>
            <a:off x="8503385" y="3079872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wrx</a:t>
            </a:r>
            <a:r>
              <a:rPr lang="en-US" dirty="0">
                <a:solidFill>
                  <a:schemeClr val="accent2"/>
                </a:solidFill>
              </a:rPr>
              <a:t> for all</a:t>
            </a:r>
          </a:p>
        </p:txBody>
      </p:sp>
    </p:spTree>
    <p:extLst>
      <p:ext uri="{BB962C8B-B14F-4D97-AF65-F5344CB8AC3E}">
        <p14:creationId xmlns:p14="http://schemas.microsoft.com/office/powerpoint/2010/main" val="372280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Don’t Invoke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Syscalls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Directly!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Just Say No Jeff Sessions: Marijuana Only Slightly Less ...">
            <a:extLst>
              <a:ext uri="{FF2B5EF4-FFF2-40B4-BE49-F238E27FC236}">
                <a16:creationId xmlns:a16="http://schemas.microsoft.com/office/drawing/2014/main" id="{8E3694EA-89A6-48D1-B885-A8B76C04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7" y="1932127"/>
            <a:ext cx="4217437" cy="31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7C4A52-3A13-4D13-BD9B-BAB683FCBC60}"/>
              </a:ext>
            </a:extLst>
          </p:cNvPr>
          <p:cNvSpPr txBox="1"/>
          <p:nvPr/>
        </p:nvSpPr>
        <p:spPr>
          <a:xfrm rot="20581783">
            <a:off x="2104795" y="4607802"/>
            <a:ext cx="8641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185EF1-368B-4C31-9CCD-E661B191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209" y="1439334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Programmers are discouraged from directly invoking </a:t>
            </a:r>
            <a:r>
              <a:rPr lang="en-US" sz="2800" b="1" dirty="0" err="1"/>
              <a:t>syscalls</a:t>
            </a:r>
            <a:endParaRPr lang="en-US" sz="2800" b="1" dirty="0"/>
          </a:p>
          <a:p>
            <a:r>
              <a:rPr lang="en-US" sz="2600" dirty="0"/>
              <a:t>Prefer to interact with the OS through the language runtime library</a:t>
            </a:r>
          </a:p>
          <a:p>
            <a:r>
              <a:rPr lang="en-US" sz="2600" dirty="0"/>
              <a:t>But we don’t have that option…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90DC0-5709-458F-A6F9-15F6EA182E5F}"/>
              </a:ext>
            </a:extLst>
          </p:cNvPr>
          <p:cNvSpPr txBox="1"/>
          <p:nvPr/>
        </p:nvSpPr>
        <p:spPr>
          <a:xfrm>
            <a:off x="6065380" y="3970867"/>
            <a:ext cx="26757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OR DO WE?!?!?!?!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08483-8F8F-4CDA-B165-6BA3B27D8C28}"/>
              </a:ext>
            </a:extLst>
          </p:cNvPr>
          <p:cNvSpPr txBox="1"/>
          <p:nvPr/>
        </p:nvSpPr>
        <p:spPr>
          <a:xfrm>
            <a:off x="6708776" y="4428066"/>
            <a:ext cx="13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(yes, we do)</a:t>
            </a:r>
          </a:p>
        </p:txBody>
      </p:sp>
    </p:spTree>
    <p:extLst>
      <p:ext uri="{BB962C8B-B14F-4D97-AF65-F5344CB8AC3E}">
        <p14:creationId xmlns:p14="http://schemas.microsoft.com/office/powerpoint/2010/main" val="20241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169" y="2421295"/>
            <a:ext cx="4967704" cy="2687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9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a Standard Library?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89344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Handle tedious, error-prone functionality</a:t>
            </a:r>
          </a:p>
          <a:p>
            <a:r>
              <a:rPr lang="en-US" sz="2600" dirty="0"/>
              <a:t>Example: </a:t>
            </a:r>
            <a:r>
              <a:rPr lang="en-US" sz="2600" dirty="0" err="1"/>
              <a:t>printf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r>
              <a:rPr lang="en-US" sz="2600" dirty="0" err="1"/>
              <a:t>libc</a:t>
            </a:r>
            <a:r>
              <a:rPr lang="en-US" sz="2600" dirty="0"/>
              <a:t> contains native string handling functions for C programs 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7D776-C023-4F8A-B3C4-09D9F3361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25"/>
          <a:stretch/>
        </p:blipFill>
        <p:spPr>
          <a:xfrm>
            <a:off x="790575" y="2584456"/>
            <a:ext cx="8934450" cy="404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B01BA-7B13-4005-9717-623D65143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49"/>
          <a:stretch/>
        </p:blipFill>
        <p:spPr>
          <a:xfrm>
            <a:off x="790575" y="2988735"/>
            <a:ext cx="8934450" cy="4656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49F044-8CDB-461E-BA40-3047500A7D3C}"/>
              </a:ext>
            </a:extLst>
          </p:cNvPr>
          <p:cNvSpPr txBox="1"/>
          <p:nvPr/>
        </p:nvSpPr>
        <p:spPr>
          <a:xfrm>
            <a:off x="2896261" y="459931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x64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D0359A-8B79-44A4-B80D-A820654047B8}"/>
              </a:ext>
            </a:extLst>
          </p:cNvPr>
          <p:cNvSpPr/>
          <p:nvPr/>
        </p:nvSpPr>
        <p:spPr>
          <a:xfrm>
            <a:off x="2394442" y="4436533"/>
            <a:ext cx="518091" cy="600508"/>
          </a:xfrm>
          <a:custGeom>
            <a:avLst/>
            <a:gdLst>
              <a:gd name="connsiteX0" fmla="*/ 257116 w 257116"/>
              <a:gd name="connsiteY0" fmla="*/ 381000 h 600508"/>
              <a:gd name="connsiteX1" fmla="*/ 3116 w 257116"/>
              <a:gd name="connsiteY1" fmla="*/ 584200 h 600508"/>
              <a:gd name="connsiteX2" fmla="*/ 138583 w 257116"/>
              <a:gd name="connsiteY2" fmla="*/ 0 h 60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16" h="600508">
                <a:moveTo>
                  <a:pt x="257116" y="381000"/>
                </a:moveTo>
                <a:cubicBezTo>
                  <a:pt x="139993" y="514350"/>
                  <a:pt x="22871" y="647700"/>
                  <a:pt x="3116" y="584200"/>
                </a:cubicBezTo>
                <a:cubicBezTo>
                  <a:pt x="-16640" y="520700"/>
                  <a:pt x="60971" y="260350"/>
                  <a:pt x="138583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146BD7-B0A0-44AB-87EA-3374086BF708}"/>
              </a:ext>
            </a:extLst>
          </p:cNvPr>
          <p:cNvGrpSpPr/>
          <p:nvPr/>
        </p:nvGrpSpPr>
        <p:grpSpPr>
          <a:xfrm>
            <a:off x="7103296" y="4106333"/>
            <a:ext cx="508473" cy="581315"/>
            <a:chOff x="7103296" y="4106333"/>
            <a:chExt cx="508473" cy="58131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53851F-1817-4E98-B765-2AF4F4A70796}"/>
                </a:ext>
              </a:extLst>
            </p:cNvPr>
            <p:cNvCxnSpPr/>
            <p:nvPr/>
          </p:nvCxnSpPr>
          <p:spPr>
            <a:xfrm>
              <a:off x="7247467" y="4106333"/>
              <a:ext cx="220133" cy="23706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746890B-928E-4131-A347-9A907D4020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1333" y="4106333"/>
              <a:ext cx="152400" cy="23706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D44A96-F240-4A77-865C-291E2512298E}"/>
                </a:ext>
              </a:extLst>
            </p:cNvPr>
            <p:cNvSpPr txBox="1"/>
            <p:nvPr/>
          </p:nvSpPr>
          <p:spPr>
            <a:xfrm>
              <a:off x="7103296" y="4318316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our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D22517-3B76-468B-ADC1-3668E658915B}"/>
              </a:ext>
            </a:extLst>
          </p:cNvPr>
          <p:cNvCxnSpPr/>
          <p:nvPr/>
        </p:nvCxnSpPr>
        <p:spPr>
          <a:xfrm flipV="1">
            <a:off x="2870699" y="423333"/>
            <a:ext cx="1132909" cy="254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9842DC3-7B5E-4039-8E35-B416B10FD8D0}"/>
              </a:ext>
            </a:extLst>
          </p:cNvPr>
          <p:cNvSpPr txBox="1"/>
          <p:nvPr/>
        </p:nvSpPr>
        <p:spPr>
          <a:xfrm rot="20945377">
            <a:off x="2977316" y="671270"/>
            <a:ext cx="919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17531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38F7908-09C8-4EB0-B55A-90B4506A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442" y="4258528"/>
            <a:ext cx="3124198" cy="2492918"/>
          </a:xfrm>
          <a:prstGeom prst="rect">
            <a:avLst/>
          </a:prstGeom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89344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1. “Masquerade” as a C program</a:t>
            </a:r>
          </a:p>
          <a:p>
            <a:r>
              <a:rPr lang="en-US" sz="2600" dirty="0"/>
              <a:t>Follow the conventions of the </a:t>
            </a:r>
            <a:r>
              <a:rPr lang="en-US" sz="2600" dirty="0" err="1"/>
              <a:t>libc</a:t>
            </a:r>
            <a:r>
              <a:rPr lang="en-US" sz="2600" dirty="0"/>
              <a:t> native code:</a:t>
            </a:r>
          </a:p>
          <a:p>
            <a:pPr marL="0" indent="0">
              <a:buNone/>
            </a:pPr>
            <a:r>
              <a:rPr lang="en-US" sz="2600" dirty="0"/>
              <a:t>   Adhere to the </a:t>
            </a:r>
            <a:r>
              <a:rPr lang="en-US" sz="2600" i="1" dirty="0"/>
              <a:t>Application Binary Interface</a:t>
            </a:r>
          </a:p>
          <a:p>
            <a:pPr marL="0" indent="0">
              <a:buNone/>
            </a:pPr>
            <a:r>
              <a:rPr lang="en-US" sz="2600" b="1" dirty="0"/>
              <a:t>2. Combine object code we write with compiled C code</a:t>
            </a:r>
          </a:p>
          <a:p>
            <a:r>
              <a:rPr lang="en-US" sz="2600" dirty="0"/>
              <a:t>Good news: linking is already a well-supported operation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23CBF-B37C-4661-9007-F8040B713ACA}"/>
              </a:ext>
            </a:extLst>
          </p:cNvPr>
          <p:cNvCxnSpPr/>
          <p:nvPr/>
        </p:nvCxnSpPr>
        <p:spPr>
          <a:xfrm>
            <a:off x="842433" y="1837267"/>
            <a:ext cx="430106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A466FF-98AB-458F-91FF-6853CF4EA497}"/>
              </a:ext>
            </a:extLst>
          </p:cNvPr>
          <p:cNvSpPr txBox="1"/>
          <p:nvPr/>
        </p:nvSpPr>
        <p:spPr>
          <a:xfrm>
            <a:off x="1223422" y="1353013"/>
            <a:ext cx="363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Be compatible with the System V ABI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C28F8-728A-4ED9-A77B-4427B97EE909}"/>
              </a:ext>
            </a:extLst>
          </p:cNvPr>
          <p:cNvSpPr txBox="1"/>
          <p:nvPr/>
        </p:nvSpPr>
        <p:spPr>
          <a:xfrm>
            <a:off x="2416101" y="4540728"/>
            <a:ext cx="13083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Compiled C </a:t>
            </a:r>
          </a:p>
          <a:p>
            <a:r>
              <a:rPr lang="en-US" dirty="0"/>
              <a:t>object code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243A47-8EA3-47EF-BA44-7188B2FC9B3A}"/>
              </a:ext>
            </a:extLst>
          </p:cNvPr>
          <p:cNvSpPr txBox="1"/>
          <p:nvPr/>
        </p:nvSpPr>
        <p:spPr>
          <a:xfrm>
            <a:off x="5641873" y="4470195"/>
            <a:ext cx="13324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Our custom </a:t>
            </a:r>
          </a:p>
          <a:p>
            <a:r>
              <a:rPr lang="en-US" dirty="0"/>
              <a:t>object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0BF0C5-4ADB-44F0-9440-43BBC9BEE7F9}"/>
              </a:ext>
            </a:extLst>
          </p:cNvPr>
          <p:cNvSpPr txBox="1"/>
          <p:nvPr/>
        </p:nvSpPr>
        <p:spPr>
          <a:xfrm>
            <a:off x="4077633" y="6445470"/>
            <a:ext cx="11998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executable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4420B-9DCE-0469-1008-D963F1F2BA82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a Standard Library?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E94233-0614-B653-FC79-9B2150D58F43}"/>
              </a:ext>
            </a:extLst>
          </p:cNvPr>
          <p:cNvCxnSpPr/>
          <p:nvPr/>
        </p:nvCxnSpPr>
        <p:spPr>
          <a:xfrm flipV="1">
            <a:off x="2870699" y="423333"/>
            <a:ext cx="1132909" cy="254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D161CA0-4F4C-67E0-0C0A-FE82C8382068}"/>
              </a:ext>
            </a:extLst>
          </p:cNvPr>
          <p:cNvSpPr txBox="1"/>
          <p:nvPr/>
        </p:nvSpPr>
        <p:spPr>
          <a:xfrm rot="20945377">
            <a:off x="2977316" y="671270"/>
            <a:ext cx="919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40293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60105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compiler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60105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5901925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58599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64677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58599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64677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6467712" y="5063895"/>
            <a:ext cx="0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31AAE-E38E-4073-8C76-36E8CA0A604B}"/>
              </a:ext>
            </a:extLst>
          </p:cNvPr>
          <p:cNvSpPr txBox="1"/>
          <p:nvPr/>
        </p:nvSpPr>
        <p:spPr>
          <a:xfrm>
            <a:off x="5543105" y="1247484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dirty="0"/>
              <a:t>linking workflow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5859970" y="6192660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>
            <a:off x="6467712" y="5950230"/>
            <a:ext cx="0" cy="242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2D8D8CB2-D504-4542-B471-31899FA2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9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54263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compiler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69132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54263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52757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8835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52757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8835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8979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883512" y="5063895"/>
            <a:ext cx="7395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75550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79743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i="1" dirty="0">
                <a:solidFill>
                  <a:srgbClr val="F79646"/>
                </a:solidFill>
                <a:latin typeface="Calibri"/>
              </a:rPr>
              <a:t>n</a:t>
            </a:r>
            <a:r>
              <a:rPr lang="en-US" i="1" baseline="0" dirty="0">
                <a:solidFill>
                  <a:srgbClr val="F79646"/>
                </a:solidFill>
                <a:latin typeface="Calibri"/>
              </a:rPr>
              <a:t>ative</a:t>
            </a:r>
            <a:r>
              <a:rPr lang="en-US" i="1" dirty="0">
                <a:solidFill>
                  <a:srgbClr val="F79646"/>
                </a:solidFill>
                <a:latin typeface="Calibri"/>
              </a:rPr>
              <a:t>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79646"/>
                </a:solidFill>
                <a:latin typeface="Calibri"/>
              </a:rPr>
              <a:t>for common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5CE0FA-1B1C-4442-A35D-4643D71313F7}"/>
              </a:ext>
            </a:extLst>
          </p:cNvPr>
          <p:cNvSpPr txBox="1"/>
          <p:nvPr/>
        </p:nvSpPr>
        <p:spPr>
          <a:xfrm>
            <a:off x="5543105" y="1247484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dirty="0"/>
              <a:t>linking workflow</a:t>
            </a:r>
          </a:p>
        </p:txBody>
      </p:sp>
    </p:spTree>
    <p:extLst>
      <p:ext uri="{BB962C8B-B14F-4D97-AF65-F5344CB8AC3E}">
        <p14:creationId xmlns:p14="http://schemas.microsoft.com/office/powerpoint/2010/main" val="1720593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1" grpId="0" animBg="1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73114-DAFB-4498-B549-BE951F157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-dynamic-linker /lib64/ld-linux-x86-64.so.2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$SYSPATH/crt1.o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-o prog.exe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78ADD7-C9E5-4130-9B92-34E04B5A8103}"/>
              </a:ext>
            </a:extLst>
          </p:cNvPr>
          <p:cNvGrpSpPr/>
          <p:nvPr/>
        </p:nvGrpSpPr>
        <p:grpSpPr>
          <a:xfrm>
            <a:off x="1254141" y="1306970"/>
            <a:ext cx="8686958" cy="1902516"/>
            <a:chOff x="1059403" y="1120701"/>
            <a:chExt cx="8686958" cy="19025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79408E-2FD6-4AEA-8683-D9085A891C0E}"/>
                </a:ext>
              </a:extLst>
            </p:cNvPr>
            <p:cNvSpPr txBox="1"/>
            <p:nvPr/>
          </p:nvSpPr>
          <p:spPr>
            <a:xfrm>
              <a:off x="7137647" y="1120701"/>
              <a:ext cx="2329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enable dynamic linking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A117537-7B55-4774-97D4-DD662CFA7244}"/>
                </a:ext>
              </a:extLst>
            </p:cNvPr>
            <p:cNvSpPr/>
            <p:nvPr/>
          </p:nvSpPr>
          <p:spPr>
            <a:xfrm>
              <a:off x="1059403" y="2588211"/>
              <a:ext cx="8686958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FFE16B-2D06-472D-8809-C4B8AD9387D2}"/>
                </a:ext>
              </a:extLst>
            </p:cNvPr>
            <p:cNvSpPr/>
            <p:nvPr/>
          </p:nvSpPr>
          <p:spPr>
            <a:xfrm>
              <a:off x="6143348" y="1526959"/>
              <a:ext cx="1988598" cy="1074198"/>
            </a:xfrm>
            <a:custGeom>
              <a:avLst/>
              <a:gdLst>
                <a:gd name="connsiteX0" fmla="*/ 1988598 w 1988598"/>
                <a:gd name="connsiteY0" fmla="*/ 0 h 1074198"/>
                <a:gd name="connsiteX1" fmla="*/ 1429304 w 1988598"/>
                <a:gd name="connsiteY1" fmla="*/ 275208 h 1074198"/>
                <a:gd name="connsiteX2" fmla="*/ 1695635 w 1988598"/>
                <a:gd name="connsiteY2" fmla="*/ 532660 h 1074198"/>
                <a:gd name="connsiteX3" fmla="*/ 0 w 1988598"/>
                <a:gd name="connsiteY3" fmla="*/ 1074198 h 107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598" h="1074198">
                  <a:moveTo>
                    <a:pt x="1988598" y="0"/>
                  </a:moveTo>
                  <a:cubicBezTo>
                    <a:pt x="1733364" y="93215"/>
                    <a:pt x="1478131" y="186431"/>
                    <a:pt x="1429304" y="275208"/>
                  </a:cubicBezTo>
                  <a:cubicBezTo>
                    <a:pt x="1380477" y="363985"/>
                    <a:pt x="1933852" y="399495"/>
                    <a:pt x="1695635" y="532660"/>
                  </a:cubicBezTo>
                  <a:cubicBezTo>
                    <a:pt x="1457418" y="665825"/>
                    <a:pt x="728709" y="870011"/>
                    <a:pt x="0" y="107419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06103F-C7A0-4BFD-893D-35213E78ACEC}"/>
              </a:ext>
            </a:extLst>
          </p:cNvPr>
          <p:cNvGrpSpPr/>
          <p:nvPr/>
        </p:nvGrpSpPr>
        <p:grpSpPr>
          <a:xfrm>
            <a:off x="3062225" y="3748618"/>
            <a:ext cx="4569642" cy="949757"/>
            <a:chOff x="2867487" y="3562349"/>
            <a:chExt cx="4569642" cy="949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25311-FC7F-4998-81B7-D3D101CD6CDE}"/>
                </a:ext>
              </a:extLst>
            </p:cNvPr>
            <p:cNvSpPr txBox="1"/>
            <p:nvPr/>
          </p:nvSpPr>
          <p:spPr>
            <a:xfrm>
              <a:off x="4694006" y="4142774"/>
              <a:ext cx="2743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accent1"/>
                  </a:solidFill>
                </a:rPr>
                <a:t>init</a:t>
              </a:r>
              <a:r>
                <a:rPr lang="en-US" i="1" dirty="0">
                  <a:solidFill>
                    <a:schemeClr val="accent1"/>
                  </a:solidFill>
                </a:rPr>
                <a:t> runtime data structures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E373D08-51B2-49FB-A300-AAD6232FDB95}"/>
                </a:ext>
              </a:extLst>
            </p:cNvPr>
            <p:cNvSpPr/>
            <p:nvPr/>
          </p:nvSpPr>
          <p:spPr>
            <a:xfrm>
              <a:off x="2867487" y="3562349"/>
              <a:ext cx="1270987" cy="361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264143-549E-4346-93C7-8B74DC9CC65D}"/>
                </a:ext>
              </a:extLst>
            </p:cNvPr>
            <p:cNvSpPr/>
            <p:nvPr/>
          </p:nvSpPr>
          <p:spPr>
            <a:xfrm>
              <a:off x="4133850" y="3752850"/>
              <a:ext cx="752475" cy="314325"/>
            </a:xfrm>
            <a:custGeom>
              <a:avLst/>
              <a:gdLst>
                <a:gd name="connsiteX0" fmla="*/ 752475 w 752475"/>
                <a:gd name="connsiteY0" fmla="*/ 314325 h 314325"/>
                <a:gd name="connsiteX1" fmla="*/ 609600 w 752475"/>
                <a:gd name="connsiteY1" fmla="*/ 14288 h 314325"/>
                <a:gd name="connsiteX2" fmla="*/ 247650 w 752475"/>
                <a:gd name="connsiteY2" fmla="*/ 133350 h 314325"/>
                <a:gd name="connsiteX3" fmla="*/ 0 w 752475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314325">
                  <a:moveTo>
                    <a:pt x="752475" y="314325"/>
                  </a:moveTo>
                  <a:cubicBezTo>
                    <a:pt x="723106" y="179387"/>
                    <a:pt x="693737" y="44450"/>
                    <a:pt x="609600" y="14288"/>
                  </a:cubicBezTo>
                  <a:cubicBezTo>
                    <a:pt x="525463" y="-15874"/>
                    <a:pt x="349250" y="135731"/>
                    <a:pt x="247650" y="133350"/>
                  </a:cubicBezTo>
                  <a:cubicBezTo>
                    <a:pt x="146050" y="130969"/>
                    <a:pt x="73025" y="65484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29FD6E-8E63-4646-B65C-7A2972FEDBAE}"/>
              </a:ext>
            </a:extLst>
          </p:cNvPr>
          <p:cNvGrpSpPr/>
          <p:nvPr/>
        </p:nvGrpSpPr>
        <p:grpSpPr>
          <a:xfrm>
            <a:off x="3035592" y="3296181"/>
            <a:ext cx="5037283" cy="901314"/>
            <a:chOff x="2840854" y="3109912"/>
            <a:chExt cx="5037283" cy="9013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DE94C6-F142-47AA-9040-B0E21520F397}"/>
                </a:ext>
              </a:extLst>
            </p:cNvPr>
            <p:cNvSpPr/>
            <p:nvPr/>
          </p:nvSpPr>
          <p:spPr>
            <a:xfrm>
              <a:off x="5557421" y="3134185"/>
              <a:ext cx="2320716" cy="877041"/>
            </a:xfrm>
            <a:prstGeom prst="rect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4F8446-4FFD-459C-B52E-DEDABAF3E090}"/>
                </a:ext>
              </a:extLst>
            </p:cNvPr>
            <p:cNvSpPr txBox="1"/>
            <p:nvPr/>
          </p:nvSpPr>
          <p:spPr>
            <a:xfrm>
              <a:off x="5922846" y="3189121"/>
              <a:ext cx="1649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entrypoint</a:t>
              </a:r>
              <a:r>
                <a:rPr lang="en-US" i="1" dirty="0"/>
                <a:t> code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1B5765E-0BE1-4D03-92C6-CD03B4FDBAD7}"/>
                </a:ext>
              </a:extLst>
            </p:cNvPr>
            <p:cNvSpPr/>
            <p:nvPr/>
          </p:nvSpPr>
          <p:spPr>
            <a:xfrm>
              <a:off x="2840854" y="3109912"/>
              <a:ext cx="1287263" cy="3479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11033B-B8D7-4B63-9D1D-1D647A76779F}"/>
                </a:ext>
              </a:extLst>
            </p:cNvPr>
            <p:cNvSpPr/>
            <p:nvPr/>
          </p:nvSpPr>
          <p:spPr>
            <a:xfrm>
              <a:off x="4136994" y="3275861"/>
              <a:ext cx="1420427" cy="242410"/>
            </a:xfrm>
            <a:custGeom>
              <a:avLst/>
              <a:gdLst>
                <a:gd name="connsiteX0" fmla="*/ 1420427 w 1420427"/>
                <a:gd name="connsiteY0" fmla="*/ 110029 h 236688"/>
                <a:gd name="connsiteX1" fmla="*/ 985422 w 1420427"/>
                <a:gd name="connsiteY1" fmla="*/ 234316 h 236688"/>
                <a:gd name="connsiteX2" fmla="*/ 630315 w 1420427"/>
                <a:gd name="connsiteY2" fmla="*/ 12375 h 236688"/>
                <a:gd name="connsiteX3" fmla="*/ 0 w 1420427"/>
                <a:gd name="connsiteY3" fmla="*/ 47885 h 236688"/>
                <a:gd name="connsiteX0" fmla="*/ 1420427 w 1420427"/>
                <a:gd name="connsiteY0" fmla="*/ 65181 h 260081"/>
                <a:gd name="connsiteX1" fmla="*/ 985422 w 1420427"/>
                <a:gd name="connsiteY1" fmla="*/ 189468 h 260081"/>
                <a:gd name="connsiteX2" fmla="*/ 594805 w 1420427"/>
                <a:gd name="connsiteY2" fmla="*/ 251613 h 260081"/>
                <a:gd name="connsiteX3" fmla="*/ 0 w 1420427"/>
                <a:gd name="connsiteY3" fmla="*/ 3037 h 260081"/>
                <a:gd name="connsiteX0" fmla="*/ 1420427 w 1420427"/>
                <a:gd name="connsiteY0" fmla="*/ 62144 h 257044"/>
                <a:gd name="connsiteX1" fmla="*/ 985422 w 1420427"/>
                <a:gd name="connsiteY1" fmla="*/ 186431 h 257044"/>
                <a:gd name="connsiteX2" fmla="*/ 594805 w 1420427"/>
                <a:gd name="connsiteY2" fmla="*/ 248576 h 257044"/>
                <a:gd name="connsiteX3" fmla="*/ 0 w 1420427"/>
                <a:gd name="connsiteY3" fmla="*/ 0 h 257044"/>
                <a:gd name="connsiteX0" fmla="*/ 1420427 w 1420427"/>
                <a:gd name="connsiteY0" fmla="*/ 62144 h 187531"/>
                <a:gd name="connsiteX1" fmla="*/ 985422 w 1420427"/>
                <a:gd name="connsiteY1" fmla="*/ 186431 h 187531"/>
                <a:gd name="connsiteX2" fmla="*/ 0 w 1420427"/>
                <a:gd name="connsiteY2" fmla="*/ 0 h 187531"/>
                <a:gd name="connsiteX0" fmla="*/ 1420427 w 1420427"/>
                <a:gd name="connsiteY0" fmla="*/ 62144 h 233857"/>
                <a:gd name="connsiteX1" fmla="*/ 985422 w 1420427"/>
                <a:gd name="connsiteY1" fmla="*/ 186431 h 233857"/>
                <a:gd name="connsiteX2" fmla="*/ 0 w 1420427"/>
                <a:gd name="connsiteY2" fmla="*/ 0 h 233857"/>
                <a:gd name="connsiteX0" fmla="*/ 1420427 w 1420427"/>
                <a:gd name="connsiteY0" fmla="*/ 62144 h 62144"/>
                <a:gd name="connsiteX1" fmla="*/ 0 w 1420427"/>
                <a:gd name="connsiteY1" fmla="*/ 0 h 62144"/>
                <a:gd name="connsiteX0" fmla="*/ 1420427 w 1420427"/>
                <a:gd name="connsiteY0" fmla="*/ 62144 h 266953"/>
                <a:gd name="connsiteX1" fmla="*/ 0 w 1420427"/>
                <a:gd name="connsiteY1" fmla="*/ 0 h 266953"/>
                <a:gd name="connsiteX0" fmla="*/ 1420427 w 1420427"/>
                <a:gd name="connsiteY0" fmla="*/ 62144 h 354175"/>
                <a:gd name="connsiteX1" fmla="*/ 0 w 1420427"/>
                <a:gd name="connsiteY1" fmla="*/ 0 h 354175"/>
                <a:gd name="connsiteX0" fmla="*/ 1420427 w 1420427"/>
                <a:gd name="connsiteY0" fmla="*/ 221942 h 460246"/>
                <a:gd name="connsiteX1" fmla="*/ 0 w 1420427"/>
                <a:gd name="connsiteY1" fmla="*/ 0 h 460246"/>
                <a:gd name="connsiteX0" fmla="*/ 1420427 w 1420427"/>
                <a:gd name="connsiteY0" fmla="*/ 221942 h 242410"/>
                <a:gd name="connsiteX1" fmla="*/ 0 w 1420427"/>
                <a:gd name="connsiteY1" fmla="*/ 0 h 24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427" h="242410">
                  <a:moveTo>
                    <a:pt x="1420427" y="221942"/>
                  </a:moveTo>
                  <a:cubicBezTo>
                    <a:pt x="1035727" y="210105"/>
                    <a:pt x="420210" y="35806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0F450DD-D267-4D29-9A17-AA28A1B71CA2}"/>
              </a:ext>
            </a:extLst>
          </p:cNvPr>
          <p:cNvSpPr txBox="1"/>
          <p:nvPr/>
        </p:nvSpPr>
        <p:spPr>
          <a:xfrm>
            <a:off x="5799218" y="3655997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exit(main)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7D2E72-0AE7-42DA-A23D-D4457B211D9F}"/>
              </a:ext>
            </a:extLst>
          </p:cNvPr>
          <p:cNvGrpSpPr/>
          <p:nvPr/>
        </p:nvGrpSpPr>
        <p:grpSpPr>
          <a:xfrm>
            <a:off x="1227507" y="4197495"/>
            <a:ext cx="3477318" cy="636872"/>
            <a:chOff x="1032769" y="4011226"/>
            <a:chExt cx="3477318" cy="6368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FCDF75-0397-4D88-9B23-4DDF9E36D8E4}"/>
                </a:ext>
              </a:extLst>
            </p:cNvPr>
            <p:cNvSpPr txBox="1"/>
            <p:nvPr/>
          </p:nvSpPr>
          <p:spPr>
            <a:xfrm>
              <a:off x="2607387" y="4278766"/>
              <a:ext cx="1902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link the </a:t>
              </a:r>
              <a:r>
                <a:rPr lang="en-US" i="1" dirty="0" err="1">
                  <a:solidFill>
                    <a:schemeClr val="accent1"/>
                  </a:solidFill>
                </a:rPr>
                <a:t>libc</a:t>
              </a:r>
              <a:r>
                <a:rPr lang="en-US" i="1" dirty="0">
                  <a:solidFill>
                    <a:schemeClr val="accent1"/>
                  </a:solidFill>
                </a:rPr>
                <a:t> library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4CC11B6-9428-40E7-8B94-A8518DDEA723}"/>
                </a:ext>
              </a:extLst>
            </p:cNvPr>
            <p:cNvSpPr/>
            <p:nvPr/>
          </p:nvSpPr>
          <p:spPr>
            <a:xfrm>
              <a:off x="1032769" y="4011226"/>
              <a:ext cx="804910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0C7841-272F-4F05-B919-32123A5EE8A8}"/>
                </a:ext>
              </a:extLst>
            </p:cNvPr>
            <p:cNvSpPr/>
            <p:nvPr/>
          </p:nvSpPr>
          <p:spPr>
            <a:xfrm>
              <a:off x="1837678" y="4145537"/>
              <a:ext cx="809805" cy="383541"/>
            </a:xfrm>
            <a:custGeom>
              <a:avLst/>
              <a:gdLst>
                <a:gd name="connsiteX0" fmla="*/ 807868 w 809805"/>
                <a:gd name="connsiteY0" fmla="*/ 328809 h 383541"/>
                <a:gd name="connsiteX1" fmla="*/ 727969 w 809805"/>
                <a:gd name="connsiteY1" fmla="*/ 335 h 383541"/>
                <a:gd name="connsiteX2" fmla="*/ 275207 w 809805"/>
                <a:gd name="connsiteY2" fmla="*/ 382075 h 383541"/>
                <a:gd name="connsiteX3" fmla="*/ 0 w 809805"/>
                <a:gd name="connsiteY3" fmla="*/ 106867 h 38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805" h="383541">
                  <a:moveTo>
                    <a:pt x="807868" y="328809"/>
                  </a:moveTo>
                  <a:cubicBezTo>
                    <a:pt x="812307" y="160133"/>
                    <a:pt x="816746" y="-8543"/>
                    <a:pt x="727969" y="335"/>
                  </a:cubicBezTo>
                  <a:cubicBezTo>
                    <a:pt x="639192" y="9213"/>
                    <a:pt x="396535" y="364320"/>
                    <a:pt x="275207" y="382075"/>
                  </a:cubicBezTo>
                  <a:cubicBezTo>
                    <a:pt x="153879" y="399830"/>
                    <a:pt x="76939" y="253348"/>
                    <a:pt x="0" y="10686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7796B8-3085-4FB4-BDA6-3AE91D41F2EA}"/>
              </a:ext>
            </a:extLst>
          </p:cNvPr>
          <p:cNvGrpSpPr/>
          <p:nvPr/>
        </p:nvGrpSpPr>
        <p:grpSpPr>
          <a:xfrm>
            <a:off x="3077926" y="5248828"/>
            <a:ext cx="4578520" cy="1173165"/>
            <a:chOff x="2840853" y="4952492"/>
            <a:chExt cx="4578520" cy="11731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92EF63-B91B-4003-9B73-0538F62962F4}"/>
                </a:ext>
              </a:extLst>
            </p:cNvPr>
            <p:cNvSpPr txBox="1"/>
            <p:nvPr/>
          </p:nvSpPr>
          <p:spPr>
            <a:xfrm>
              <a:off x="4305957" y="5687260"/>
              <a:ext cx="3113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release runtime data structures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BB8115-F2D6-4693-BB62-BB194C813CE3}"/>
                </a:ext>
              </a:extLst>
            </p:cNvPr>
            <p:cNvSpPr/>
            <p:nvPr/>
          </p:nvSpPr>
          <p:spPr>
            <a:xfrm>
              <a:off x="2840853" y="4952492"/>
              <a:ext cx="1305331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DCA072-53D1-45E9-AD05-BDC9847A9C6A}"/>
                </a:ext>
              </a:extLst>
            </p:cNvPr>
            <p:cNvSpPr/>
            <p:nvPr/>
          </p:nvSpPr>
          <p:spPr>
            <a:xfrm>
              <a:off x="3542190" y="5397623"/>
              <a:ext cx="719092" cy="728034"/>
            </a:xfrm>
            <a:custGeom>
              <a:avLst/>
              <a:gdLst>
                <a:gd name="connsiteX0" fmla="*/ 719092 w 719092"/>
                <a:gd name="connsiteY0" fmla="*/ 523783 h 728034"/>
                <a:gd name="connsiteX1" fmla="*/ 479394 w 719092"/>
                <a:gd name="connsiteY1" fmla="*/ 719092 h 728034"/>
                <a:gd name="connsiteX2" fmla="*/ 301841 w 719092"/>
                <a:gd name="connsiteY2" fmla="*/ 266330 h 728034"/>
                <a:gd name="connsiteX3" fmla="*/ 0 w 719092"/>
                <a:gd name="connsiteY3" fmla="*/ 0 h 7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092" h="728034">
                  <a:moveTo>
                    <a:pt x="719092" y="523783"/>
                  </a:moveTo>
                  <a:cubicBezTo>
                    <a:pt x="634014" y="642892"/>
                    <a:pt x="548936" y="762001"/>
                    <a:pt x="479394" y="719092"/>
                  </a:cubicBezTo>
                  <a:cubicBezTo>
                    <a:pt x="409852" y="676183"/>
                    <a:pt x="381740" y="386179"/>
                    <a:pt x="301841" y="266330"/>
                  </a:cubicBezTo>
                  <a:cubicBezTo>
                    <a:pt x="221942" y="146481"/>
                    <a:pt x="110971" y="7324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Check-In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x64 Memory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A57CE-8EB5-AD69-1798-8FC4355F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9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Write x64 code for the following snippet. Assume a, b, and c are global variables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(a == 2){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a = b – c;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9036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EA1CE4-82F3-412F-BC31-6E40FA16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08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59A32F-AA8D-4DEA-857D-B8AEFF604412}"/>
              </a:ext>
            </a:extLst>
          </p:cNvPr>
          <p:cNvSpPr txBox="1"/>
          <p:nvPr/>
        </p:nvSpPr>
        <p:spPr>
          <a:xfrm>
            <a:off x="547758" y="166738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 (</a:t>
            </a:r>
            <a:r>
              <a:rPr lang="en-US" b="1" u="sng" dirty="0" err="1"/>
              <a:t>prog.s</a:t>
            </a:r>
            <a:r>
              <a:rPr lang="en-US" b="1" u="sng" dirty="0"/>
              <a:t>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29D1AC9-A0CF-4208-80D0-EB791715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8" y="2124075"/>
            <a:ext cx="3248025" cy="16764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C723E-FAA9-4314-9ECF-BB8CFE4241EF}"/>
              </a:ext>
            </a:extLst>
          </p:cNvPr>
          <p:cNvCxnSpPr/>
          <p:nvPr/>
        </p:nvCxnSpPr>
        <p:spPr>
          <a:xfrm>
            <a:off x="2171770" y="402907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91E6801-948B-4279-9A93-784327A03B22}"/>
              </a:ext>
            </a:extLst>
          </p:cNvPr>
          <p:cNvSpPr txBox="1"/>
          <p:nvPr/>
        </p:nvSpPr>
        <p:spPr>
          <a:xfrm>
            <a:off x="1107393" y="5641026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 err="1"/>
              <a:t>ld</a:t>
            </a:r>
            <a:r>
              <a:rPr lang="en-US" sz="1400" dirty="0"/>
              <a:t> </a:t>
            </a:r>
            <a:r>
              <a:rPr lang="en-US" sz="1400" dirty="0" err="1"/>
              <a:t>prog.o</a:t>
            </a:r>
            <a:r>
              <a:rPr lang="en-US" sz="1400" dirty="0"/>
              <a:t> –o prog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1BA23-07B9-45B8-BC7E-7FF5EB68D762}"/>
              </a:ext>
            </a:extLst>
          </p:cNvPr>
          <p:cNvSpPr txBox="1"/>
          <p:nvPr/>
        </p:nvSpPr>
        <p:spPr>
          <a:xfrm>
            <a:off x="1004068" y="456326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5A8146-5EB2-4E43-AA2B-28B533670C75}"/>
              </a:ext>
            </a:extLst>
          </p:cNvPr>
          <p:cNvCxnSpPr/>
          <p:nvPr/>
        </p:nvCxnSpPr>
        <p:spPr>
          <a:xfrm>
            <a:off x="2171840" y="493208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8ED5CC-2AA3-41BE-8C0C-D305AB6C2BF8}"/>
              </a:ext>
            </a:extLst>
          </p:cNvPr>
          <p:cNvSpPr txBox="1"/>
          <p:nvPr/>
        </p:nvSpPr>
        <p:spPr>
          <a:xfrm>
            <a:off x="1610292" y="1094164"/>
            <a:ext cx="159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Standalone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A12F5-5257-455B-9D44-2219395C1DE4}"/>
              </a:ext>
            </a:extLst>
          </p:cNvPr>
          <p:cNvSpPr txBox="1"/>
          <p:nvPr/>
        </p:nvSpPr>
        <p:spPr>
          <a:xfrm>
            <a:off x="443155" y="4250313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Assembler command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17BD75-823E-4289-A585-35DF47E0D030}"/>
              </a:ext>
            </a:extLst>
          </p:cNvPr>
          <p:cNvSpPr txBox="1"/>
          <p:nvPr/>
        </p:nvSpPr>
        <p:spPr>
          <a:xfrm>
            <a:off x="386177" y="5309238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Linker command</a:t>
            </a:r>
          </a:p>
        </p:txBody>
      </p:sp>
      <p:pic>
        <p:nvPicPr>
          <p:cNvPr id="28" name="Picture 2" descr="Fuzzy Puzz Glasses | Party City">
            <a:extLst>
              <a:ext uri="{FF2B5EF4-FFF2-40B4-BE49-F238E27FC236}">
                <a16:creationId xmlns:a16="http://schemas.microsoft.com/office/drawing/2014/main" id="{F164F2D5-9A1B-47A2-B884-7916088A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45" y="1991519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FDB23BF-0FCA-48DB-974D-EA94EE6D9ABB}"/>
              </a:ext>
            </a:extLst>
          </p:cNvPr>
          <p:cNvSpPr txBox="1"/>
          <p:nvPr/>
        </p:nvSpPr>
        <p:spPr>
          <a:xfrm>
            <a:off x="5551923" y="4499898"/>
            <a:ext cx="233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Clever C code disguise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CB67A-0259-4CC5-BF23-2D1DEE21AFB3}"/>
              </a:ext>
            </a:extLst>
          </p:cNvPr>
          <p:cNvSpPr txBox="1"/>
          <p:nvPr/>
        </p:nvSpPr>
        <p:spPr>
          <a:xfrm>
            <a:off x="5948672" y="1089206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libc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7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17" grpId="0"/>
      <p:bldP spid="22" grpId="0"/>
      <p:bldP spid="23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EA1CE4-82F3-412F-BC31-6E40FA16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08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EAEA3CF1-6388-4462-8B3B-16F183C9EE12}"/>
              </a:ext>
            </a:extLst>
          </p:cNvPr>
          <p:cNvSpPr txBox="1">
            <a:spLocks/>
          </p:cNvSpPr>
          <p:nvPr/>
        </p:nvSpPr>
        <p:spPr>
          <a:xfrm>
            <a:off x="4696516" y="5584074"/>
            <a:ext cx="4608718" cy="1023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-dynamic-linker /lib64/ld-linux-x86-64.so.2 $SYSPATH/crt1.o $SYSPATH/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–lc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$SYSPATH/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-o prog.exe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59A32F-AA8D-4DEA-857D-B8AEFF604412}"/>
              </a:ext>
            </a:extLst>
          </p:cNvPr>
          <p:cNvSpPr txBox="1"/>
          <p:nvPr/>
        </p:nvSpPr>
        <p:spPr>
          <a:xfrm>
            <a:off x="547758" y="166738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 (</a:t>
            </a:r>
            <a:r>
              <a:rPr lang="en-US" b="1" u="sng" dirty="0" err="1"/>
              <a:t>prog.s</a:t>
            </a:r>
            <a:r>
              <a:rPr lang="en-US" b="1" u="sng" dirty="0"/>
              <a:t>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29D1AC9-A0CF-4208-80D0-EB791715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8" y="2124075"/>
            <a:ext cx="3248025" cy="16764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C723E-FAA9-4314-9ECF-BB8CFE4241EF}"/>
              </a:ext>
            </a:extLst>
          </p:cNvPr>
          <p:cNvCxnSpPr/>
          <p:nvPr/>
        </p:nvCxnSpPr>
        <p:spPr>
          <a:xfrm>
            <a:off x="2171770" y="402907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A5E71A5-6F45-4391-A08D-FEEA2D912F91}"/>
              </a:ext>
            </a:extLst>
          </p:cNvPr>
          <p:cNvSpPr txBox="1"/>
          <p:nvPr/>
        </p:nvSpPr>
        <p:spPr>
          <a:xfrm>
            <a:off x="5392667" y="450831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/>
              <a:t>as </a:t>
            </a:r>
            <a:r>
              <a:rPr lang="en-US" sz="1400" dirty="0" err="1"/>
              <a:t>prog.s</a:t>
            </a:r>
            <a:r>
              <a:rPr lang="en-US" sz="1400" dirty="0"/>
              <a:t> –o </a:t>
            </a:r>
            <a:r>
              <a:rPr lang="en-US" sz="1400" dirty="0" err="1"/>
              <a:t>prog.o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1E6801-948B-4279-9A93-784327A03B22}"/>
              </a:ext>
            </a:extLst>
          </p:cNvPr>
          <p:cNvSpPr txBox="1"/>
          <p:nvPr/>
        </p:nvSpPr>
        <p:spPr>
          <a:xfrm>
            <a:off x="1107393" y="5641026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 err="1"/>
              <a:t>ld</a:t>
            </a:r>
            <a:r>
              <a:rPr lang="en-US" sz="1400" dirty="0"/>
              <a:t> </a:t>
            </a:r>
            <a:r>
              <a:rPr lang="en-US" sz="1400" dirty="0" err="1"/>
              <a:t>prog.o</a:t>
            </a:r>
            <a:r>
              <a:rPr lang="en-US" sz="1400" dirty="0"/>
              <a:t> –o prog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8449D-054C-42B7-B86A-54E057E04521}"/>
              </a:ext>
            </a:extLst>
          </p:cNvPr>
          <p:cNvSpPr txBox="1"/>
          <p:nvPr/>
        </p:nvSpPr>
        <p:spPr>
          <a:xfrm>
            <a:off x="4891158" y="166738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 (</a:t>
            </a:r>
            <a:r>
              <a:rPr lang="en-US" b="1" u="sng" dirty="0" err="1"/>
              <a:t>prog.s</a:t>
            </a:r>
            <a:r>
              <a:rPr lang="en-US" b="1" u="sng" dirty="0"/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DC3C99-5FB9-4E60-9AE9-E75BCAB056AC}"/>
              </a:ext>
            </a:extLst>
          </p:cNvPr>
          <p:cNvCxnSpPr>
            <a:cxnSpLocks/>
          </p:cNvCxnSpPr>
          <p:nvPr/>
        </p:nvCxnSpPr>
        <p:spPr>
          <a:xfrm>
            <a:off x="6638925" y="3429000"/>
            <a:ext cx="0" cy="790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E1BA23-07B9-45B8-BC7E-7FF5EB68D762}"/>
              </a:ext>
            </a:extLst>
          </p:cNvPr>
          <p:cNvSpPr txBox="1"/>
          <p:nvPr/>
        </p:nvSpPr>
        <p:spPr>
          <a:xfrm>
            <a:off x="1004068" y="456326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5A8146-5EB2-4E43-AA2B-28B533670C75}"/>
              </a:ext>
            </a:extLst>
          </p:cNvPr>
          <p:cNvCxnSpPr/>
          <p:nvPr/>
        </p:nvCxnSpPr>
        <p:spPr>
          <a:xfrm>
            <a:off x="2171840" y="493208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8ED5CC-2AA3-41BE-8C0C-D305AB6C2BF8}"/>
              </a:ext>
            </a:extLst>
          </p:cNvPr>
          <p:cNvSpPr txBox="1"/>
          <p:nvPr/>
        </p:nvSpPr>
        <p:spPr>
          <a:xfrm>
            <a:off x="1610292" y="1094164"/>
            <a:ext cx="159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Standalone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A12F5-5257-455B-9D44-2219395C1DE4}"/>
              </a:ext>
            </a:extLst>
          </p:cNvPr>
          <p:cNvSpPr txBox="1"/>
          <p:nvPr/>
        </p:nvSpPr>
        <p:spPr>
          <a:xfrm>
            <a:off x="443155" y="4250313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Assembler command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17BD75-823E-4289-A585-35DF47E0D030}"/>
              </a:ext>
            </a:extLst>
          </p:cNvPr>
          <p:cNvSpPr txBox="1"/>
          <p:nvPr/>
        </p:nvSpPr>
        <p:spPr>
          <a:xfrm>
            <a:off x="386177" y="5309238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Linker command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5CBCC1-C8D2-4CEC-9267-5FD301760D05}"/>
              </a:ext>
            </a:extLst>
          </p:cNvPr>
          <p:cNvSpPr txBox="1"/>
          <p:nvPr/>
        </p:nvSpPr>
        <p:spPr>
          <a:xfrm>
            <a:off x="4576903" y="5271694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Linker command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C3368F-4B2F-4D92-80CA-8034EDEEF0DA}"/>
              </a:ext>
            </a:extLst>
          </p:cNvPr>
          <p:cNvSpPr txBox="1"/>
          <p:nvPr/>
        </p:nvSpPr>
        <p:spPr>
          <a:xfrm>
            <a:off x="5948672" y="1089206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libc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28C0E8-74C4-4D5B-938D-0113BADE0279}"/>
              </a:ext>
            </a:extLst>
          </p:cNvPr>
          <p:cNvSpPr txBox="1"/>
          <p:nvPr/>
        </p:nvSpPr>
        <p:spPr>
          <a:xfrm>
            <a:off x="4584251" y="4215097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Assembler command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9B8522-1A3D-4195-8793-8DA6653D2576}"/>
              </a:ext>
            </a:extLst>
          </p:cNvPr>
          <p:cNvCxnSpPr/>
          <p:nvPr/>
        </p:nvCxnSpPr>
        <p:spPr>
          <a:xfrm>
            <a:off x="6667500" y="493208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A0747E-560D-4D42-B7EF-8D6CA760AEEB}"/>
              </a:ext>
            </a:extLst>
          </p:cNvPr>
          <p:cNvSpPr txBox="1"/>
          <p:nvPr/>
        </p:nvSpPr>
        <p:spPr>
          <a:xfrm>
            <a:off x="8437467" y="1621753"/>
            <a:ext cx="3206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caveat: we’ll create a more </a:t>
            </a:r>
          </a:p>
          <a:p>
            <a:r>
              <a:rPr lang="en-US" dirty="0">
                <a:solidFill>
                  <a:schemeClr val="accent2"/>
                </a:solidFill>
              </a:rPr>
              <a:t>elaborate main function in later </a:t>
            </a:r>
          </a:p>
          <a:p>
            <a:r>
              <a:rPr lang="en-US" dirty="0">
                <a:solidFill>
                  <a:schemeClr val="accent2"/>
                </a:solidFill>
              </a:rPr>
              <a:t>lectures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0E5F9-3F39-4B18-968F-9F7739F57729}"/>
              </a:ext>
            </a:extLst>
          </p:cNvPr>
          <p:cNvSpPr txBox="1"/>
          <p:nvPr/>
        </p:nvSpPr>
        <p:spPr>
          <a:xfrm>
            <a:off x="8287426" y="16048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452784B-62A3-4816-9BDB-02A93080AF24}"/>
              </a:ext>
            </a:extLst>
          </p:cNvPr>
          <p:cNvSpPr/>
          <p:nvPr/>
        </p:nvSpPr>
        <p:spPr>
          <a:xfrm>
            <a:off x="7010400" y="1571584"/>
            <a:ext cx="1352550" cy="396758"/>
          </a:xfrm>
          <a:custGeom>
            <a:avLst/>
            <a:gdLst>
              <a:gd name="connsiteX0" fmla="*/ 1352550 w 1352550"/>
              <a:gd name="connsiteY0" fmla="*/ 352466 h 396758"/>
              <a:gd name="connsiteX1" fmla="*/ 1000125 w 1352550"/>
              <a:gd name="connsiteY1" fmla="*/ 41 h 396758"/>
              <a:gd name="connsiteX2" fmla="*/ 438150 w 1352550"/>
              <a:gd name="connsiteY2" fmla="*/ 371516 h 396758"/>
              <a:gd name="connsiteX3" fmla="*/ 0 w 1352550"/>
              <a:gd name="connsiteY3" fmla="*/ 333416 h 3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396758">
                <a:moveTo>
                  <a:pt x="1352550" y="352466"/>
                </a:moveTo>
                <a:cubicBezTo>
                  <a:pt x="1252537" y="174666"/>
                  <a:pt x="1152525" y="-3134"/>
                  <a:pt x="1000125" y="41"/>
                </a:cubicBezTo>
                <a:cubicBezTo>
                  <a:pt x="847725" y="3216"/>
                  <a:pt x="604837" y="315953"/>
                  <a:pt x="438150" y="371516"/>
                </a:cubicBezTo>
                <a:cubicBezTo>
                  <a:pt x="271462" y="427079"/>
                  <a:pt x="135731" y="380247"/>
                  <a:pt x="0" y="333416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55865A-69C1-43B5-9739-1B7207142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53" y="2099241"/>
            <a:ext cx="31337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24" grpId="0"/>
      <p:bldP spid="27" grpId="0"/>
      <p:bldP spid="2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4ECBE7D-C35A-4827-9D25-5D8DCC2F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041" y="1993901"/>
            <a:ext cx="4967704" cy="231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Some System V ABI Facts:</a:t>
            </a:r>
          </a:p>
          <a:p>
            <a:r>
              <a:rPr lang="en-US" sz="2400" dirty="0"/>
              <a:t>First argument is in %</a:t>
            </a:r>
            <a:r>
              <a:rPr lang="en-US" sz="2400" dirty="0" err="1"/>
              <a:t>rdi</a:t>
            </a:r>
            <a:endParaRPr lang="en-US" sz="2400" dirty="0"/>
          </a:p>
          <a:p>
            <a:r>
              <a:rPr lang="en-US" sz="2400" dirty="0"/>
              <a:t>Second argument is in %</a:t>
            </a:r>
            <a:r>
              <a:rPr lang="en-US" sz="2400" dirty="0" err="1"/>
              <a:t>rsi</a:t>
            </a:r>
            <a:endParaRPr lang="en-US" sz="2400" dirty="0"/>
          </a:p>
          <a:p>
            <a:r>
              <a:rPr lang="en-US" sz="2400" dirty="0"/>
              <a:t>Return value is in %</a:t>
            </a:r>
            <a:r>
              <a:rPr lang="en-US" sz="2400" dirty="0" err="1"/>
              <a:t>rax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13E9B-197A-89D0-EB5E-B56B3C6FE981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Calling a C library function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4CB81-1A1C-DD29-B9B4-DDF362C0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81" y="1408859"/>
            <a:ext cx="44481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Calling a C library function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6D919E-B101-408C-BE3D-041F48EF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81" y="1408859"/>
            <a:ext cx="4448175" cy="24193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7995B0E-EB6F-497A-8227-80AE362C0666}"/>
              </a:ext>
            </a:extLst>
          </p:cNvPr>
          <p:cNvSpPr txBox="1"/>
          <p:nvPr/>
        </p:nvSpPr>
        <p:spPr>
          <a:xfrm>
            <a:off x="498465" y="454921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/>
              <a:t>as </a:t>
            </a:r>
            <a:r>
              <a:rPr lang="en-US" sz="1400" dirty="0" err="1"/>
              <a:t>prog.s</a:t>
            </a:r>
            <a:r>
              <a:rPr lang="en-US" sz="1400" dirty="0"/>
              <a:t> –o </a:t>
            </a:r>
            <a:r>
              <a:rPr lang="en-US" sz="1400" dirty="0" err="1"/>
              <a:t>prog.o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5AA618-F74E-4C66-9F2E-E68EF77573D8}"/>
              </a:ext>
            </a:extLst>
          </p:cNvPr>
          <p:cNvSpPr txBox="1"/>
          <p:nvPr/>
        </p:nvSpPr>
        <p:spPr>
          <a:xfrm>
            <a:off x="5738780" y="1116103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Assembly code</a:t>
            </a:r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9E81D3F0-89C9-425E-9B9E-4CDD151D55AB}"/>
              </a:ext>
            </a:extLst>
          </p:cNvPr>
          <p:cNvSpPr txBox="1">
            <a:spLocks/>
          </p:cNvSpPr>
          <p:nvPr/>
        </p:nvSpPr>
        <p:spPr>
          <a:xfrm>
            <a:off x="498464" y="5003987"/>
            <a:ext cx="5361159" cy="1023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-dynamic-linker /lib64/ld-linux-x86-64.so.2 $SYSPATH/crt1.o $SYSPATH/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–lc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$SYSPATH/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-o prog.exe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53E498C-8F7D-4EBC-8AE7-9F845664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43" y="1633537"/>
            <a:ext cx="3562350" cy="26765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7C29489-E7AF-475B-B74B-88D2E1653442}"/>
              </a:ext>
            </a:extLst>
          </p:cNvPr>
          <p:cNvSpPr txBox="1"/>
          <p:nvPr/>
        </p:nvSpPr>
        <p:spPr>
          <a:xfrm>
            <a:off x="5910451" y="465427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output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060675-BDB1-4C32-9376-A8C71DC9056A}"/>
              </a:ext>
            </a:extLst>
          </p:cNvPr>
          <p:cNvSpPr txBox="1"/>
          <p:nvPr/>
        </p:nvSpPr>
        <p:spPr>
          <a:xfrm>
            <a:off x="5912530" y="4895283"/>
            <a:ext cx="118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a(newline)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BE518A-7514-AEF3-0E19-0ADC25E30003}"/>
              </a:ext>
            </a:extLst>
          </p:cNvPr>
          <p:cNvGrpSpPr/>
          <p:nvPr/>
        </p:nvGrpSpPr>
        <p:grpSpPr>
          <a:xfrm>
            <a:off x="8262257" y="1888196"/>
            <a:ext cx="3245942" cy="834970"/>
            <a:chOff x="8262257" y="1888196"/>
            <a:chExt cx="3245942" cy="8349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D69882-FA66-3D6D-FCB0-D07CCCD78925}"/>
                </a:ext>
              </a:extLst>
            </p:cNvPr>
            <p:cNvSpPr txBox="1"/>
            <p:nvPr/>
          </p:nvSpPr>
          <p:spPr>
            <a:xfrm>
              <a:off x="9773813" y="1896006"/>
              <a:ext cx="1734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ASCII code for </a:t>
              </a:r>
              <a:r>
                <a:rPr lang="en-US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62B09D8-E027-5772-9B8E-04D89CA6A752}"/>
                </a:ext>
              </a:extLst>
            </p:cNvPr>
            <p:cNvSpPr/>
            <p:nvPr/>
          </p:nvSpPr>
          <p:spPr>
            <a:xfrm>
              <a:off x="8262257" y="1888196"/>
              <a:ext cx="2402632" cy="834970"/>
            </a:xfrm>
            <a:custGeom>
              <a:avLst/>
              <a:gdLst>
                <a:gd name="connsiteX0" fmla="*/ 2402632 w 2402632"/>
                <a:gd name="connsiteY0" fmla="*/ 425796 h 834970"/>
                <a:gd name="connsiteX1" fmla="*/ 1520890 w 2402632"/>
                <a:gd name="connsiteY1" fmla="*/ 822347 h 834970"/>
                <a:gd name="connsiteX2" fmla="*/ 704461 w 2402632"/>
                <a:gd name="connsiteY2" fmla="*/ 5918 h 834970"/>
                <a:gd name="connsiteX3" fmla="*/ 0 w 2402632"/>
                <a:gd name="connsiteY3" fmla="*/ 519102 h 83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632" h="834970">
                  <a:moveTo>
                    <a:pt x="2402632" y="425796"/>
                  </a:moveTo>
                  <a:cubicBezTo>
                    <a:pt x="2103275" y="659061"/>
                    <a:pt x="1803918" y="892327"/>
                    <a:pt x="1520890" y="822347"/>
                  </a:cubicBezTo>
                  <a:cubicBezTo>
                    <a:pt x="1237861" y="752367"/>
                    <a:pt x="957943" y="56459"/>
                    <a:pt x="704461" y="5918"/>
                  </a:cubicBezTo>
                  <a:cubicBezTo>
                    <a:pt x="450979" y="-44623"/>
                    <a:pt x="225489" y="237239"/>
                    <a:pt x="0" y="519102"/>
                  </a:cubicBezTo>
                </a:path>
              </a:pathLst>
            </a:custGeom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6AD1EE-94FB-BE89-7EC7-E434B37F159B}"/>
              </a:ext>
            </a:extLst>
          </p:cNvPr>
          <p:cNvGrpSpPr/>
          <p:nvPr/>
        </p:nvGrpSpPr>
        <p:grpSpPr>
          <a:xfrm>
            <a:off x="8332236" y="3011835"/>
            <a:ext cx="3131320" cy="1228147"/>
            <a:chOff x="8332236" y="3011835"/>
            <a:chExt cx="3131320" cy="12281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3939EE-1338-D5CA-41DE-1BBFE796AE32}"/>
                </a:ext>
              </a:extLst>
            </p:cNvPr>
            <p:cNvSpPr txBox="1"/>
            <p:nvPr/>
          </p:nvSpPr>
          <p:spPr>
            <a:xfrm>
              <a:off x="9591312" y="3870650"/>
              <a:ext cx="1872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ASCII code for </a:t>
              </a:r>
              <a:r>
                <a:rPr lang="en-US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\n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C696454-419F-9F58-B5D9-60AFC3A08079}"/>
                </a:ext>
              </a:extLst>
            </p:cNvPr>
            <p:cNvSpPr/>
            <p:nvPr/>
          </p:nvSpPr>
          <p:spPr>
            <a:xfrm>
              <a:off x="8332236" y="3011835"/>
              <a:ext cx="2057400" cy="855704"/>
            </a:xfrm>
            <a:custGeom>
              <a:avLst/>
              <a:gdLst>
                <a:gd name="connsiteX0" fmla="*/ 2057400 w 2057400"/>
                <a:gd name="connsiteY0" fmla="*/ 855704 h 855704"/>
                <a:gd name="connsiteX1" fmla="*/ 1362270 w 2057400"/>
                <a:gd name="connsiteY1" fmla="*/ 655096 h 855704"/>
                <a:gd name="connsiteX2" fmla="*/ 1003041 w 2057400"/>
                <a:gd name="connsiteY2" fmla="*/ 20614 h 855704"/>
                <a:gd name="connsiteX3" fmla="*/ 0 w 2057400"/>
                <a:gd name="connsiteY3" fmla="*/ 216557 h 8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855704">
                  <a:moveTo>
                    <a:pt x="2057400" y="855704"/>
                  </a:moveTo>
                  <a:cubicBezTo>
                    <a:pt x="1797698" y="824991"/>
                    <a:pt x="1537996" y="794278"/>
                    <a:pt x="1362270" y="655096"/>
                  </a:cubicBezTo>
                  <a:cubicBezTo>
                    <a:pt x="1186544" y="515914"/>
                    <a:pt x="1230086" y="93704"/>
                    <a:pt x="1003041" y="20614"/>
                  </a:cubicBezTo>
                  <a:cubicBezTo>
                    <a:pt x="775996" y="-52476"/>
                    <a:pt x="387998" y="82040"/>
                    <a:pt x="0" y="216557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37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8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Shimming the C library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8C8EC-7013-4E56-90B4-7786BD00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51149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How would we print an int?</a:t>
            </a:r>
          </a:p>
          <a:p>
            <a:r>
              <a:rPr lang="en-US" sz="2600" dirty="0"/>
              <a:t>Sure would love to call </a:t>
            </a:r>
            <a:r>
              <a:rPr lang="en-US" sz="2600" dirty="0" err="1"/>
              <a:t>printf</a:t>
            </a:r>
            <a:r>
              <a:rPr lang="en-US" sz="2600" dirty="0"/>
              <a:t>!</a:t>
            </a:r>
          </a:p>
          <a:p>
            <a:r>
              <a:rPr lang="en-US" sz="2600" dirty="0"/>
              <a:t>Calling </a:t>
            </a:r>
            <a:r>
              <a:rPr lang="en-US" sz="2600" dirty="0" err="1"/>
              <a:t>printf</a:t>
            </a:r>
            <a:r>
              <a:rPr lang="en-US" sz="2600" dirty="0"/>
              <a:t> seems… complicated</a:t>
            </a:r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88D61-6784-47F4-BFD9-F7B93E4C1CBF}"/>
              </a:ext>
            </a:extLst>
          </p:cNvPr>
          <p:cNvSpPr txBox="1"/>
          <p:nvPr/>
        </p:nvSpPr>
        <p:spPr>
          <a:xfrm>
            <a:off x="5791200" y="408843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845B23-6111-4505-B81B-8848DAF9F40E}"/>
              </a:ext>
            </a:extLst>
          </p:cNvPr>
          <p:cNvSpPr txBox="1"/>
          <p:nvPr/>
        </p:nvSpPr>
        <p:spPr>
          <a:xfrm>
            <a:off x="5793279" y="432943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3E5DD-48F0-4057-AE6F-6067D5F6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95454"/>
            <a:ext cx="33623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Shimming the C library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8C8EC-7013-4E56-90B4-7786BD00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51149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How would we print an int?</a:t>
            </a:r>
          </a:p>
          <a:p>
            <a:r>
              <a:rPr lang="en-US" sz="2600" dirty="0"/>
              <a:t>Sure would love to call </a:t>
            </a:r>
            <a:r>
              <a:rPr lang="en-US" sz="2600" dirty="0" err="1"/>
              <a:t>printf</a:t>
            </a:r>
            <a:r>
              <a:rPr lang="en-US" sz="2600" dirty="0"/>
              <a:t>!</a:t>
            </a:r>
          </a:p>
          <a:p>
            <a:r>
              <a:rPr lang="en-US" sz="2600" dirty="0"/>
              <a:t>Calling </a:t>
            </a:r>
            <a:r>
              <a:rPr lang="en-US" sz="2600" dirty="0" err="1"/>
              <a:t>printf</a:t>
            </a:r>
            <a:r>
              <a:rPr lang="en-US" sz="2600" dirty="0"/>
              <a:t> seems… complicated</a:t>
            </a:r>
          </a:p>
          <a:p>
            <a:r>
              <a:rPr lang="en-US" sz="2600" dirty="0"/>
              <a:t>Maybe we could create a simpler interface to </a:t>
            </a:r>
            <a:r>
              <a:rPr lang="en-US" sz="2600" dirty="0" err="1"/>
              <a:t>printf</a:t>
            </a:r>
            <a:r>
              <a:rPr lang="en-US" sz="2600" dirty="0"/>
              <a:t>?</a:t>
            </a:r>
          </a:p>
          <a:p>
            <a:endParaRPr lang="en-U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0B2A4-FE4D-4F83-866A-69F97B136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83" y="3863182"/>
            <a:ext cx="9071942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Shimming the C library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8C8EC-7013-4E56-90B4-7786BD00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51149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How would we print an int?</a:t>
            </a:r>
          </a:p>
          <a:p>
            <a:r>
              <a:rPr lang="en-US" sz="2600" dirty="0"/>
              <a:t>Sure would love to call </a:t>
            </a:r>
            <a:r>
              <a:rPr lang="en-US" sz="2600" dirty="0" err="1"/>
              <a:t>printf</a:t>
            </a:r>
            <a:r>
              <a:rPr lang="en-US" sz="2600" dirty="0"/>
              <a:t>!</a:t>
            </a:r>
          </a:p>
          <a:p>
            <a:r>
              <a:rPr lang="en-US" sz="2600" dirty="0"/>
              <a:t>Calling </a:t>
            </a:r>
            <a:r>
              <a:rPr lang="en-US" sz="2600" dirty="0" err="1"/>
              <a:t>printf</a:t>
            </a:r>
            <a:r>
              <a:rPr lang="en-US" sz="2600" dirty="0"/>
              <a:t> seems… complicated</a:t>
            </a:r>
          </a:p>
          <a:p>
            <a:r>
              <a:rPr lang="en-US" sz="2600" dirty="0"/>
              <a:t>Maybe we could create a simpler interface to </a:t>
            </a:r>
            <a:r>
              <a:rPr lang="en-US" sz="2600" dirty="0" err="1"/>
              <a:t>printf</a:t>
            </a:r>
            <a:r>
              <a:rPr lang="en-US" sz="2600" dirty="0"/>
              <a:t>?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CE2C8-A2A4-43C5-B71F-921B4560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70" y="4054014"/>
            <a:ext cx="3952875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76F7C-CA0C-4493-A120-FF42231B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49" y="1438942"/>
            <a:ext cx="3486150" cy="21621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32DE3-682D-4EEC-A86C-18137600F7B8}"/>
              </a:ext>
            </a:extLst>
          </p:cNvPr>
          <p:cNvSpPr/>
          <p:nvPr/>
        </p:nvSpPr>
        <p:spPr>
          <a:xfrm>
            <a:off x="6953250" y="55546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11CE418-B120-4AF2-9DB3-36660161F1E2}"/>
              </a:ext>
            </a:extLst>
          </p:cNvPr>
          <p:cNvSpPr/>
          <p:nvPr/>
        </p:nvSpPr>
        <p:spPr>
          <a:xfrm>
            <a:off x="8928100" y="2894012"/>
            <a:ext cx="723900" cy="1123950"/>
          </a:xfrm>
          <a:custGeom>
            <a:avLst/>
            <a:gdLst>
              <a:gd name="connsiteX0" fmla="*/ 0 w 894898"/>
              <a:gd name="connsiteY0" fmla="*/ 0 h 939800"/>
              <a:gd name="connsiteX1" fmla="*/ 889000 w 894898"/>
              <a:gd name="connsiteY1" fmla="*/ 165100 h 939800"/>
              <a:gd name="connsiteX2" fmla="*/ 317500 w 894898"/>
              <a:gd name="connsiteY2" fmla="*/ 9398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898" h="939800">
                <a:moveTo>
                  <a:pt x="0" y="0"/>
                </a:moveTo>
                <a:cubicBezTo>
                  <a:pt x="418041" y="4233"/>
                  <a:pt x="836083" y="8467"/>
                  <a:pt x="889000" y="165100"/>
                </a:cubicBezTo>
                <a:cubicBezTo>
                  <a:pt x="941917" y="321733"/>
                  <a:pt x="629708" y="630766"/>
                  <a:pt x="317500" y="93980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B4795-4D3E-4436-8242-3A9CB458ED73}"/>
              </a:ext>
            </a:extLst>
          </p:cNvPr>
          <p:cNvSpPr/>
          <p:nvPr/>
        </p:nvSpPr>
        <p:spPr>
          <a:xfrm>
            <a:off x="6173783" y="4457700"/>
            <a:ext cx="950917" cy="1689100"/>
          </a:xfrm>
          <a:custGeom>
            <a:avLst/>
            <a:gdLst>
              <a:gd name="connsiteX0" fmla="*/ 519117 w 950917"/>
              <a:gd name="connsiteY0" fmla="*/ 0 h 1689100"/>
              <a:gd name="connsiteX1" fmla="*/ 11117 w 950917"/>
              <a:gd name="connsiteY1" fmla="*/ 876300 h 1689100"/>
              <a:gd name="connsiteX2" fmla="*/ 950917 w 950917"/>
              <a:gd name="connsiteY2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917" h="1689100">
                <a:moveTo>
                  <a:pt x="519117" y="0"/>
                </a:moveTo>
                <a:cubicBezTo>
                  <a:pt x="229133" y="297391"/>
                  <a:pt x="-60850" y="594783"/>
                  <a:pt x="11117" y="876300"/>
                </a:cubicBezTo>
                <a:cubicBezTo>
                  <a:pt x="83084" y="1157817"/>
                  <a:pt x="517000" y="1423458"/>
                  <a:pt x="950917" y="168910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8ECE5-BF0D-4165-BF3C-A85BD5302C28}"/>
              </a:ext>
            </a:extLst>
          </p:cNvPr>
          <p:cNvSpPr txBox="1"/>
          <p:nvPr/>
        </p:nvSpPr>
        <p:spPr>
          <a:xfrm>
            <a:off x="5442670" y="1069610"/>
            <a:ext cx="7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CC528-07D3-4235-824E-903B5FEDA5B0}"/>
              </a:ext>
            </a:extLst>
          </p:cNvPr>
          <p:cNvSpPr txBox="1"/>
          <p:nvPr/>
        </p:nvSpPr>
        <p:spPr>
          <a:xfrm>
            <a:off x="5324250" y="3648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shim.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52485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calculonc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67608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52485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50979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7057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50979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7057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7455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705712" y="5063895"/>
            <a:ext cx="9173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74026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78219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 native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common 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840C7C-FFB1-4D02-8E0E-69B61EE999DC}"/>
              </a:ext>
            </a:extLst>
          </p:cNvPr>
          <p:cNvSpPr txBox="1"/>
          <p:nvPr/>
        </p:nvSpPr>
        <p:spPr>
          <a:xfrm>
            <a:off x="5613812" y="1143105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linking workflow</a:t>
            </a:r>
          </a:p>
        </p:txBody>
      </p:sp>
    </p:spTree>
    <p:extLst>
      <p:ext uri="{BB962C8B-B14F-4D97-AF65-F5344CB8AC3E}">
        <p14:creationId xmlns:p14="http://schemas.microsoft.com/office/powerpoint/2010/main" val="745317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46389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calculonc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630193-8BA6-4C24-B54B-A0F493BDD3AB}"/>
              </a:ext>
            </a:extLst>
          </p:cNvPr>
          <p:cNvSpPr/>
          <p:nvPr/>
        </p:nvSpPr>
        <p:spPr>
          <a:xfrm>
            <a:off x="6175223" y="3861566"/>
            <a:ext cx="914400" cy="3899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gcc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4B36D-6607-4B9F-8433-9442E63E1E03}"/>
              </a:ext>
            </a:extLst>
          </p:cNvPr>
          <p:cNvSpPr/>
          <p:nvPr/>
        </p:nvSpPr>
        <p:spPr>
          <a:xfrm>
            <a:off x="6024682" y="1802390"/>
            <a:ext cx="121548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shim.c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75609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E0949-55F6-461A-AC6C-8CA03F8D0640}"/>
              </a:ext>
            </a:extLst>
          </p:cNvPr>
          <p:cNvSpPr/>
          <p:nvPr/>
        </p:nvSpPr>
        <p:spPr>
          <a:xfrm>
            <a:off x="6024682" y="45786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shim.o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46389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44883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1FF3F2-EA8B-476F-ACAE-23065B64C5DA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6632423" y="2270741"/>
            <a:ext cx="1" cy="159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4EE1D9-729E-408B-8776-952FF1C6AD67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6632423" y="4251550"/>
            <a:ext cx="1" cy="32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0961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44883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0961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40B5FB-D1BD-42E3-B9B5-8D3A7774CF6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632423" y="5046969"/>
            <a:ext cx="1" cy="43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15456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096112" y="5063895"/>
            <a:ext cx="15269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82027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86220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 native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common 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59C0C8-C973-41F1-A037-48FA59ED3B8E}"/>
              </a:ext>
            </a:extLst>
          </p:cNvPr>
          <p:cNvSpPr txBox="1"/>
          <p:nvPr/>
        </p:nvSpPr>
        <p:spPr>
          <a:xfrm>
            <a:off x="7904429" y="2134171"/>
            <a:ext cx="2803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new 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existing source languages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intrinsics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E398A63-A24C-4CFE-9DA1-C038511ABA0C}"/>
              </a:ext>
            </a:extLst>
          </p:cNvPr>
          <p:cNvSpPr/>
          <p:nvPr/>
        </p:nvSpPr>
        <p:spPr>
          <a:xfrm>
            <a:off x="7240163" y="2262457"/>
            <a:ext cx="648070" cy="240471"/>
          </a:xfrm>
          <a:custGeom>
            <a:avLst/>
            <a:gdLst>
              <a:gd name="connsiteX0" fmla="*/ 648070 w 648070"/>
              <a:gd name="connsiteY0" fmla="*/ 240471 h 240471"/>
              <a:gd name="connsiteX1" fmla="*/ 310718 w 648070"/>
              <a:gd name="connsiteY1" fmla="*/ 774 h 240471"/>
              <a:gd name="connsiteX2" fmla="*/ 159798 w 648070"/>
              <a:gd name="connsiteY2" fmla="*/ 160572 h 240471"/>
              <a:gd name="connsiteX3" fmla="*/ 0 w 648070"/>
              <a:gd name="connsiteY3" fmla="*/ 62918 h 24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070" h="240471">
                <a:moveTo>
                  <a:pt x="648070" y="240471"/>
                </a:moveTo>
                <a:cubicBezTo>
                  <a:pt x="520083" y="127280"/>
                  <a:pt x="392097" y="14090"/>
                  <a:pt x="310718" y="774"/>
                </a:cubicBezTo>
                <a:cubicBezTo>
                  <a:pt x="229339" y="-12542"/>
                  <a:pt x="211584" y="150215"/>
                  <a:pt x="159798" y="160572"/>
                </a:cubicBezTo>
                <a:cubicBezTo>
                  <a:pt x="108012" y="170929"/>
                  <a:pt x="54006" y="116923"/>
                  <a:pt x="0" y="62918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44BDAA-FD85-4E08-8F12-37B4D6F5073F}"/>
              </a:ext>
            </a:extLst>
          </p:cNvPr>
          <p:cNvSpPr txBox="1"/>
          <p:nvPr/>
        </p:nvSpPr>
        <p:spPr>
          <a:xfrm>
            <a:off x="5613812" y="1143105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linking workflow</a:t>
            </a:r>
          </a:p>
        </p:txBody>
      </p:sp>
    </p:spTree>
    <p:extLst>
      <p:ext uri="{BB962C8B-B14F-4D97-AF65-F5344CB8AC3E}">
        <p14:creationId xmlns:p14="http://schemas.microsoft.com/office/powerpoint/2010/main" val="78861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55" grpId="0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477D649E-6FE7-41C8-8648-6ECD125D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Practical x64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993EB6-CF0B-7A6A-67DC-E286404ACFC5}"/>
              </a:ext>
            </a:extLst>
          </p:cNvPr>
          <p:cNvSpPr/>
          <p:nvPr/>
        </p:nvSpPr>
        <p:spPr>
          <a:xfrm>
            <a:off x="447675" y="3393141"/>
            <a:ext cx="4644278" cy="54236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9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Using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cmpq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and set&lt;CC&gt;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Basic instruction use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80E09F-9463-101E-1D34-7F1172BD4F4D}"/>
              </a:ext>
            </a:extLst>
          </p:cNvPr>
          <p:cNvSpPr/>
          <p:nvPr/>
        </p:nvSpPr>
        <p:spPr>
          <a:xfrm>
            <a:off x="1237043" y="2277465"/>
            <a:ext cx="9144000" cy="41362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VAR1: .quad 20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VAR2: .quad 10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_start: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#Prepare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receive comparison result</a:t>
            </a: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(VAR1),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#Load var1 value into %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(VAR2),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#Load var2 value into %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#Actually do the comparison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#Set the lowest byte of %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1 if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$60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Select the exit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already set as the return value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Invoke the selected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F7EF2-6E42-A130-430C-ED5067083000}"/>
              </a:ext>
            </a:extLst>
          </p:cNvPr>
          <p:cNvSpPr txBox="1"/>
          <p:nvPr/>
        </p:nvSpPr>
        <p:spPr>
          <a:xfrm>
            <a:off x="4195493" y="1447800"/>
            <a:ext cx="439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VAR2 &lt;= VAR1</a:t>
            </a:r>
            <a:r>
              <a:rPr lang="en-US" dirty="0"/>
              <a:t> into code</a:t>
            </a:r>
          </a:p>
        </p:txBody>
      </p:sp>
    </p:spTree>
    <p:extLst>
      <p:ext uri="{BB962C8B-B14F-4D97-AF65-F5344CB8AC3E}">
        <p14:creationId xmlns:p14="http://schemas.microsoft.com/office/powerpoint/2010/main" val="4253614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Using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idivq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and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cqto</a:t>
            </a:r>
            <a:endParaRPr lang="en-US" sz="45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Practice – Basic instruction use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D42E78-A0B9-89AB-4C5D-28B0BC389B7A}"/>
              </a:ext>
            </a:extLst>
          </p:cNvPr>
          <p:cNvSpPr/>
          <p:nvPr/>
        </p:nvSpPr>
        <p:spPr>
          <a:xfrm>
            <a:off x="214604" y="1657365"/>
            <a:ext cx="5360436" cy="11731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#lower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#upper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%r8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#denominator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%r8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#Do the division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C79359-D553-DC65-40B7-F6BD482D50EE}"/>
              </a:ext>
            </a:extLst>
          </p:cNvPr>
          <p:cNvSpPr/>
          <p:nvPr/>
        </p:nvSpPr>
        <p:spPr>
          <a:xfrm>
            <a:off x="214604" y="3414252"/>
            <a:ext cx="5360436" cy="11229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$-2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#lower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#upper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%r8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#denominator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%r8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#Do the division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43F921-ED03-3C7B-A6A4-1EB0BDD51084}"/>
              </a:ext>
            </a:extLst>
          </p:cNvPr>
          <p:cNvSpPr/>
          <p:nvPr/>
        </p:nvSpPr>
        <p:spPr>
          <a:xfrm>
            <a:off x="214604" y="4993754"/>
            <a:ext cx="5360436" cy="11229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$-2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#lower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cqto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#upper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%r8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#denominator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%r8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#Do the division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E63AFE-65BD-8D18-AEAC-EDB9B8DEFEE1}"/>
              </a:ext>
            </a:extLst>
          </p:cNvPr>
          <p:cNvGrpSpPr/>
          <p:nvPr/>
        </p:nvGrpSpPr>
        <p:grpSpPr>
          <a:xfrm>
            <a:off x="8160025" y="106982"/>
            <a:ext cx="2948795" cy="1125432"/>
            <a:chOff x="6587413" y="106982"/>
            <a:chExt cx="4521408" cy="1125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3A4E6A-9DF3-E62E-BB51-0D684F5E007E}"/>
                </a:ext>
              </a:extLst>
            </p:cNvPr>
            <p:cNvSpPr txBox="1"/>
            <p:nvPr/>
          </p:nvSpPr>
          <p:spPr>
            <a:xfrm>
              <a:off x="7987069" y="863082"/>
              <a:ext cx="3121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c</a:t>
              </a:r>
              <a:r>
                <a:rPr lang="en-US" dirty="0">
                  <a:solidFill>
                    <a:schemeClr val="accent2"/>
                  </a:solidFill>
                </a:rPr>
                <a:t>onvert </a:t>
              </a:r>
              <a:r>
                <a:rPr lang="en-US" b="1" dirty="0">
                  <a:solidFill>
                    <a:schemeClr val="accent2"/>
                  </a:solidFill>
                </a:rPr>
                <a:t>q</a:t>
              </a:r>
              <a:r>
                <a:rPr lang="en-US" dirty="0">
                  <a:solidFill>
                    <a:schemeClr val="accent2"/>
                  </a:solidFill>
                </a:rPr>
                <a:t>uadword </a:t>
              </a:r>
              <a:r>
                <a:rPr lang="en-US" b="1" dirty="0">
                  <a:solidFill>
                    <a:schemeClr val="accent2"/>
                  </a:solidFill>
                </a:rPr>
                <a:t>t</a:t>
              </a:r>
              <a:r>
                <a:rPr lang="en-US" dirty="0">
                  <a:solidFill>
                    <a:schemeClr val="accent2"/>
                  </a:solidFill>
                </a:rPr>
                <a:t>o </a:t>
              </a:r>
              <a:r>
                <a:rPr lang="en-US" b="1" dirty="0">
                  <a:solidFill>
                    <a:schemeClr val="accent2"/>
                  </a:solidFill>
                </a:rPr>
                <a:t>o</a:t>
              </a:r>
              <a:r>
                <a:rPr lang="en-US" dirty="0">
                  <a:solidFill>
                    <a:schemeClr val="accent2"/>
                  </a:solidFill>
                </a:rPr>
                <a:t>ctoword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FC60D9E-5EF6-D5CD-6742-BCCA2DD30AAB}"/>
                </a:ext>
              </a:extLst>
            </p:cNvPr>
            <p:cNvSpPr/>
            <p:nvPr/>
          </p:nvSpPr>
          <p:spPr>
            <a:xfrm>
              <a:off x="6587413" y="106982"/>
              <a:ext cx="2575249" cy="751434"/>
            </a:xfrm>
            <a:custGeom>
              <a:avLst/>
              <a:gdLst>
                <a:gd name="connsiteX0" fmla="*/ 2575249 w 2575249"/>
                <a:gd name="connsiteY0" fmla="*/ 761455 h 761455"/>
                <a:gd name="connsiteX1" fmla="*/ 1268964 w 2575249"/>
                <a:gd name="connsiteY1" fmla="*/ 514194 h 761455"/>
                <a:gd name="connsiteX2" fmla="*/ 503853 w 2575249"/>
                <a:gd name="connsiteY2" fmla="*/ 19672 h 761455"/>
                <a:gd name="connsiteX3" fmla="*/ 0 w 2575249"/>
                <a:gd name="connsiteY3" fmla="*/ 145635 h 761455"/>
                <a:gd name="connsiteX0" fmla="*/ 2575249 w 2575249"/>
                <a:gd name="connsiteY0" fmla="*/ 761455 h 761455"/>
                <a:gd name="connsiteX1" fmla="*/ 1268964 w 2575249"/>
                <a:gd name="connsiteY1" fmla="*/ 514194 h 761455"/>
                <a:gd name="connsiteX2" fmla="*/ 503853 w 2575249"/>
                <a:gd name="connsiteY2" fmla="*/ 19672 h 761455"/>
                <a:gd name="connsiteX3" fmla="*/ 0 w 2575249"/>
                <a:gd name="connsiteY3" fmla="*/ 145635 h 761455"/>
                <a:gd name="connsiteX0" fmla="*/ 2575249 w 2575249"/>
                <a:gd name="connsiteY0" fmla="*/ 761455 h 761455"/>
                <a:gd name="connsiteX1" fmla="*/ 503853 w 2575249"/>
                <a:gd name="connsiteY1" fmla="*/ 19672 h 761455"/>
                <a:gd name="connsiteX2" fmla="*/ 0 w 2575249"/>
                <a:gd name="connsiteY2" fmla="*/ 145635 h 761455"/>
                <a:gd name="connsiteX0" fmla="*/ 2575249 w 2597086"/>
                <a:gd name="connsiteY0" fmla="*/ 761455 h 761455"/>
                <a:gd name="connsiteX1" fmla="*/ 503853 w 2597086"/>
                <a:gd name="connsiteY1" fmla="*/ 19672 h 761455"/>
                <a:gd name="connsiteX2" fmla="*/ 0 w 2597086"/>
                <a:gd name="connsiteY2" fmla="*/ 145635 h 761455"/>
                <a:gd name="connsiteX0" fmla="*/ 2575249 w 2610189"/>
                <a:gd name="connsiteY0" fmla="*/ 634357 h 634357"/>
                <a:gd name="connsiteX1" fmla="*/ 1282959 w 2610189"/>
                <a:gd name="connsiteY1" fmla="*/ 275129 h 634357"/>
                <a:gd name="connsiteX2" fmla="*/ 0 w 2610189"/>
                <a:gd name="connsiteY2" fmla="*/ 18537 h 634357"/>
                <a:gd name="connsiteX0" fmla="*/ 2575249 w 2610189"/>
                <a:gd name="connsiteY0" fmla="*/ 683080 h 683080"/>
                <a:gd name="connsiteX1" fmla="*/ 1282959 w 2610189"/>
                <a:gd name="connsiteY1" fmla="*/ 323852 h 683080"/>
                <a:gd name="connsiteX2" fmla="*/ 0 w 2610189"/>
                <a:gd name="connsiteY2" fmla="*/ 67260 h 683080"/>
                <a:gd name="connsiteX0" fmla="*/ 2575249 w 2575249"/>
                <a:gd name="connsiteY0" fmla="*/ 615820 h 615820"/>
                <a:gd name="connsiteX1" fmla="*/ 0 w 2575249"/>
                <a:gd name="connsiteY1" fmla="*/ 0 h 615820"/>
                <a:gd name="connsiteX0" fmla="*/ 2575249 w 2575249"/>
                <a:gd name="connsiteY0" fmla="*/ 709994 h 709994"/>
                <a:gd name="connsiteX1" fmla="*/ 0 w 2575249"/>
                <a:gd name="connsiteY1" fmla="*/ 94174 h 709994"/>
                <a:gd name="connsiteX0" fmla="*/ 2575249 w 2575249"/>
                <a:gd name="connsiteY0" fmla="*/ 691444 h 691444"/>
                <a:gd name="connsiteX1" fmla="*/ 0 w 2575249"/>
                <a:gd name="connsiteY1" fmla="*/ 75624 h 691444"/>
                <a:gd name="connsiteX0" fmla="*/ 2575249 w 2575249"/>
                <a:gd name="connsiteY0" fmla="*/ 752520 h 752520"/>
                <a:gd name="connsiteX1" fmla="*/ 0 w 2575249"/>
                <a:gd name="connsiteY1" fmla="*/ 136700 h 752520"/>
                <a:gd name="connsiteX0" fmla="*/ 2575249 w 2583469"/>
                <a:gd name="connsiteY0" fmla="*/ 788065 h 788065"/>
                <a:gd name="connsiteX1" fmla="*/ 0 w 2583469"/>
                <a:gd name="connsiteY1" fmla="*/ 172245 h 788065"/>
                <a:gd name="connsiteX0" fmla="*/ 2575249 w 2575249"/>
                <a:gd name="connsiteY0" fmla="*/ 765158 h 765158"/>
                <a:gd name="connsiteX1" fmla="*/ 1418252 w 2575249"/>
                <a:gd name="connsiteY1" fmla="*/ 298629 h 765158"/>
                <a:gd name="connsiteX2" fmla="*/ 0 w 2575249"/>
                <a:gd name="connsiteY2" fmla="*/ 149338 h 765158"/>
                <a:gd name="connsiteX0" fmla="*/ 2575249 w 2575249"/>
                <a:gd name="connsiteY0" fmla="*/ 751434 h 751434"/>
                <a:gd name="connsiteX1" fmla="*/ 1418252 w 2575249"/>
                <a:gd name="connsiteY1" fmla="*/ 284905 h 751434"/>
                <a:gd name="connsiteX2" fmla="*/ 0 w 2575249"/>
                <a:gd name="connsiteY2" fmla="*/ 135614 h 751434"/>
                <a:gd name="connsiteX0" fmla="*/ 2575249 w 2575249"/>
                <a:gd name="connsiteY0" fmla="*/ 751434 h 751434"/>
                <a:gd name="connsiteX1" fmla="*/ 1418252 w 2575249"/>
                <a:gd name="connsiteY1" fmla="*/ 284905 h 751434"/>
                <a:gd name="connsiteX2" fmla="*/ 0 w 2575249"/>
                <a:gd name="connsiteY2" fmla="*/ 135614 h 7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5249" h="751434">
                  <a:moveTo>
                    <a:pt x="2575249" y="751434"/>
                  </a:moveTo>
                  <a:cubicBezTo>
                    <a:pt x="2389414" y="637134"/>
                    <a:pt x="2196387" y="96543"/>
                    <a:pt x="1418252" y="284905"/>
                  </a:cubicBezTo>
                  <a:cubicBezTo>
                    <a:pt x="1012372" y="597480"/>
                    <a:pt x="419878" y="-335583"/>
                    <a:pt x="0" y="135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153FA36-1CD6-F5B1-5C79-7F4A95B0C582}"/>
              </a:ext>
            </a:extLst>
          </p:cNvPr>
          <p:cNvSpPr txBox="1"/>
          <p:nvPr/>
        </p:nvSpPr>
        <p:spPr>
          <a:xfrm>
            <a:off x="130629" y="1290059"/>
            <a:ext cx="490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Naïve Division (a case that happens to works out)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34870-9A04-A2E1-5855-82FE5F8ECE06}"/>
              </a:ext>
            </a:extLst>
          </p:cNvPr>
          <p:cNvSpPr txBox="1"/>
          <p:nvPr/>
        </p:nvSpPr>
        <p:spPr>
          <a:xfrm>
            <a:off x="185059" y="3072877"/>
            <a:ext cx="445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Naïve Division (a case that doesn’t work out)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6F5E73B-506A-F7D8-5E88-94BFA6883D58}"/>
              </a:ext>
            </a:extLst>
          </p:cNvPr>
          <p:cNvGrpSpPr/>
          <p:nvPr/>
        </p:nvGrpSpPr>
        <p:grpSpPr>
          <a:xfrm>
            <a:off x="5737104" y="2424777"/>
            <a:ext cx="4795688" cy="369332"/>
            <a:chOff x="5528380" y="2275691"/>
            <a:chExt cx="4795688" cy="36933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30D5B9-48EB-BE31-5F1F-55AF0B214896}"/>
                </a:ext>
              </a:extLst>
            </p:cNvPr>
            <p:cNvSpPr txBox="1"/>
            <p:nvPr/>
          </p:nvSpPr>
          <p:spPr>
            <a:xfrm>
              <a:off x="5528380" y="2275691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%r8: 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417B148-6DF0-1C61-C555-A5A494B6A8E9}"/>
                </a:ext>
              </a:extLst>
            </p:cNvPr>
            <p:cNvSpPr/>
            <p:nvPr/>
          </p:nvSpPr>
          <p:spPr>
            <a:xfrm>
              <a:off x="6319724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891BE53-DE27-80C2-1462-6190EAD4FEE4}"/>
                </a:ext>
              </a:extLst>
            </p:cNvPr>
            <p:cNvSpPr/>
            <p:nvPr/>
          </p:nvSpPr>
          <p:spPr>
            <a:xfrm>
              <a:off x="6824943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1315A3D-087E-DD15-B3D5-CBB99014D7C7}"/>
                </a:ext>
              </a:extLst>
            </p:cNvPr>
            <p:cNvSpPr/>
            <p:nvPr/>
          </p:nvSpPr>
          <p:spPr>
            <a:xfrm>
              <a:off x="7330162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78AC5A5-ACC7-BDA6-E267-6F48889A8DD5}"/>
                </a:ext>
              </a:extLst>
            </p:cNvPr>
            <p:cNvSpPr/>
            <p:nvPr/>
          </p:nvSpPr>
          <p:spPr>
            <a:xfrm>
              <a:off x="7835381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CD181C8-2CEE-0855-C1B0-0FFFBFC2EE2D}"/>
                </a:ext>
              </a:extLst>
            </p:cNvPr>
            <p:cNvSpPr/>
            <p:nvPr/>
          </p:nvSpPr>
          <p:spPr>
            <a:xfrm>
              <a:off x="8340600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23EDF8E-3795-861F-F482-563FD9DC1318}"/>
                </a:ext>
              </a:extLst>
            </p:cNvPr>
            <p:cNvSpPr/>
            <p:nvPr/>
          </p:nvSpPr>
          <p:spPr>
            <a:xfrm>
              <a:off x="8845819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69AFDF4-2B3A-D9C2-21E0-9B6D9D380D65}"/>
                </a:ext>
              </a:extLst>
            </p:cNvPr>
            <p:cNvSpPr/>
            <p:nvPr/>
          </p:nvSpPr>
          <p:spPr>
            <a:xfrm>
              <a:off x="9351038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0699316-BACF-2131-A632-AE0ACA50657E}"/>
                </a:ext>
              </a:extLst>
            </p:cNvPr>
            <p:cNvSpPr/>
            <p:nvPr/>
          </p:nvSpPr>
          <p:spPr>
            <a:xfrm>
              <a:off x="9856255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1BB0211-1096-6462-F7D7-DE66CCBA1DCB}"/>
              </a:ext>
            </a:extLst>
          </p:cNvPr>
          <p:cNvGrpSpPr/>
          <p:nvPr/>
        </p:nvGrpSpPr>
        <p:grpSpPr>
          <a:xfrm>
            <a:off x="5670839" y="1984348"/>
            <a:ext cx="4875207" cy="369332"/>
            <a:chOff x="5695686" y="1482407"/>
            <a:chExt cx="4875207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4A91DB-B3EA-B86A-147F-F3131C3B06B0}"/>
                </a:ext>
              </a:extLst>
            </p:cNvPr>
            <p:cNvSpPr txBox="1"/>
            <p:nvPr/>
          </p:nvSpPr>
          <p:spPr>
            <a:xfrm>
              <a:off x="5695686" y="1482407"/>
              <a:ext cx="865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rax</a:t>
              </a:r>
              <a:r>
                <a:rPr lang="en-US" dirty="0"/>
                <a:t>: 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187682-A984-025D-4AD6-3295128741BA}"/>
                </a:ext>
              </a:extLst>
            </p:cNvPr>
            <p:cNvSpPr/>
            <p:nvPr/>
          </p:nvSpPr>
          <p:spPr>
            <a:xfrm>
              <a:off x="6566549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5F47BE-BCD9-0329-1EF2-5EC4DAC2F4A5}"/>
                </a:ext>
              </a:extLst>
            </p:cNvPr>
            <p:cNvSpPr/>
            <p:nvPr/>
          </p:nvSpPr>
          <p:spPr>
            <a:xfrm>
              <a:off x="7071768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EF332BA-38E7-E2C4-24A1-458F9E22F688}"/>
                </a:ext>
              </a:extLst>
            </p:cNvPr>
            <p:cNvSpPr/>
            <p:nvPr/>
          </p:nvSpPr>
          <p:spPr>
            <a:xfrm>
              <a:off x="7576987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DB8A01-63CD-23EF-F924-CD60FC99D06C}"/>
                </a:ext>
              </a:extLst>
            </p:cNvPr>
            <p:cNvSpPr/>
            <p:nvPr/>
          </p:nvSpPr>
          <p:spPr>
            <a:xfrm>
              <a:off x="8082206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B2D577-3979-32AB-62D7-9CD512A7EE25}"/>
                </a:ext>
              </a:extLst>
            </p:cNvPr>
            <p:cNvSpPr/>
            <p:nvPr/>
          </p:nvSpPr>
          <p:spPr>
            <a:xfrm>
              <a:off x="8587425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C1CD53-84FE-488B-E82D-CD458D4B9AA1}"/>
                </a:ext>
              </a:extLst>
            </p:cNvPr>
            <p:cNvSpPr/>
            <p:nvPr/>
          </p:nvSpPr>
          <p:spPr>
            <a:xfrm>
              <a:off x="9092644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E2D3D01-AAB5-C277-A811-CA9C41A6141E}"/>
                </a:ext>
              </a:extLst>
            </p:cNvPr>
            <p:cNvSpPr/>
            <p:nvPr/>
          </p:nvSpPr>
          <p:spPr>
            <a:xfrm>
              <a:off x="9597863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7770560-7EB1-6568-F772-8BD430849D82}"/>
                </a:ext>
              </a:extLst>
            </p:cNvPr>
            <p:cNvSpPr/>
            <p:nvPr/>
          </p:nvSpPr>
          <p:spPr>
            <a:xfrm>
              <a:off x="10103080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0x06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437D513-1070-AB38-9787-96D21A0D27D2}"/>
              </a:ext>
            </a:extLst>
          </p:cNvPr>
          <p:cNvGrpSpPr/>
          <p:nvPr/>
        </p:nvGrpSpPr>
        <p:grpSpPr>
          <a:xfrm>
            <a:off x="5664212" y="1542863"/>
            <a:ext cx="4875207" cy="369332"/>
            <a:chOff x="5694027" y="1811211"/>
            <a:chExt cx="4875207" cy="3693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F9170D8-5BD6-38F1-4D75-2FE17F104FB1}"/>
                </a:ext>
              </a:extLst>
            </p:cNvPr>
            <p:cNvSpPr txBox="1"/>
            <p:nvPr/>
          </p:nvSpPr>
          <p:spPr>
            <a:xfrm>
              <a:off x="5694027" y="1811211"/>
              <a:ext cx="880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rdx</a:t>
              </a:r>
              <a:r>
                <a:rPr lang="en-US" dirty="0"/>
                <a:t>: 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5A16A52-EFE3-6FD5-4CFD-90BB70233C59}"/>
                </a:ext>
              </a:extLst>
            </p:cNvPr>
            <p:cNvSpPr/>
            <p:nvPr/>
          </p:nvSpPr>
          <p:spPr>
            <a:xfrm>
              <a:off x="6564890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81264D-8C86-0E2A-09D4-12FDED8B28AA}"/>
                </a:ext>
              </a:extLst>
            </p:cNvPr>
            <p:cNvSpPr/>
            <p:nvPr/>
          </p:nvSpPr>
          <p:spPr>
            <a:xfrm>
              <a:off x="7070109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C807BB7-30FE-4C0A-80F7-F3436ED92153}"/>
                </a:ext>
              </a:extLst>
            </p:cNvPr>
            <p:cNvSpPr/>
            <p:nvPr/>
          </p:nvSpPr>
          <p:spPr>
            <a:xfrm>
              <a:off x="7575328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2D6FD7-DE8A-6289-B4D5-D2FBBECD876C}"/>
                </a:ext>
              </a:extLst>
            </p:cNvPr>
            <p:cNvSpPr/>
            <p:nvPr/>
          </p:nvSpPr>
          <p:spPr>
            <a:xfrm>
              <a:off x="8080547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D336E1-BFDA-C417-49AA-4D1DB7DF1750}"/>
                </a:ext>
              </a:extLst>
            </p:cNvPr>
            <p:cNvSpPr/>
            <p:nvPr/>
          </p:nvSpPr>
          <p:spPr>
            <a:xfrm>
              <a:off x="8585766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EF4CCF-F312-10B3-74D5-519032A5D07D}"/>
                </a:ext>
              </a:extLst>
            </p:cNvPr>
            <p:cNvSpPr/>
            <p:nvPr/>
          </p:nvSpPr>
          <p:spPr>
            <a:xfrm>
              <a:off x="9090985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1F0E9BD-A9FD-1D91-CC7E-B1652122F811}"/>
                </a:ext>
              </a:extLst>
            </p:cNvPr>
            <p:cNvSpPr/>
            <p:nvPr/>
          </p:nvSpPr>
          <p:spPr>
            <a:xfrm>
              <a:off x="9596204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EAEA2CE-AE2F-3989-322A-E180C44D0D13}"/>
                </a:ext>
              </a:extLst>
            </p:cNvPr>
            <p:cNvSpPr/>
            <p:nvPr/>
          </p:nvSpPr>
          <p:spPr>
            <a:xfrm>
              <a:off x="10101421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</p:grpSp>
      <p:sp>
        <p:nvSpPr>
          <p:cNvPr id="63" name="TextBox 18">
            <a:extLst>
              <a:ext uri="{FF2B5EF4-FFF2-40B4-BE49-F238E27FC236}">
                <a16:creationId xmlns:a16="http://schemas.microsoft.com/office/drawing/2014/main" id="{B92F6985-CE1C-4A43-9AAE-84B406C887DA}"/>
              </a:ext>
            </a:extLst>
          </p:cNvPr>
          <p:cNvSpPr txBox="1"/>
          <p:nvPr/>
        </p:nvSpPr>
        <p:spPr>
          <a:xfrm>
            <a:off x="353620" y="471794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%</a:t>
            </a:r>
            <a:r>
              <a:rPr lang="en-US" i="1" dirty="0" err="1"/>
              <a:t>rax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dirty="0"/>
              <a:t> /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64" name="TextBox 19">
            <a:extLst>
              <a:ext uri="{FF2B5EF4-FFF2-40B4-BE49-F238E27FC236}">
                <a16:creationId xmlns:a16="http://schemas.microsoft.com/office/drawing/2014/main" id="{84A22E71-BC0D-413E-A75A-9C06D15C22EA}"/>
              </a:ext>
            </a:extLst>
          </p:cNvPr>
          <p:cNvSpPr txBox="1"/>
          <p:nvPr/>
        </p:nvSpPr>
        <p:spPr>
          <a:xfrm>
            <a:off x="334570" y="75754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%</a:t>
            </a:r>
            <a:r>
              <a:rPr lang="en-US" i="1" dirty="0" err="1"/>
              <a:t>rdx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dirty="0"/>
              <a:t> %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65" name="TextBox 18">
            <a:extLst>
              <a:ext uri="{FF2B5EF4-FFF2-40B4-BE49-F238E27FC236}">
                <a16:creationId xmlns:a16="http://schemas.microsoft.com/office/drawing/2014/main" id="{34B147B1-0A90-26EF-4D2B-05BF65F9F086}"/>
              </a:ext>
            </a:extLst>
          </p:cNvPr>
          <p:cNvSpPr txBox="1"/>
          <p:nvPr/>
        </p:nvSpPr>
        <p:spPr>
          <a:xfrm>
            <a:off x="411595" y="171960"/>
            <a:ext cx="16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err="1"/>
              <a:t>idivq</a:t>
            </a:r>
            <a:r>
              <a:rPr lang="en-US" b="1" u="sng" dirty="0"/>
              <a:t> semantics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24247A-FE31-35A8-EEA8-72BAB737430B}"/>
              </a:ext>
            </a:extLst>
          </p:cNvPr>
          <p:cNvSpPr txBox="1"/>
          <p:nvPr/>
        </p:nvSpPr>
        <p:spPr>
          <a:xfrm>
            <a:off x="10583450" y="1630924"/>
            <a:ext cx="1003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octoword</a:t>
            </a:r>
          </a:p>
          <a:p>
            <a:pPr algn="r"/>
            <a:r>
              <a:rPr lang="en-US" sz="1600" b="1" dirty="0" err="1"/>
              <a:t>rdx:rax</a:t>
            </a:r>
            <a:endParaRPr lang="en-US" sz="16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AFBCAC7-E972-8383-642A-927A5265ED36}"/>
              </a:ext>
            </a:extLst>
          </p:cNvPr>
          <p:cNvSpPr txBox="1"/>
          <p:nvPr/>
        </p:nvSpPr>
        <p:spPr>
          <a:xfrm>
            <a:off x="7896571" y="2707020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quotient</a:t>
            </a:r>
            <a:r>
              <a:rPr lang="en-US" dirty="0"/>
              <a:t> 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27D178-C2C3-B858-066A-9908D7F39287}"/>
              </a:ext>
            </a:extLst>
          </p:cNvPr>
          <p:cNvSpPr txBox="1"/>
          <p:nvPr/>
        </p:nvSpPr>
        <p:spPr>
          <a:xfrm>
            <a:off x="11510286" y="1769422"/>
            <a:ext cx="416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6E03E66-52CC-E877-BFDE-567B537D2D51}"/>
              </a:ext>
            </a:extLst>
          </p:cNvPr>
          <p:cNvGrpSpPr/>
          <p:nvPr/>
        </p:nvGrpSpPr>
        <p:grpSpPr>
          <a:xfrm>
            <a:off x="5785851" y="3984914"/>
            <a:ext cx="4795688" cy="369332"/>
            <a:chOff x="5497623" y="3984914"/>
            <a:chExt cx="4795688" cy="36933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CB4A93-9B22-75E2-000F-615849525BC6}"/>
                </a:ext>
              </a:extLst>
            </p:cNvPr>
            <p:cNvSpPr txBox="1"/>
            <p:nvPr/>
          </p:nvSpPr>
          <p:spPr>
            <a:xfrm>
              <a:off x="5497623" y="398491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%r8: 2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0C8167A-9A5A-5914-2A27-D1C8CD0CB386}"/>
                </a:ext>
              </a:extLst>
            </p:cNvPr>
            <p:cNvSpPr/>
            <p:nvPr/>
          </p:nvSpPr>
          <p:spPr>
            <a:xfrm>
              <a:off x="6288967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E068262-E7F4-F586-344C-4E3757D637BE}"/>
                </a:ext>
              </a:extLst>
            </p:cNvPr>
            <p:cNvSpPr/>
            <p:nvPr/>
          </p:nvSpPr>
          <p:spPr>
            <a:xfrm>
              <a:off x="6794186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5014A72-F264-2D40-7201-B2F4E44993F0}"/>
                </a:ext>
              </a:extLst>
            </p:cNvPr>
            <p:cNvSpPr/>
            <p:nvPr/>
          </p:nvSpPr>
          <p:spPr>
            <a:xfrm>
              <a:off x="7299405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E1FF70E-3778-1856-1A1D-3C08B9AE5459}"/>
                </a:ext>
              </a:extLst>
            </p:cNvPr>
            <p:cNvSpPr/>
            <p:nvPr/>
          </p:nvSpPr>
          <p:spPr>
            <a:xfrm>
              <a:off x="7804624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6A2BF5-C748-FBC5-38AF-C0FA7DF7A2C3}"/>
                </a:ext>
              </a:extLst>
            </p:cNvPr>
            <p:cNvSpPr/>
            <p:nvPr/>
          </p:nvSpPr>
          <p:spPr>
            <a:xfrm>
              <a:off x="8309843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5FB650E-1FDE-DDE9-3C7F-0503F6970366}"/>
                </a:ext>
              </a:extLst>
            </p:cNvPr>
            <p:cNvSpPr/>
            <p:nvPr/>
          </p:nvSpPr>
          <p:spPr>
            <a:xfrm>
              <a:off x="8815062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670404F-2B0B-4699-6A3B-F35649E7C2F7}"/>
                </a:ext>
              </a:extLst>
            </p:cNvPr>
            <p:cNvSpPr/>
            <p:nvPr/>
          </p:nvSpPr>
          <p:spPr>
            <a:xfrm>
              <a:off x="9320281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D38C639-815A-5EB7-53BA-AF7C8343C091}"/>
                </a:ext>
              </a:extLst>
            </p:cNvPr>
            <p:cNvSpPr/>
            <p:nvPr/>
          </p:nvSpPr>
          <p:spPr>
            <a:xfrm>
              <a:off x="9825498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B89FE71-1B1A-5883-C480-2F63420617BF}"/>
              </a:ext>
            </a:extLst>
          </p:cNvPr>
          <p:cNvGrpSpPr/>
          <p:nvPr/>
        </p:nvGrpSpPr>
        <p:grpSpPr>
          <a:xfrm>
            <a:off x="5639123" y="3579258"/>
            <a:ext cx="4945739" cy="369332"/>
            <a:chOff x="5625154" y="1482399"/>
            <a:chExt cx="4945739" cy="369332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84172B-4327-5860-8B4C-793C8DE87C0C}"/>
                </a:ext>
              </a:extLst>
            </p:cNvPr>
            <p:cNvSpPr txBox="1"/>
            <p:nvPr/>
          </p:nvSpPr>
          <p:spPr>
            <a:xfrm>
              <a:off x="5625154" y="1482399"/>
              <a:ext cx="936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rax</a:t>
              </a:r>
              <a:r>
                <a:rPr lang="en-US" dirty="0"/>
                <a:t>: -2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26C6C02-8319-2BC0-E89D-A375F258A5D8}"/>
                </a:ext>
              </a:extLst>
            </p:cNvPr>
            <p:cNvSpPr/>
            <p:nvPr/>
          </p:nvSpPr>
          <p:spPr>
            <a:xfrm>
              <a:off x="6566549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992CB07-0A11-E0B6-9F0C-87618FC541B3}"/>
                </a:ext>
              </a:extLst>
            </p:cNvPr>
            <p:cNvSpPr/>
            <p:nvPr/>
          </p:nvSpPr>
          <p:spPr>
            <a:xfrm>
              <a:off x="7071768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FBF65A3-08BE-775E-AD11-F3934E777371}"/>
                </a:ext>
              </a:extLst>
            </p:cNvPr>
            <p:cNvSpPr/>
            <p:nvPr/>
          </p:nvSpPr>
          <p:spPr>
            <a:xfrm>
              <a:off x="7576987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E338924-150F-650E-360F-C7B08E077E5E}"/>
                </a:ext>
              </a:extLst>
            </p:cNvPr>
            <p:cNvSpPr/>
            <p:nvPr/>
          </p:nvSpPr>
          <p:spPr>
            <a:xfrm>
              <a:off x="8082206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174AF94-C97E-FE4E-650A-858EF144D4C8}"/>
                </a:ext>
              </a:extLst>
            </p:cNvPr>
            <p:cNvSpPr/>
            <p:nvPr/>
          </p:nvSpPr>
          <p:spPr>
            <a:xfrm>
              <a:off x="8587425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12B19F8-EF97-154C-85CF-4916930F6C2E}"/>
                </a:ext>
              </a:extLst>
            </p:cNvPr>
            <p:cNvSpPr/>
            <p:nvPr/>
          </p:nvSpPr>
          <p:spPr>
            <a:xfrm>
              <a:off x="9092644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FA6F061-E759-4369-4C65-F5E5D4F374C5}"/>
                </a:ext>
              </a:extLst>
            </p:cNvPr>
            <p:cNvSpPr/>
            <p:nvPr/>
          </p:nvSpPr>
          <p:spPr>
            <a:xfrm>
              <a:off x="9597863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9C66DF3-12A2-7CE1-1928-D07C6D970266}"/>
                </a:ext>
              </a:extLst>
            </p:cNvPr>
            <p:cNvSpPr/>
            <p:nvPr/>
          </p:nvSpPr>
          <p:spPr>
            <a:xfrm>
              <a:off x="10103080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0xFE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6A24D9C-5797-4036-DE3A-4B207B6E6199}"/>
              </a:ext>
            </a:extLst>
          </p:cNvPr>
          <p:cNvGrpSpPr/>
          <p:nvPr/>
        </p:nvGrpSpPr>
        <p:grpSpPr>
          <a:xfrm>
            <a:off x="5693086" y="3212334"/>
            <a:ext cx="4875207" cy="369332"/>
            <a:chOff x="5694027" y="1821159"/>
            <a:chExt cx="4875207" cy="36933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F036588-27C4-8041-60E1-3B8173CBE4B8}"/>
                </a:ext>
              </a:extLst>
            </p:cNvPr>
            <p:cNvSpPr txBox="1"/>
            <p:nvPr/>
          </p:nvSpPr>
          <p:spPr>
            <a:xfrm>
              <a:off x="5694027" y="1821159"/>
              <a:ext cx="880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rdx</a:t>
              </a:r>
              <a:r>
                <a:rPr lang="en-US" dirty="0"/>
                <a:t>: 0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27FDDCA-4DE5-BCFB-E439-DD6D4C563241}"/>
                </a:ext>
              </a:extLst>
            </p:cNvPr>
            <p:cNvSpPr/>
            <p:nvPr/>
          </p:nvSpPr>
          <p:spPr>
            <a:xfrm>
              <a:off x="6564890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87D3E1F-9AAC-D769-7F03-B4701D2B064A}"/>
                </a:ext>
              </a:extLst>
            </p:cNvPr>
            <p:cNvSpPr/>
            <p:nvPr/>
          </p:nvSpPr>
          <p:spPr>
            <a:xfrm>
              <a:off x="7070109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2B88331-FDED-8363-1247-FF4861D38A33}"/>
                </a:ext>
              </a:extLst>
            </p:cNvPr>
            <p:cNvSpPr/>
            <p:nvPr/>
          </p:nvSpPr>
          <p:spPr>
            <a:xfrm>
              <a:off x="7575328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FA998A2-B98F-C909-EF3B-39EA9DB8C778}"/>
                </a:ext>
              </a:extLst>
            </p:cNvPr>
            <p:cNvSpPr/>
            <p:nvPr/>
          </p:nvSpPr>
          <p:spPr>
            <a:xfrm>
              <a:off x="8080547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F619493-BE89-D77E-1A26-B98CB2045275}"/>
                </a:ext>
              </a:extLst>
            </p:cNvPr>
            <p:cNvSpPr/>
            <p:nvPr/>
          </p:nvSpPr>
          <p:spPr>
            <a:xfrm>
              <a:off x="8585766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C8639B8-8C6D-0ADD-00E9-D286E8106788}"/>
                </a:ext>
              </a:extLst>
            </p:cNvPr>
            <p:cNvSpPr/>
            <p:nvPr/>
          </p:nvSpPr>
          <p:spPr>
            <a:xfrm>
              <a:off x="9090985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DB5710D-09EF-2CE0-CAF7-03FE0C5A8E32}"/>
                </a:ext>
              </a:extLst>
            </p:cNvPr>
            <p:cNvSpPr/>
            <p:nvPr/>
          </p:nvSpPr>
          <p:spPr>
            <a:xfrm>
              <a:off x="9596204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A9109A5-DBE1-FCFA-098D-07DDEA329478}"/>
                </a:ext>
              </a:extLst>
            </p:cNvPr>
            <p:cNvSpPr/>
            <p:nvPr/>
          </p:nvSpPr>
          <p:spPr>
            <a:xfrm>
              <a:off x="10101421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F0859205-E971-A958-5328-B2D31142F265}"/>
              </a:ext>
            </a:extLst>
          </p:cNvPr>
          <p:cNvSpPr txBox="1"/>
          <p:nvPr/>
        </p:nvSpPr>
        <p:spPr>
          <a:xfrm>
            <a:off x="10548617" y="3311724"/>
            <a:ext cx="1003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octoword</a:t>
            </a:r>
          </a:p>
          <a:p>
            <a:pPr algn="r"/>
            <a:r>
              <a:rPr lang="en-US" sz="1600" b="1" dirty="0" err="1"/>
              <a:t>rdx:rax</a:t>
            </a:r>
            <a:endParaRPr lang="en-US" sz="1600" b="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F3D7549-82F1-9327-D7DF-FD38DA89DAC5}"/>
              </a:ext>
            </a:extLst>
          </p:cNvPr>
          <p:cNvSpPr txBox="1"/>
          <p:nvPr/>
        </p:nvSpPr>
        <p:spPr>
          <a:xfrm>
            <a:off x="11440663" y="3440279"/>
            <a:ext cx="51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500AEC8-3834-C9AF-0F37-050C7E1A2FFC}"/>
              </a:ext>
            </a:extLst>
          </p:cNvPr>
          <p:cNvCxnSpPr/>
          <p:nvPr/>
        </p:nvCxnSpPr>
        <p:spPr>
          <a:xfrm>
            <a:off x="11512078" y="3337591"/>
            <a:ext cx="494863" cy="60481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DB04F019-C9EC-BB15-A078-A9478EEEE356}"/>
              </a:ext>
            </a:extLst>
          </p:cNvPr>
          <p:cNvSpPr txBox="1"/>
          <p:nvPr/>
        </p:nvSpPr>
        <p:spPr>
          <a:xfrm>
            <a:off x="9716005" y="2921121"/>
            <a:ext cx="2530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18446744073709551614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8044667-57EE-024A-64B0-B8AFC839CA8B}"/>
              </a:ext>
            </a:extLst>
          </p:cNvPr>
          <p:cNvSpPr txBox="1"/>
          <p:nvPr/>
        </p:nvSpPr>
        <p:spPr>
          <a:xfrm>
            <a:off x="7911274" y="4282271"/>
            <a:ext cx="115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quotient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0CB78E8-D28D-6F27-76C3-403DE9F16F02}"/>
              </a:ext>
            </a:extLst>
          </p:cNvPr>
          <p:cNvSpPr txBox="1"/>
          <p:nvPr/>
        </p:nvSpPr>
        <p:spPr>
          <a:xfrm>
            <a:off x="8476539" y="4530520"/>
            <a:ext cx="2445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9223372036854775808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2791B45-40E1-F3A2-1F3B-0CFC1036AB53}"/>
              </a:ext>
            </a:extLst>
          </p:cNvPr>
          <p:cNvGrpSpPr/>
          <p:nvPr/>
        </p:nvGrpSpPr>
        <p:grpSpPr>
          <a:xfrm>
            <a:off x="5681762" y="5708957"/>
            <a:ext cx="4795688" cy="369332"/>
            <a:chOff x="5497623" y="3984914"/>
            <a:chExt cx="4795688" cy="369332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6FBC052-83D0-FDBA-510B-8DD8B559FCC8}"/>
                </a:ext>
              </a:extLst>
            </p:cNvPr>
            <p:cNvSpPr txBox="1"/>
            <p:nvPr/>
          </p:nvSpPr>
          <p:spPr>
            <a:xfrm>
              <a:off x="5497623" y="398491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%r8: 2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F02CA7C-2DEB-7FA3-1260-6C238A74E25B}"/>
                </a:ext>
              </a:extLst>
            </p:cNvPr>
            <p:cNvSpPr/>
            <p:nvPr/>
          </p:nvSpPr>
          <p:spPr>
            <a:xfrm>
              <a:off x="6288967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F308AE6-861F-D8BB-EEB7-5F1BD7A0041C}"/>
                </a:ext>
              </a:extLst>
            </p:cNvPr>
            <p:cNvSpPr/>
            <p:nvPr/>
          </p:nvSpPr>
          <p:spPr>
            <a:xfrm>
              <a:off x="6794186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C17776F-E1D7-0B1B-EF20-F516BC3387E0}"/>
                </a:ext>
              </a:extLst>
            </p:cNvPr>
            <p:cNvSpPr/>
            <p:nvPr/>
          </p:nvSpPr>
          <p:spPr>
            <a:xfrm>
              <a:off x="7299405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066F66B-67DA-D351-EDD5-FBEEDC7138D9}"/>
                </a:ext>
              </a:extLst>
            </p:cNvPr>
            <p:cNvSpPr/>
            <p:nvPr/>
          </p:nvSpPr>
          <p:spPr>
            <a:xfrm>
              <a:off x="7804624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ED759FA-BFCF-E461-727A-89720B799D2C}"/>
                </a:ext>
              </a:extLst>
            </p:cNvPr>
            <p:cNvSpPr/>
            <p:nvPr/>
          </p:nvSpPr>
          <p:spPr>
            <a:xfrm>
              <a:off x="8309843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DD18F7AA-2544-373A-854D-C23B58E56C1E}"/>
                </a:ext>
              </a:extLst>
            </p:cNvPr>
            <p:cNvSpPr/>
            <p:nvPr/>
          </p:nvSpPr>
          <p:spPr>
            <a:xfrm>
              <a:off x="8815062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21D7650-9AC5-7561-2EA9-44319EF90658}"/>
                </a:ext>
              </a:extLst>
            </p:cNvPr>
            <p:cNvSpPr/>
            <p:nvPr/>
          </p:nvSpPr>
          <p:spPr>
            <a:xfrm>
              <a:off x="9320281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5D3F187-FBD5-9588-3178-6707FADF689B}"/>
                </a:ext>
              </a:extLst>
            </p:cNvPr>
            <p:cNvSpPr/>
            <p:nvPr/>
          </p:nvSpPr>
          <p:spPr>
            <a:xfrm>
              <a:off x="9825498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0x02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9FA0635-F78E-1865-8CE6-050DF40277A9}"/>
              </a:ext>
            </a:extLst>
          </p:cNvPr>
          <p:cNvGrpSpPr/>
          <p:nvPr/>
        </p:nvGrpSpPr>
        <p:grpSpPr>
          <a:xfrm>
            <a:off x="5535034" y="5303301"/>
            <a:ext cx="4945739" cy="369332"/>
            <a:chOff x="5625154" y="1482399"/>
            <a:chExt cx="4945739" cy="369332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72C7159-F800-EB1A-5B32-E33410DDF755}"/>
                </a:ext>
              </a:extLst>
            </p:cNvPr>
            <p:cNvSpPr txBox="1"/>
            <p:nvPr/>
          </p:nvSpPr>
          <p:spPr>
            <a:xfrm>
              <a:off x="5625154" y="1482399"/>
              <a:ext cx="936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rax</a:t>
              </a:r>
              <a:r>
                <a:rPr lang="en-US" dirty="0"/>
                <a:t>: -2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1A320F3-FCB7-5EED-C8F6-0F79B4773B18}"/>
                </a:ext>
              </a:extLst>
            </p:cNvPr>
            <p:cNvSpPr/>
            <p:nvPr/>
          </p:nvSpPr>
          <p:spPr>
            <a:xfrm>
              <a:off x="6566549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00546B0-F2F0-F694-B168-CF3900E0C07E}"/>
                </a:ext>
              </a:extLst>
            </p:cNvPr>
            <p:cNvSpPr/>
            <p:nvPr/>
          </p:nvSpPr>
          <p:spPr>
            <a:xfrm>
              <a:off x="7071768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31F9389-BF54-C69C-2F35-44FA6FBDB057}"/>
                </a:ext>
              </a:extLst>
            </p:cNvPr>
            <p:cNvSpPr/>
            <p:nvPr/>
          </p:nvSpPr>
          <p:spPr>
            <a:xfrm>
              <a:off x="7576987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669B480-0CB0-1ABF-5040-0C9865F1964C}"/>
                </a:ext>
              </a:extLst>
            </p:cNvPr>
            <p:cNvSpPr/>
            <p:nvPr/>
          </p:nvSpPr>
          <p:spPr>
            <a:xfrm>
              <a:off x="8082206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3E87B3E-827B-0DE8-9113-1757F946ED1A}"/>
                </a:ext>
              </a:extLst>
            </p:cNvPr>
            <p:cNvSpPr/>
            <p:nvPr/>
          </p:nvSpPr>
          <p:spPr>
            <a:xfrm>
              <a:off x="8587425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3727263-8211-BCEF-91E3-C5BDC96AA922}"/>
                </a:ext>
              </a:extLst>
            </p:cNvPr>
            <p:cNvSpPr/>
            <p:nvPr/>
          </p:nvSpPr>
          <p:spPr>
            <a:xfrm>
              <a:off x="9092644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1492BC5-C718-C3B8-D5AE-6ECE7977BF45}"/>
                </a:ext>
              </a:extLst>
            </p:cNvPr>
            <p:cNvSpPr/>
            <p:nvPr/>
          </p:nvSpPr>
          <p:spPr>
            <a:xfrm>
              <a:off x="9597863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40C6805-8B79-8AF1-5A27-80601CD2B406}"/>
                </a:ext>
              </a:extLst>
            </p:cNvPr>
            <p:cNvSpPr/>
            <p:nvPr/>
          </p:nvSpPr>
          <p:spPr>
            <a:xfrm>
              <a:off x="10103080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0xFE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AA688F0-2AA5-101C-40A4-3F39791BA9E5}"/>
              </a:ext>
            </a:extLst>
          </p:cNvPr>
          <p:cNvGrpSpPr/>
          <p:nvPr/>
        </p:nvGrpSpPr>
        <p:grpSpPr>
          <a:xfrm>
            <a:off x="5518465" y="4936377"/>
            <a:ext cx="4945739" cy="369332"/>
            <a:chOff x="5623495" y="1821159"/>
            <a:chExt cx="4945739" cy="369332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85CD050-C0A0-504D-3C97-3F3A70AE79C1}"/>
                </a:ext>
              </a:extLst>
            </p:cNvPr>
            <p:cNvSpPr txBox="1"/>
            <p:nvPr/>
          </p:nvSpPr>
          <p:spPr>
            <a:xfrm>
              <a:off x="5623495" y="1821159"/>
              <a:ext cx="950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rdx</a:t>
              </a:r>
              <a:r>
                <a:rPr lang="en-US" dirty="0"/>
                <a:t>: -1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412DECE-5DEA-DFF5-7511-AB8B394928D1}"/>
                </a:ext>
              </a:extLst>
            </p:cNvPr>
            <p:cNvSpPr/>
            <p:nvPr/>
          </p:nvSpPr>
          <p:spPr>
            <a:xfrm>
              <a:off x="6564890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5589AFC-73E0-6AEC-1296-B02CEDF71F5D}"/>
                </a:ext>
              </a:extLst>
            </p:cNvPr>
            <p:cNvSpPr/>
            <p:nvPr/>
          </p:nvSpPr>
          <p:spPr>
            <a:xfrm>
              <a:off x="7070109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976EEF0E-D631-E1C6-BE2C-8E936CB74EF7}"/>
                </a:ext>
              </a:extLst>
            </p:cNvPr>
            <p:cNvSpPr/>
            <p:nvPr/>
          </p:nvSpPr>
          <p:spPr>
            <a:xfrm>
              <a:off x="7575328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9F5EF83-F844-EB14-1D08-5D96326D7335}"/>
                </a:ext>
              </a:extLst>
            </p:cNvPr>
            <p:cNvSpPr/>
            <p:nvPr/>
          </p:nvSpPr>
          <p:spPr>
            <a:xfrm>
              <a:off x="8080547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57782C9C-CC64-787E-EADB-C913EF312A2C}"/>
                </a:ext>
              </a:extLst>
            </p:cNvPr>
            <p:cNvSpPr/>
            <p:nvPr/>
          </p:nvSpPr>
          <p:spPr>
            <a:xfrm>
              <a:off x="8585766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E9393C6-47A7-2B96-D002-F8AF2757E581}"/>
                </a:ext>
              </a:extLst>
            </p:cNvPr>
            <p:cNvSpPr/>
            <p:nvPr/>
          </p:nvSpPr>
          <p:spPr>
            <a:xfrm>
              <a:off x="9090985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9094A27-C1E4-FE9F-2767-F7B5E4AFEDA6}"/>
                </a:ext>
              </a:extLst>
            </p:cNvPr>
            <p:cNvSpPr/>
            <p:nvPr/>
          </p:nvSpPr>
          <p:spPr>
            <a:xfrm>
              <a:off x="9596204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9C755F3-CCA8-1233-3EEA-15610944D1D4}"/>
                </a:ext>
              </a:extLst>
            </p:cNvPr>
            <p:cNvSpPr/>
            <p:nvPr/>
          </p:nvSpPr>
          <p:spPr>
            <a:xfrm>
              <a:off x="10101421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E6233C8C-2C86-294B-BB11-2948C7301CE8}"/>
              </a:ext>
            </a:extLst>
          </p:cNvPr>
          <p:cNvSpPr txBox="1"/>
          <p:nvPr/>
        </p:nvSpPr>
        <p:spPr>
          <a:xfrm>
            <a:off x="10444528" y="5035767"/>
            <a:ext cx="1003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octoword</a:t>
            </a:r>
          </a:p>
          <a:p>
            <a:pPr algn="r"/>
            <a:r>
              <a:rPr lang="en-US" sz="1600" b="1" dirty="0" err="1"/>
              <a:t>rdx:rax</a:t>
            </a:r>
            <a:endParaRPr lang="en-US" sz="1600" b="1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C0E64D8-A5A0-0C32-D42D-4AED1511632A}"/>
              </a:ext>
            </a:extLst>
          </p:cNvPr>
          <p:cNvSpPr txBox="1"/>
          <p:nvPr/>
        </p:nvSpPr>
        <p:spPr>
          <a:xfrm>
            <a:off x="11336574" y="5164322"/>
            <a:ext cx="51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-2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C6417C5-A2E3-B852-A2A2-CF7737F7B17D}"/>
              </a:ext>
            </a:extLst>
          </p:cNvPr>
          <p:cNvSpPr txBox="1"/>
          <p:nvPr/>
        </p:nvSpPr>
        <p:spPr>
          <a:xfrm>
            <a:off x="7840229" y="6015571"/>
            <a:ext cx="115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quotient</a:t>
            </a:r>
            <a:r>
              <a:rPr lang="en-US" dirty="0"/>
              <a:t> -1</a:t>
            </a:r>
          </a:p>
        </p:txBody>
      </p:sp>
    </p:spTree>
    <p:extLst>
      <p:ext uri="{BB962C8B-B14F-4D97-AF65-F5344CB8AC3E}">
        <p14:creationId xmlns:p14="http://schemas.microsoft.com/office/powerpoint/2010/main" val="27722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Previously…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x64 Memory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Memory Layout</a:t>
            </a:r>
          </a:p>
          <a:p>
            <a:r>
              <a:rPr lang="en-US" sz="2600" dirty="0"/>
              <a:t>Static Allocation</a:t>
            </a:r>
          </a:p>
          <a:p>
            <a:r>
              <a:rPr lang="en-US" sz="2600" dirty="0"/>
              <a:t>The heap and the stack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BC9B6-EE79-4C53-8F20-C3A309EA1803}"/>
              </a:ext>
            </a:extLst>
          </p:cNvPr>
          <p:cNvSpPr/>
          <p:nvPr/>
        </p:nvSpPr>
        <p:spPr>
          <a:xfrm>
            <a:off x="2099734" y="3750733"/>
            <a:ext cx="3996266" cy="20658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 static allocation scheme is (and its limitations)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do static allocation in x64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concepts of the stack and 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4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Syscalls</a:t>
            </a:r>
            <a:endParaRPr lang="en-US" sz="45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5351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You’re already familiar with </a:t>
            </a:r>
            <a:r>
              <a:rPr lang="en-US" sz="2600" b="1" dirty="0" err="1"/>
              <a:t>sys_exit</a:t>
            </a:r>
            <a:endParaRPr lang="en-US" sz="2600" b="1" dirty="0"/>
          </a:p>
          <a:p>
            <a:r>
              <a:rPr lang="en-US" sz="2600" dirty="0"/>
              <a:t>Put 60 in %</a:t>
            </a:r>
            <a:r>
              <a:rPr lang="en-US" sz="2600" dirty="0" err="1"/>
              <a:t>rax</a:t>
            </a:r>
            <a:endParaRPr lang="en-US" sz="2600" dirty="0"/>
          </a:p>
          <a:p>
            <a:r>
              <a:rPr lang="en-US" sz="2600" dirty="0"/>
              <a:t>Put the value to return in %</a:t>
            </a:r>
            <a:r>
              <a:rPr lang="en-US" sz="2600" dirty="0" err="1"/>
              <a:t>rdi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There’s are many </a:t>
            </a:r>
            <a:r>
              <a:rPr lang="en-US" sz="2600" b="1" dirty="0" err="1"/>
              <a:t>syscalls</a:t>
            </a:r>
            <a:endParaRPr lang="en-US" sz="2600" b="1" dirty="0"/>
          </a:p>
          <a:p>
            <a:r>
              <a:rPr lang="en-US" sz="2600" dirty="0"/>
              <a:t>Officially documented in syscall_64.tbl in the </a:t>
            </a:r>
            <a:r>
              <a:rPr lang="en-US" sz="2600" dirty="0">
                <a:hlinkClick r:id="rId2"/>
              </a:rPr>
              <a:t>Linux source git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They adhere to a protocol</a:t>
            </a:r>
          </a:p>
          <a:p>
            <a:r>
              <a:rPr lang="en-US" sz="2600" dirty="0"/>
              <a:t>Lots of documents on the web</a:t>
            </a:r>
          </a:p>
          <a:p>
            <a:r>
              <a:rPr lang="en-US" sz="2600" dirty="0"/>
              <a:t>I like </a:t>
            </a:r>
            <a:r>
              <a:rPr lang="en-US" sz="2600" dirty="0">
                <a:hlinkClick r:id="rId3"/>
              </a:rPr>
              <a:t>one by Ryan A. Chapman</a:t>
            </a:r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 descr="A green and white sign&#10;&#10;Description automatically generated with medium confidence">
            <a:extLst>
              <a:ext uri="{FF2B5EF4-FFF2-40B4-BE49-F238E27FC236}">
                <a16:creationId xmlns:a16="http://schemas.microsoft.com/office/drawing/2014/main" id="{15CE70FA-F33B-4A9C-A3E1-87D329933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2257"/>
            <a:ext cx="3657443" cy="1843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61D26-BF45-4B52-BF1A-363866ADC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896" y="3934060"/>
            <a:ext cx="32956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Reference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4AACAE4-728B-4C7E-903B-6A63925DCB69}"/>
              </a:ext>
            </a:extLst>
          </p:cNvPr>
          <p:cNvSpPr/>
          <p:nvPr/>
        </p:nvSpPr>
        <p:spPr>
          <a:xfrm>
            <a:off x="279780" y="2590800"/>
            <a:ext cx="11632439" cy="5619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Console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04245D-F953-419E-AF67-E6C9AC665078}"/>
              </a:ext>
            </a:extLst>
          </p:cNvPr>
          <p:cNvSpPr/>
          <p:nvPr/>
        </p:nvSpPr>
        <p:spPr>
          <a:xfrm>
            <a:off x="279780" y="2590800"/>
            <a:ext cx="11632439" cy="5619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2EA2C5-D0C3-4E13-B068-FD099C1C4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93618"/>
          <a:stretch/>
        </p:blipFill>
        <p:spPr>
          <a:xfrm>
            <a:off x="279780" y="1809625"/>
            <a:ext cx="11632439" cy="4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7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4DBD13-8B75-4690-B910-E75064EC6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78" b="81255"/>
          <a:stretch/>
        </p:blipFill>
        <p:spPr>
          <a:xfrm>
            <a:off x="279780" y="1435562"/>
            <a:ext cx="11632439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0ADD9B-4D7E-4B64-84A9-5F9B1AB33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93618"/>
          <a:stretch/>
        </p:blipFill>
        <p:spPr>
          <a:xfrm>
            <a:off x="279780" y="990475"/>
            <a:ext cx="11632439" cy="437759"/>
          </a:xfrm>
          <a:prstGeom prst="rect">
            <a:avLst/>
          </a:prstGeom>
        </p:spPr>
      </p:pic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2F01D-57AD-4CE9-B9BB-63FF4016D410}"/>
              </a:ext>
            </a:extLst>
          </p:cNvPr>
          <p:cNvSpPr txBox="1"/>
          <p:nvPr/>
        </p:nvSpPr>
        <p:spPr>
          <a:xfrm>
            <a:off x="5331408" y="2241938"/>
            <a:ext cx="139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accent2"/>
                </a:solidFill>
              </a:rPr>
              <a:t>fd</a:t>
            </a:r>
            <a:r>
              <a:rPr lang="en-US" i="1" dirty="0">
                <a:solidFill>
                  <a:schemeClr val="accent2"/>
                </a:solidFill>
              </a:rPr>
              <a:t> 1 is </a:t>
            </a:r>
            <a:r>
              <a:rPr lang="en-US" i="1" dirty="0" err="1">
                <a:solidFill>
                  <a:schemeClr val="accent2"/>
                </a:solidFill>
              </a:rPr>
              <a:t>stdout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B2991-B1E7-43ED-A20B-1E0DA91E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74" y="2789852"/>
            <a:ext cx="6085236" cy="325638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5B9A11-A556-4797-B6A3-E357CCB2104E}"/>
              </a:ext>
            </a:extLst>
          </p:cNvPr>
          <p:cNvSpPr/>
          <p:nvPr/>
        </p:nvSpPr>
        <p:spPr>
          <a:xfrm>
            <a:off x="4064000" y="2616200"/>
            <a:ext cx="1837267" cy="1642533"/>
          </a:xfrm>
          <a:custGeom>
            <a:avLst/>
            <a:gdLst>
              <a:gd name="connsiteX0" fmla="*/ 1837267 w 1837267"/>
              <a:gd name="connsiteY0" fmla="*/ 0 h 1642533"/>
              <a:gd name="connsiteX1" fmla="*/ 855133 w 1837267"/>
              <a:gd name="connsiteY1" fmla="*/ 668867 h 1642533"/>
              <a:gd name="connsiteX2" fmla="*/ 1295400 w 1837267"/>
              <a:gd name="connsiteY2" fmla="*/ 922867 h 1642533"/>
              <a:gd name="connsiteX3" fmla="*/ 0 w 1837267"/>
              <a:gd name="connsiteY3" fmla="*/ 1642533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267" h="1642533">
                <a:moveTo>
                  <a:pt x="1837267" y="0"/>
                </a:moveTo>
                <a:cubicBezTo>
                  <a:pt x="1391355" y="257528"/>
                  <a:pt x="945444" y="515056"/>
                  <a:pt x="855133" y="668867"/>
                </a:cubicBezTo>
                <a:cubicBezTo>
                  <a:pt x="764822" y="822678"/>
                  <a:pt x="1437922" y="760590"/>
                  <a:pt x="1295400" y="922867"/>
                </a:cubicBezTo>
                <a:cubicBezTo>
                  <a:pt x="1152878" y="1085144"/>
                  <a:pt x="576439" y="1363838"/>
                  <a:pt x="0" y="16425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5ACB01-ECB3-4685-9E71-2F231BCACF8F}"/>
              </a:ext>
            </a:extLst>
          </p:cNvPr>
          <p:cNvSpPr/>
          <p:nvPr/>
        </p:nvSpPr>
        <p:spPr>
          <a:xfrm>
            <a:off x="279780" y="1387937"/>
            <a:ext cx="11632439" cy="5619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DF032E-3B88-4C0A-BBC8-4EFD0A8E9291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Console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1768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1790</Words>
  <Application>Microsoft Office PowerPoint</Application>
  <PresentationFormat>Widescreen</PresentationFormat>
  <Paragraphs>458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Garamond</vt:lpstr>
      <vt:lpstr>Office Theme</vt:lpstr>
      <vt:lpstr>1_Office Theme</vt:lpstr>
      <vt:lpstr>PowerPoint Presentation</vt:lpstr>
      <vt:lpstr>PowerPoint Presentation</vt:lpstr>
      <vt:lpstr>Practical x64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X64</dc:title>
  <dc:creator>Davidson, Drew</dc:creator>
  <cp:lastModifiedBy>Davidson, Drew</cp:lastModifiedBy>
  <cp:revision>30</cp:revision>
  <dcterms:created xsi:type="dcterms:W3CDTF">2021-10-26T00:39:56Z</dcterms:created>
  <dcterms:modified xsi:type="dcterms:W3CDTF">2025-10-14T17:53:06Z</dcterms:modified>
</cp:coreProperties>
</file>