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1"/>
  </p:notesMasterIdLst>
  <p:sldIdLst>
    <p:sldId id="257" r:id="rId2"/>
    <p:sldId id="1463" r:id="rId3"/>
    <p:sldId id="1462" r:id="rId4"/>
    <p:sldId id="1446" r:id="rId5"/>
    <p:sldId id="1308" r:id="rId6"/>
    <p:sldId id="1447" r:id="rId7"/>
    <p:sldId id="1425" r:id="rId8"/>
    <p:sldId id="1448" r:id="rId9"/>
    <p:sldId id="1449" r:id="rId10"/>
    <p:sldId id="1423" r:id="rId11"/>
    <p:sldId id="1424" r:id="rId12"/>
    <p:sldId id="1450" r:id="rId13"/>
    <p:sldId id="1431" r:id="rId14"/>
    <p:sldId id="1455" r:id="rId15"/>
    <p:sldId id="1456" r:id="rId16"/>
    <p:sldId id="1437" r:id="rId17"/>
    <p:sldId id="1433" r:id="rId18"/>
    <p:sldId id="1451" r:id="rId19"/>
    <p:sldId id="1434" r:id="rId20"/>
    <p:sldId id="1439" r:id="rId21"/>
    <p:sldId id="1452" r:id="rId22"/>
    <p:sldId id="1436" r:id="rId23"/>
    <p:sldId id="1426" r:id="rId24"/>
    <p:sldId id="1427" r:id="rId25"/>
    <p:sldId id="1428" r:id="rId26"/>
    <p:sldId id="1430" r:id="rId27"/>
    <p:sldId id="1429" r:id="rId28"/>
    <p:sldId id="1453" r:id="rId29"/>
    <p:sldId id="1030" r:id="rId30"/>
    <p:sldId id="1038" r:id="rId31"/>
    <p:sldId id="1039" r:id="rId32"/>
    <p:sldId id="1042" r:id="rId33"/>
    <p:sldId id="1458" r:id="rId34"/>
    <p:sldId id="1459" r:id="rId35"/>
    <p:sldId id="1043" r:id="rId36"/>
    <p:sldId id="1045" r:id="rId37"/>
    <p:sldId id="1046" r:id="rId38"/>
    <p:sldId id="1047" r:id="rId39"/>
    <p:sldId id="1041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rew" initials="d" lastIdx="1" clrIdx="0">
    <p:extLst>
      <p:ext uri="{19B8F6BF-5375-455C-9EA6-DF929625EA0E}">
        <p15:presenceInfo xmlns:p15="http://schemas.microsoft.com/office/powerpoint/2012/main" userId="drew" providerId="None"/>
      </p:ext>
    </p:extLst>
  </p:cmAuthor>
  <p:cmAuthor id="2" name="Davidson, Drew" initials="DD" lastIdx="1" clrIdx="1">
    <p:extLst>
      <p:ext uri="{19B8F6BF-5375-455C-9EA6-DF929625EA0E}">
        <p15:presenceInfo xmlns:p15="http://schemas.microsoft.com/office/powerpoint/2012/main" userId="Davidson, Drew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06F"/>
    <a:srgbClr val="FFFF99"/>
    <a:srgbClr val="704214"/>
    <a:srgbClr val="FFD3D3"/>
    <a:srgbClr val="B686DA"/>
    <a:srgbClr val="B3A8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2" autoAdjust="0"/>
    <p:restoredTop sz="96370" autoAdjust="0"/>
  </p:normalViewPr>
  <p:slideViewPr>
    <p:cSldViewPr snapToGrid="0">
      <p:cViewPr varScale="1">
        <p:scale>
          <a:sx n="80" d="100"/>
          <a:sy n="80" d="100"/>
        </p:scale>
        <p:origin x="787" y="46"/>
      </p:cViewPr>
      <p:guideLst/>
    </p:cSldViewPr>
  </p:slideViewPr>
  <p:outlineViewPr>
    <p:cViewPr>
      <p:scale>
        <a:sx n="33" d="100"/>
        <a:sy n="33" d="100"/>
      </p:scale>
      <p:origin x="0" y="-175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384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86.40776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11-18T21:28:38.074"/>
    </inkml:context>
    <inkml:brush xml:id="br0">
      <inkml:brushProperty name="width" value="0.05292" units="cm"/>
      <inkml:brushProperty name="height" value="0.05292" units="cm"/>
      <inkml:brushProperty name="color" value="#FFA500"/>
    </inkml:brush>
  </inkml:definitions>
  <inkml:trace contextRef="#ctx0" brushRef="#br0">18468 4099 0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7A026E36-57A3-47EE-B360-4C01E77DCD28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5" tIns="45718" rIns="91435" bIns="457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35" tIns="45718" rIns="91435" bIns="4571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7EF596C0-D9DC-493D-8AFB-C760AE05E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311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4966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56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073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021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50577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71540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83708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7470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87959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01116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980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45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85619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97667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870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71067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93751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2039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3431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5359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7699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210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2369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421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8356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050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9970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9139C-664D-411C-AAE1-435ED6A68D81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26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4EB9D-B053-49A6-9F68-E12D57928C5A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678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E3DA-C0E9-4A88-8AC5-EAC107DD5ACA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03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83A30-F9E4-4CA1-BF37-09E4B651D1E4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38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4D92A-B622-4594-93C8-7A24AEF2A63E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551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D9CAE-96FA-4AB9-B0B1-5D89E4A685E5}" type="datetime1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724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BA4A-8FBD-420D-AD9F-E3D959E48795}" type="datetime1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92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F855-1B33-40DD-A86F-4C160C2B6A7F}" type="datetime1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055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2B1C-1960-49E0-A967-CAD5DE4A8CE8}" type="datetime1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91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CF6C7-68D1-427D-BA0C-17075EF25F33}" type="datetime1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452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26EC0-2311-4711-BD09-1E3B5F918B56}" type="datetime1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61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76D3E-509F-4821-8F4D-EFFBCC2DF273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247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compilers.cool/final-survey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u2.photofunia.com/2/results/r/S/rSnvZMQbZLhU9R69QU0f6Q_r.jpg">
            <a:extLst>
              <a:ext uri="{FF2B5EF4-FFF2-40B4-BE49-F238E27FC236}">
                <a16:creationId xmlns:a16="http://schemas.microsoft.com/office/drawing/2014/main" id="{452B72D8-3788-41E7-BABD-6F9F41426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77B9F08-CD24-4EB9-B9EC-2A06831BCC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0646" y="4801805"/>
            <a:ext cx="8581292" cy="1954163"/>
          </a:xfrm>
        </p:spPr>
        <p:txBody>
          <a:bodyPr>
            <a:normAutofit/>
          </a:bodyPr>
          <a:lstStyle/>
          <a:p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Beyond Compilation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09E856A-1E9C-448D-86BC-6F5DAF07ED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0" y="305771"/>
            <a:ext cx="6858000" cy="16557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University of Kansas | Drew Davidson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462B00-A2A4-42D1-B3F8-6A6DA3B7D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3510" y="6356352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966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8058B3-DD3C-45F5-B94D-A1CE3B0CD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424" y="1251814"/>
            <a:ext cx="3745396" cy="56097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599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Protocol Normalization Using AGs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Compilation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EA1DF9A-8810-4996-9F65-C9930E0F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1" y="1699469"/>
            <a:ext cx="4141305" cy="4796992"/>
          </a:xfrm>
        </p:spPr>
        <p:txBody>
          <a:bodyPr>
            <a:normAutofit/>
          </a:bodyPr>
          <a:lstStyle/>
          <a:p>
            <a:r>
              <a:rPr lang="en-US" dirty="0"/>
              <a:t>Uses SDT to rewrite grammar to a canonical form</a:t>
            </a:r>
          </a:p>
          <a:p>
            <a:r>
              <a:rPr lang="en-US" dirty="0"/>
              <a:t>Actually uses BISON!</a:t>
            </a:r>
          </a:p>
          <a:p>
            <a:r>
              <a:rPr lang="en-US" dirty="0"/>
              <a:t>More </a:t>
            </a:r>
            <a:r>
              <a:rPr lang="en-US" dirty="0" err="1"/>
              <a:t>PoC</a:t>
            </a:r>
            <a:r>
              <a:rPr lang="en-US" dirty="0"/>
              <a:t> than production-ready code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51BBB3-BBCF-47B7-8E1D-09C1390F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889" y="6496461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07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599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Clang-Format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Compilation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EA1DF9A-8810-4996-9F65-C9930E0F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1" y="1699469"/>
            <a:ext cx="4141305" cy="4796992"/>
          </a:xfrm>
        </p:spPr>
        <p:txBody>
          <a:bodyPr>
            <a:normAutofit/>
          </a:bodyPr>
          <a:lstStyle/>
          <a:p>
            <a:r>
              <a:rPr lang="en-US" dirty="0"/>
              <a:t>Code (re)formatter</a:t>
            </a:r>
          </a:p>
          <a:p>
            <a:r>
              <a:rPr lang="en-US" dirty="0"/>
              <a:t>Ensures that all code in a project is of a consistent style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51BBB3-BBCF-47B7-8E1D-09C1390F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889" y="6496461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157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!!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113"/>
            <a:ext cx="1216136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Compiler Techniques Outside Compilers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Compilation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51BBB3-BBCF-47B7-8E1D-09C1390F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889" y="6496461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12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3CAE07-F947-4EB4-A320-556D4A5FB4D6}"/>
              </a:ext>
            </a:extLst>
          </p:cNvPr>
          <p:cNvSpPr/>
          <p:nvPr/>
        </p:nvSpPr>
        <p:spPr>
          <a:xfrm>
            <a:off x="4280451" y="1701268"/>
            <a:ext cx="1596067" cy="47594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1EBC083-9D96-4D96-9716-44C40020112C}"/>
              </a:ext>
            </a:extLst>
          </p:cNvPr>
          <p:cNvSpPr/>
          <p:nvPr/>
        </p:nvSpPr>
        <p:spPr>
          <a:xfrm>
            <a:off x="4426817" y="1919291"/>
            <a:ext cx="1371600" cy="86697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Front end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6669E34-155D-4503-9735-662FACD80752}"/>
              </a:ext>
            </a:extLst>
          </p:cNvPr>
          <p:cNvSpPr/>
          <p:nvPr/>
        </p:nvSpPr>
        <p:spPr>
          <a:xfrm>
            <a:off x="4426817" y="3456883"/>
            <a:ext cx="1371600" cy="126182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Middle end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606C64B-548C-4DFD-9EAD-1CF740787C45}"/>
              </a:ext>
            </a:extLst>
          </p:cNvPr>
          <p:cNvSpPr/>
          <p:nvPr/>
        </p:nvSpPr>
        <p:spPr>
          <a:xfrm>
            <a:off x="4426817" y="5180994"/>
            <a:ext cx="1371600" cy="1108297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Back end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C70A585-EDF6-4711-8065-BC9710BCB817}"/>
              </a:ext>
            </a:extLst>
          </p:cNvPr>
          <p:cNvCxnSpPr>
            <a:cxnSpLocks/>
            <a:stCxn id="16" idx="2"/>
            <a:endCxn id="17" idx="0"/>
          </p:cNvCxnSpPr>
          <p:nvPr/>
        </p:nvCxnSpPr>
        <p:spPr>
          <a:xfrm>
            <a:off x="5112617" y="2786263"/>
            <a:ext cx="0" cy="6706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4F852D0-6B4A-43BA-9BD7-567BCE011F3F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>
            <a:off x="5112617" y="4718707"/>
            <a:ext cx="0" cy="4622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5EC49E9-4A3E-4330-9268-B6BA7246523E}"/>
              </a:ext>
            </a:extLst>
          </p:cNvPr>
          <p:cNvCxnSpPr>
            <a:cxnSpLocks/>
            <a:endCxn id="16" idx="0"/>
          </p:cNvCxnSpPr>
          <p:nvPr/>
        </p:nvCxnSpPr>
        <p:spPr>
          <a:xfrm flipH="1">
            <a:off x="5112617" y="1534591"/>
            <a:ext cx="6128" cy="3847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9BF32F5-A988-40D2-A64A-E0DE7A60859A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5112617" y="6289291"/>
            <a:ext cx="0" cy="4511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Left Brace 23">
            <a:extLst>
              <a:ext uri="{FF2B5EF4-FFF2-40B4-BE49-F238E27FC236}">
                <a16:creationId xmlns:a16="http://schemas.microsoft.com/office/drawing/2014/main" id="{A86B5FB7-8A14-4C7D-AFCF-5564A4A609D9}"/>
              </a:ext>
            </a:extLst>
          </p:cNvPr>
          <p:cNvSpPr/>
          <p:nvPr/>
        </p:nvSpPr>
        <p:spPr>
          <a:xfrm>
            <a:off x="5844426" y="1639229"/>
            <a:ext cx="288082" cy="1427356"/>
          </a:xfrm>
          <a:prstGeom prst="leftBrac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DBE0975-4C93-4566-B73E-0532E714A358}"/>
              </a:ext>
            </a:extLst>
          </p:cNvPr>
          <p:cNvSpPr/>
          <p:nvPr/>
        </p:nvSpPr>
        <p:spPr>
          <a:xfrm>
            <a:off x="6230525" y="1734720"/>
            <a:ext cx="1255331" cy="5471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Lexical Analysis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EBE24C6-1745-4AF9-A75D-33F05DB3F4C9}"/>
              </a:ext>
            </a:extLst>
          </p:cNvPr>
          <p:cNvSpPr/>
          <p:nvPr/>
        </p:nvSpPr>
        <p:spPr>
          <a:xfrm>
            <a:off x="6230525" y="2462111"/>
            <a:ext cx="1255331" cy="5471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Syntactic Analysis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32C478A-03FE-4D28-BDE3-128B95ED4A6F}"/>
              </a:ext>
            </a:extLst>
          </p:cNvPr>
          <p:cNvSpPr/>
          <p:nvPr/>
        </p:nvSpPr>
        <p:spPr>
          <a:xfrm>
            <a:off x="6230525" y="3245543"/>
            <a:ext cx="1255331" cy="5471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Semantic Analysis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945B502-0CD7-4A66-AC51-10EBA69B657D}"/>
              </a:ext>
            </a:extLst>
          </p:cNvPr>
          <p:cNvSpPr/>
          <p:nvPr/>
        </p:nvSpPr>
        <p:spPr>
          <a:xfrm>
            <a:off x="6205805" y="3876694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IR</a:t>
            </a:r>
          </a:p>
          <a:p>
            <a:pPr algn="ctr"/>
            <a:r>
              <a:rPr lang="en-US" sz="1400" dirty="0" err="1"/>
              <a:t>Codegen</a:t>
            </a:r>
            <a:endParaRPr lang="en-US" sz="1400" dirty="0"/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824186C8-B5E4-482A-AC81-3A1CFF6B0832}"/>
              </a:ext>
            </a:extLst>
          </p:cNvPr>
          <p:cNvSpPr/>
          <p:nvPr/>
        </p:nvSpPr>
        <p:spPr>
          <a:xfrm>
            <a:off x="5843064" y="5125270"/>
            <a:ext cx="288082" cy="1427356"/>
          </a:xfrm>
          <a:prstGeom prst="leftBrac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37EB691-7DD1-4EE2-A35C-4A4347EF93E3}"/>
              </a:ext>
            </a:extLst>
          </p:cNvPr>
          <p:cNvSpPr/>
          <p:nvPr/>
        </p:nvSpPr>
        <p:spPr>
          <a:xfrm>
            <a:off x="6201753" y="4481424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IR Optimization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09CDE8C-0226-43C7-BCD6-E53E5D9A2C16}"/>
              </a:ext>
            </a:extLst>
          </p:cNvPr>
          <p:cNvSpPr/>
          <p:nvPr/>
        </p:nvSpPr>
        <p:spPr>
          <a:xfrm>
            <a:off x="6230524" y="5180994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Final </a:t>
            </a:r>
            <a:r>
              <a:rPr lang="en-US" sz="1400" dirty="0" err="1"/>
              <a:t>Codegen</a:t>
            </a:r>
            <a:endParaRPr lang="en-US" sz="1400" dirty="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C21E6FC-AE84-4FEC-B054-48D21819F134}"/>
              </a:ext>
            </a:extLst>
          </p:cNvPr>
          <p:cNvSpPr/>
          <p:nvPr/>
        </p:nvSpPr>
        <p:spPr>
          <a:xfrm>
            <a:off x="6230525" y="5933032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Final Code</a:t>
            </a:r>
          </a:p>
          <a:p>
            <a:pPr algn="ctr"/>
            <a:r>
              <a:rPr lang="en-US" sz="1400" dirty="0"/>
              <a:t>Optimization</a:t>
            </a:r>
          </a:p>
        </p:txBody>
      </p:sp>
      <p:sp>
        <p:nvSpPr>
          <p:cNvPr id="33" name="Left Brace 32">
            <a:extLst>
              <a:ext uri="{FF2B5EF4-FFF2-40B4-BE49-F238E27FC236}">
                <a16:creationId xmlns:a16="http://schemas.microsoft.com/office/drawing/2014/main" id="{B0D9A4CE-682A-4225-A770-2CD604B11045}"/>
              </a:ext>
            </a:extLst>
          </p:cNvPr>
          <p:cNvSpPr/>
          <p:nvPr/>
        </p:nvSpPr>
        <p:spPr>
          <a:xfrm>
            <a:off x="5817044" y="3203545"/>
            <a:ext cx="288082" cy="1805517"/>
          </a:xfrm>
          <a:prstGeom prst="leftBrac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6D9B484-D2CF-4580-998F-3056B53C2246}"/>
              </a:ext>
            </a:extLst>
          </p:cNvPr>
          <p:cNvSpPr/>
          <p:nvPr/>
        </p:nvSpPr>
        <p:spPr>
          <a:xfrm>
            <a:off x="6131147" y="3133486"/>
            <a:ext cx="1492571" cy="737348"/>
          </a:xfrm>
          <a:prstGeom prst="round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Half Frame 33">
            <a:extLst>
              <a:ext uri="{FF2B5EF4-FFF2-40B4-BE49-F238E27FC236}">
                <a16:creationId xmlns:a16="http://schemas.microsoft.com/office/drawing/2014/main" id="{B9E5A81D-BEA1-4B5C-BE52-27662391250B}"/>
              </a:ext>
            </a:extLst>
          </p:cNvPr>
          <p:cNvSpPr/>
          <p:nvPr/>
        </p:nvSpPr>
        <p:spPr>
          <a:xfrm rot="13735520">
            <a:off x="7829767" y="1343003"/>
            <a:ext cx="288082" cy="783432"/>
          </a:xfrm>
          <a:prstGeom prst="halfFra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Half Frame 34">
            <a:extLst>
              <a:ext uri="{FF2B5EF4-FFF2-40B4-BE49-F238E27FC236}">
                <a16:creationId xmlns:a16="http://schemas.microsoft.com/office/drawing/2014/main" id="{3DB7726D-9DB2-4C87-937B-AB6668886B94}"/>
              </a:ext>
            </a:extLst>
          </p:cNvPr>
          <p:cNvSpPr/>
          <p:nvPr/>
        </p:nvSpPr>
        <p:spPr>
          <a:xfrm rot="13735520">
            <a:off x="7826051" y="2075265"/>
            <a:ext cx="288082" cy="783432"/>
          </a:xfrm>
          <a:prstGeom prst="halfFra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29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599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Static Analysis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Compilation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EA1DF9A-8810-4996-9F65-C9930E0F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1" y="1699469"/>
            <a:ext cx="4494893" cy="4796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We did a bit already:</a:t>
            </a:r>
            <a:endParaRPr lang="en-US" dirty="0"/>
          </a:p>
          <a:p>
            <a:r>
              <a:rPr lang="en-US" dirty="0" err="1"/>
              <a:t>Typechecking</a:t>
            </a:r>
            <a:endParaRPr lang="en-US" dirty="0"/>
          </a:p>
          <a:p>
            <a:r>
              <a:rPr lang="en-US" dirty="0"/>
              <a:t>Data flow</a:t>
            </a:r>
          </a:p>
          <a:p>
            <a:pPr marL="0" indent="0">
              <a:buNone/>
            </a:pPr>
            <a:r>
              <a:rPr lang="en-US" b="1" dirty="0"/>
              <a:t>We focused on faithfully translating program</a:t>
            </a:r>
          </a:p>
          <a:p>
            <a:r>
              <a:rPr lang="en-US" dirty="0"/>
              <a:t>But what about when the program is garbage?</a:t>
            </a:r>
            <a:endParaRPr lang="en-US" b="1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51BBB3-BBCF-47B7-8E1D-09C1390F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889" y="6496461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13</a:t>
            </a:fld>
            <a:endParaRPr lang="en-US"/>
          </a:p>
        </p:txBody>
      </p:sp>
      <p:pic>
        <p:nvPicPr>
          <p:cNvPr id="8194" name="Picture 2" descr="UPSC Prelims General Studies 2018 Analysis - IAS Kracker">
            <a:extLst>
              <a:ext uri="{FF2B5EF4-FFF2-40B4-BE49-F238E27FC236}">
                <a16:creationId xmlns:a16="http://schemas.microsoft.com/office/drawing/2014/main" id="{BA478006-3051-4642-875A-9C8939CAA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060" y="2299480"/>
            <a:ext cx="3715658" cy="247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64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599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Information Leakage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Compilation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EA1DF9A-8810-4996-9F65-C9930E0F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1" y="1699469"/>
            <a:ext cx="7802831" cy="4796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We’d like to know if a program can leak secret/private data</a:t>
            </a:r>
          </a:p>
          <a:p>
            <a:r>
              <a:rPr lang="en-US" dirty="0"/>
              <a:t>It would be good to know that </a:t>
            </a:r>
            <a:r>
              <a:rPr lang="en-US" i="1" dirty="0"/>
              <a:t>before </a:t>
            </a:r>
            <a:r>
              <a:rPr lang="en-US" dirty="0"/>
              <a:t>running the program</a:t>
            </a:r>
          </a:p>
          <a:p>
            <a:r>
              <a:rPr lang="en-US" dirty="0"/>
              <a:t>Use static analysis!</a:t>
            </a:r>
          </a:p>
          <a:p>
            <a:pPr lvl="1"/>
            <a:r>
              <a:rPr lang="en-US" dirty="0"/>
              <a:t>Can data that comes from a sensitive source reach an untrusted sink?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51BBB3-BBCF-47B7-8E1D-09C1390F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889" y="6496461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13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599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Static Instrumentation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Compilation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EA1DF9A-8810-4996-9F65-C9930E0F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699469"/>
            <a:ext cx="7707828" cy="4796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Add “reporting” to executables</a:t>
            </a:r>
          </a:p>
          <a:p>
            <a:r>
              <a:rPr lang="en-US" i="1" dirty="0"/>
              <a:t>Test suite line coverage:</a:t>
            </a:r>
            <a:r>
              <a:rPr lang="en-US" dirty="0"/>
              <a:t> Is every line of the program exercised by the test suite?</a:t>
            </a:r>
          </a:p>
          <a:p>
            <a:r>
              <a:rPr lang="en-US" i="1" dirty="0"/>
              <a:t>Taint tracking:</a:t>
            </a:r>
            <a:r>
              <a:rPr lang="en-US" dirty="0"/>
              <a:t> determine if user input is ever touching protected memory</a:t>
            </a:r>
            <a:endParaRPr lang="en-US" i="1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51BBB3-BBCF-47B7-8E1D-09C1390F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889" y="6496461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0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599"/>
            <a:ext cx="12192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Static Analysis: </a:t>
            </a:r>
            <a:r>
              <a:rPr lang="en-US" sz="4500" dirty="0" err="1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cppcheck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Compilation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EA1DF9A-8810-4996-9F65-C9930E0F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1" y="1699469"/>
            <a:ext cx="4494893" cy="4796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Tool for common CPP errors</a:t>
            </a:r>
            <a:endParaRPr lang="en-US" dirty="0"/>
          </a:p>
          <a:p>
            <a:r>
              <a:rPr lang="en-US" dirty="0"/>
              <a:t>Check for semantic errors / likely logic issues</a:t>
            </a:r>
          </a:p>
          <a:p>
            <a:r>
              <a:rPr lang="en-US" dirty="0" err="1"/>
              <a:t>Sorta</a:t>
            </a:r>
            <a:r>
              <a:rPr lang="en-US" dirty="0"/>
              <a:t> like a standalone version of the warning phase of the compiler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51BBB3-BBCF-47B7-8E1D-09C1390F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889" y="6496461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16</a:t>
            </a:fld>
            <a:endParaRPr lang="en-US"/>
          </a:p>
        </p:txBody>
      </p:sp>
      <p:pic>
        <p:nvPicPr>
          <p:cNvPr id="18434" name="Picture 2" descr="Related image">
            <a:extLst>
              <a:ext uri="{FF2B5EF4-FFF2-40B4-BE49-F238E27FC236}">
                <a16:creationId xmlns:a16="http://schemas.microsoft.com/office/drawing/2014/main" id="{00BB1339-5951-4A41-81E1-F40D11DC1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543" y="2289629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3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599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Linters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Compilation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EA1DF9A-8810-4996-9F65-C9930E0F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217" y="2049409"/>
            <a:ext cx="5257441" cy="18367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Check source code for likely bugs</a:t>
            </a:r>
          </a:p>
          <a:p>
            <a:pPr lvl="1"/>
            <a:r>
              <a:rPr lang="en-US" dirty="0" err="1"/>
              <a:t>cpplint</a:t>
            </a:r>
            <a:endParaRPr lang="en-US" dirty="0"/>
          </a:p>
          <a:p>
            <a:pPr lvl="1"/>
            <a:r>
              <a:rPr lang="en-US" dirty="0" err="1"/>
              <a:t>pylint</a:t>
            </a:r>
            <a:r>
              <a:rPr lang="en-US" dirty="0"/>
              <a:t> / flake8</a:t>
            </a:r>
          </a:p>
          <a:p>
            <a:pPr lvl="1"/>
            <a:r>
              <a:rPr lang="en-US" dirty="0"/>
              <a:t>bandit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51BBB3-BBCF-47B7-8E1D-09C1390F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889" y="6496461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 descr="A picture containing snow&#10;&#10;Description automatically generated">
            <a:extLst>
              <a:ext uri="{FF2B5EF4-FFF2-40B4-BE49-F238E27FC236}">
                <a16:creationId xmlns:a16="http://schemas.microsoft.com/office/drawing/2014/main" id="{7FD9E376-228A-4B18-990B-429AD435B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090" y="2464308"/>
            <a:ext cx="3734562" cy="24897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BE865B-8A80-410E-BB91-963671D95BBC}"/>
              </a:ext>
            </a:extLst>
          </p:cNvPr>
          <p:cNvSpPr txBox="1"/>
          <p:nvPr/>
        </p:nvSpPr>
        <p:spPr>
          <a:xfrm>
            <a:off x="7699248" y="4956048"/>
            <a:ext cx="340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Dryer Lint (a different kind of lint)</a:t>
            </a:r>
          </a:p>
        </p:txBody>
      </p:sp>
    </p:spTree>
    <p:extLst>
      <p:ext uri="{BB962C8B-B14F-4D97-AF65-F5344CB8AC3E}">
        <p14:creationId xmlns:p14="http://schemas.microsoft.com/office/powerpoint/2010/main" val="2433769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!!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113"/>
            <a:ext cx="12192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Compiler Techniques Outside Compilers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Compilation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51BBB3-BBCF-47B7-8E1D-09C1390F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889" y="6496461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18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3CAE07-F947-4EB4-A320-556D4A5FB4D6}"/>
              </a:ext>
            </a:extLst>
          </p:cNvPr>
          <p:cNvSpPr/>
          <p:nvPr/>
        </p:nvSpPr>
        <p:spPr>
          <a:xfrm>
            <a:off x="4280451" y="1701268"/>
            <a:ext cx="1596067" cy="47594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1EBC083-9D96-4D96-9716-44C40020112C}"/>
              </a:ext>
            </a:extLst>
          </p:cNvPr>
          <p:cNvSpPr/>
          <p:nvPr/>
        </p:nvSpPr>
        <p:spPr>
          <a:xfrm>
            <a:off x="4426817" y="1919291"/>
            <a:ext cx="1371600" cy="86697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Front end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6669E34-155D-4503-9735-662FACD80752}"/>
              </a:ext>
            </a:extLst>
          </p:cNvPr>
          <p:cNvSpPr/>
          <p:nvPr/>
        </p:nvSpPr>
        <p:spPr>
          <a:xfrm>
            <a:off x="4426817" y="3456883"/>
            <a:ext cx="1371600" cy="126182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Middle end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606C64B-548C-4DFD-9EAD-1CF740787C45}"/>
              </a:ext>
            </a:extLst>
          </p:cNvPr>
          <p:cNvSpPr/>
          <p:nvPr/>
        </p:nvSpPr>
        <p:spPr>
          <a:xfrm>
            <a:off x="4426817" y="5180994"/>
            <a:ext cx="1371600" cy="1108297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Back end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C70A585-EDF6-4711-8065-BC9710BCB817}"/>
              </a:ext>
            </a:extLst>
          </p:cNvPr>
          <p:cNvCxnSpPr>
            <a:cxnSpLocks/>
            <a:stCxn id="16" idx="2"/>
            <a:endCxn id="17" idx="0"/>
          </p:cNvCxnSpPr>
          <p:nvPr/>
        </p:nvCxnSpPr>
        <p:spPr>
          <a:xfrm>
            <a:off x="5112617" y="2786263"/>
            <a:ext cx="0" cy="6706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4F852D0-6B4A-43BA-9BD7-567BCE011F3F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>
            <a:off x="5112617" y="4718707"/>
            <a:ext cx="0" cy="4622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5EC49E9-4A3E-4330-9268-B6BA7246523E}"/>
              </a:ext>
            </a:extLst>
          </p:cNvPr>
          <p:cNvCxnSpPr>
            <a:cxnSpLocks/>
            <a:endCxn id="16" idx="0"/>
          </p:cNvCxnSpPr>
          <p:nvPr/>
        </p:nvCxnSpPr>
        <p:spPr>
          <a:xfrm flipH="1">
            <a:off x="5112617" y="1534591"/>
            <a:ext cx="6128" cy="3847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9BF32F5-A988-40D2-A64A-E0DE7A60859A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5112617" y="6289291"/>
            <a:ext cx="0" cy="4511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Left Brace 23">
            <a:extLst>
              <a:ext uri="{FF2B5EF4-FFF2-40B4-BE49-F238E27FC236}">
                <a16:creationId xmlns:a16="http://schemas.microsoft.com/office/drawing/2014/main" id="{A86B5FB7-8A14-4C7D-AFCF-5564A4A609D9}"/>
              </a:ext>
            </a:extLst>
          </p:cNvPr>
          <p:cNvSpPr/>
          <p:nvPr/>
        </p:nvSpPr>
        <p:spPr>
          <a:xfrm>
            <a:off x="5844426" y="1639229"/>
            <a:ext cx="288082" cy="1427356"/>
          </a:xfrm>
          <a:prstGeom prst="leftBrac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DBE0975-4C93-4566-B73E-0532E714A358}"/>
              </a:ext>
            </a:extLst>
          </p:cNvPr>
          <p:cNvSpPr/>
          <p:nvPr/>
        </p:nvSpPr>
        <p:spPr>
          <a:xfrm>
            <a:off x="6230525" y="1734720"/>
            <a:ext cx="1255331" cy="5471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Lexical Analysis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EBE24C6-1745-4AF9-A75D-33F05DB3F4C9}"/>
              </a:ext>
            </a:extLst>
          </p:cNvPr>
          <p:cNvSpPr/>
          <p:nvPr/>
        </p:nvSpPr>
        <p:spPr>
          <a:xfrm>
            <a:off x="6230525" y="2462111"/>
            <a:ext cx="1255331" cy="5471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Syntactic Analysis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32C478A-03FE-4D28-BDE3-128B95ED4A6F}"/>
              </a:ext>
            </a:extLst>
          </p:cNvPr>
          <p:cNvSpPr/>
          <p:nvPr/>
        </p:nvSpPr>
        <p:spPr>
          <a:xfrm>
            <a:off x="6230525" y="3245543"/>
            <a:ext cx="1255331" cy="5471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Semantic Analysis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945B502-0CD7-4A66-AC51-10EBA69B657D}"/>
              </a:ext>
            </a:extLst>
          </p:cNvPr>
          <p:cNvSpPr/>
          <p:nvPr/>
        </p:nvSpPr>
        <p:spPr>
          <a:xfrm>
            <a:off x="6205805" y="3876694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IR</a:t>
            </a:r>
          </a:p>
          <a:p>
            <a:pPr algn="ctr"/>
            <a:r>
              <a:rPr lang="en-US" sz="1400" dirty="0" err="1"/>
              <a:t>Codegen</a:t>
            </a:r>
            <a:endParaRPr lang="en-US" sz="1400" dirty="0"/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824186C8-B5E4-482A-AC81-3A1CFF6B0832}"/>
              </a:ext>
            </a:extLst>
          </p:cNvPr>
          <p:cNvSpPr/>
          <p:nvPr/>
        </p:nvSpPr>
        <p:spPr>
          <a:xfrm>
            <a:off x="5843064" y="5125270"/>
            <a:ext cx="288082" cy="1427356"/>
          </a:xfrm>
          <a:prstGeom prst="leftBrac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37EB691-7DD1-4EE2-A35C-4A4347EF93E3}"/>
              </a:ext>
            </a:extLst>
          </p:cNvPr>
          <p:cNvSpPr/>
          <p:nvPr/>
        </p:nvSpPr>
        <p:spPr>
          <a:xfrm>
            <a:off x="6201753" y="4481424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IR Optimization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09CDE8C-0226-43C7-BCD6-E53E5D9A2C16}"/>
              </a:ext>
            </a:extLst>
          </p:cNvPr>
          <p:cNvSpPr/>
          <p:nvPr/>
        </p:nvSpPr>
        <p:spPr>
          <a:xfrm>
            <a:off x="6230524" y="5180994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Final </a:t>
            </a:r>
            <a:r>
              <a:rPr lang="en-US" sz="1400" dirty="0" err="1"/>
              <a:t>Codegen</a:t>
            </a:r>
            <a:endParaRPr lang="en-US" sz="1400" dirty="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C21E6FC-AE84-4FEC-B054-48D21819F134}"/>
              </a:ext>
            </a:extLst>
          </p:cNvPr>
          <p:cNvSpPr/>
          <p:nvPr/>
        </p:nvSpPr>
        <p:spPr>
          <a:xfrm>
            <a:off x="6230525" y="5933032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Final Code</a:t>
            </a:r>
          </a:p>
          <a:p>
            <a:pPr algn="ctr"/>
            <a:r>
              <a:rPr lang="en-US" sz="1400" dirty="0"/>
              <a:t>Optimization</a:t>
            </a:r>
          </a:p>
        </p:txBody>
      </p:sp>
      <p:sp>
        <p:nvSpPr>
          <p:cNvPr id="33" name="Left Brace 32">
            <a:extLst>
              <a:ext uri="{FF2B5EF4-FFF2-40B4-BE49-F238E27FC236}">
                <a16:creationId xmlns:a16="http://schemas.microsoft.com/office/drawing/2014/main" id="{B0D9A4CE-682A-4225-A770-2CD604B11045}"/>
              </a:ext>
            </a:extLst>
          </p:cNvPr>
          <p:cNvSpPr/>
          <p:nvPr/>
        </p:nvSpPr>
        <p:spPr>
          <a:xfrm>
            <a:off x="5817044" y="3203545"/>
            <a:ext cx="288082" cy="1805517"/>
          </a:xfrm>
          <a:prstGeom prst="leftBrac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6D9B484-D2CF-4580-998F-3056B53C2246}"/>
              </a:ext>
            </a:extLst>
          </p:cNvPr>
          <p:cNvSpPr/>
          <p:nvPr/>
        </p:nvSpPr>
        <p:spPr>
          <a:xfrm>
            <a:off x="6097694" y="3824862"/>
            <a:ext cx="1492571" cy="1243110"/>
          </a:xfrm>
          <a:prstGeom prst="round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Half Frame 33">
            <a:extLst>
              <a:ext uri="{FF2B5EF4-FFF2-40B4-BE49-F238E27FC236}">
                <a16:creationId xmlns:a16="http://schemas.microsoft.com/office/drawing/2014/main" id="{0FA9DA4E-B31A-4F8F-B840-5AC44C8DFE77}"/>
              </a:ext>
            </a:extLst>
          </p:cNvPr>
          <p:cNvSpPr/>
          <p:nvPr/>
        </p:nvSpPr>
        <p:spPr>
          <a:xfrm rot="13735520">
            <a:off x="7829767" y="1343003"/>
            <a:ext cx="288082" cy="783432"/>
          </a:xfrm>
          <a:prstGeom prst="halfFra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Half Frame 34">
            <a:extLst>
              <a:ext uri="{FF2B5EF4-FFF2-40B4-BE49-F238E27FC236}">
                <a16:creationId xmlns:a16="http://schemas.microsoft.com/office/drawing/2014/main" id="{48B68524-8A59-4F98-B2B9-AE92566843C0}"/>
              </a:ext>
            </a:extLst>
          </p:cNvPr>
          <p:cNvSpPr/>
          <p:nvPr/>
        </p:nvSpPr>
        <p:spPr>
          <a:xfrm rot="13735520">
            <a:off x="7826051" y="2075265"/>
            <a:ext cx="288082" cy="783432"/>
          </a:xfrm>
          <a:prstGeom prst="halfFra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Half Frame 35">
            <a:extLst>
              <a:ext uri="{FF2B5EF4-FFF2-40B4-BE49-F238E27FC236}">
                <a16:creationId xmlns:a16="http://schemas.microsoft.com/office/drawing/2014/main" id="{F137C62B-1891-4041-A14B-F8A287F4B59A}"/>
              </a:ext>
            </a:extLst>
          </p:cNvPr>
          <p:cNvSpPr/>
          <p:nvPr/>
        </p:nvSpPr>
        <p:spPr>
          <a:xfrm rot="13735520">
            <a:off x="7822335" y="2907886"/>
            <a:ext cx="288082" cy="783432"/>
          </a:xfrm>
          <a:prstGeom prst="halfFra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1178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599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“Old School” Virtual Machines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Compilation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EA1DF9A-8810-4996-9F65-C9930E0F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699469"/>
            <a:ext cx="5077444" cy="4796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Abstract hardware architecture</a:t>
            </a:r>
          </a:p>
          <a:p>
            <a:r>
              <a:rPr lang="en-US" dirty="0"/>
              <a:t>Compile once, run anywhere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51BBB3-BBCF-47B7-8E1D-09C1390F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889" y="6496461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19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DB389F-1571-4F8B-AB69-297057DF7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625" y="3129953"/>
            <a:ext cx="6000750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83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80431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Previously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Recall: Partial Evaluation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EA1DF9A-8810-4996-9F65-C9930E0F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699469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Partial Evaluation</a:t>
            </a:r>
          </a:p>
          <a:p>
            <a:pPr>
              <a:buFontTx/>
              <a:buChar char="-"/>
            </a:pPr>
            <a:r>
              <a:rPr lang="en-US" dirty="0"/>
              <a:t>Benefit</a:t>
            </a:r>
          </a:p>
          <a:p>
            <a:pPr>
              <a:buFontTx/>
              <a:buChar char="-"/>
            </a:pPr>
            <a:r>
              <a:rPr lang="en-US" dirty="0"/>
              <a:t>Intuition</a:t>
            </a:r>
          </a:p>
          <a:p>
            <a:pPr>
              <a:buFontTx/>
              <a:buChar char="-"/>
            </a:pPr>
            <a:r>
              <a:rPr lang="en-US" dirty="0"/>
              <a:t>Implementation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7CC393-9C06-4B44-8D96-EB0172F28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2</a:t>
            </a:fld>
            <a:endParaRPr lang="en-US"/>
          </a:p>
        </p:txBody>
      </p:sp>
      <p:pic>
        <p:nvPicPr>
          <p:cNvPr id="13" name="Picture 2" descr="More Sexy Toy Makeovers: My Little Pony, Rainbow Brite ...">
            <a:extLst>
              <a:ext uri="{FF2B5EF4-FFF2-40B4-BE49-F238E27FC236}">
                <a16:creationId xmlns:a16="http://schemas.microsoft.com/office/drawing/2014/main" id="{860B69EA-EBE0-4DA9-8A1D-6D6C00D44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1" y="1293235"/>
            <a:ext cx="3771898" cy="30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16F5E28-427C-40E1-8889-DD39E0A6A46E}"/>
              </a:ext>
            </a:extLst>
          </p:cNvPr>
          <p:cNvSpPr txBox="1"/>
          <p:nvPr/>
        </p:nvSpPr>
        <p:spPr>
          <a:xfrm>
            <a:off x="7619900" y="4308667"/>
            <a:ext cx="1762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Advanced Topics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24C8C9-F7C3-4AB8-8FBF-43F80B245477}"/>
              </a:ext>
            </a:extLst>
          </p:cNvPr>
          <p:cNvSpPr/>
          <p:nvPr/>
        </p:nvSpPr>
        <p:spPr>
          <a:xfrm>
            <a:off x="7408545" y="1378960"/>
            <a:ext cx="938192" cy="2531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dirty="0"/>
              <a:t>COMPILER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C7C6777-B40C-4EA0-9F15-77A2A9F4C0A6}"/>
              </a:ext>
            </a:extLst>
          </p:cNvPr>
          <p:cNvSpPr/>
          <p:nvPr/>
        </p:nvSpPr>
        <p:spPr>
          <a:xfrm>
            <a:off x="6049380" y="4825280"/>
            <a:ext cx="4364966" cy="171363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b="1" u="sng" dirty="0"/>
              <a:t>You Should Know</a:t>
            </a:r>
            <a:endParaRPr lang="en-US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PE generally works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Conceptually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On the CFG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Ad-hoc on a code snippet</a:t>
            </a:r>
          </a:p>
        </p:txBody>
      </p:sp>
    </p:spTree>
    <p:extLst>
      <p:ext uri="{BB962C8B-B14F-4D97-AF65-F5344CB8AC3E}">
        <p14:creationId xmlns:p14="http://schemas.microsoft.com/office/powerpoint/2010/main" val="55538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8D02C7-73D2-472B-9FC5-6EE6CC085E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7"/>
          <a:stretch/>
        </p:blipFill>
        <p:spPr>
          <a:xfrm>
            <a:off x="6745515" y="1531257"/>
            <a:ext cx="3824774" cy="462048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599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 err="1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FiE</a:t>
            </a: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 on Firmware!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Compilation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B5F771C9-97BC-427A-B1DD-3BCD1E627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699469"/>
            <a:ext cx="4756150" cy="4796992"/>
          </a:xfrm>
        </p:spPr>
        <p:txBody>
          <a:bodyPr>
            <a:normAutofit/>
          </a:bodyPr>
          <a:lstStyle/>
          <a:p>
            <a:r>
              <a:rPr lang="en-US" dirty="0"/>
              <a:t>Analyze behaviors of 100s of related IoT programs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51BBB3-BBCF-47B7-8E1D-09C1390F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889" y="6496461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646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!!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6113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Compiler Techniques Outside Compilers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Compilation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51BBB3-BBCF-47B7-8E1D-09C1390F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889" y="6496461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21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3CAE07-F947-4EB4-A320-556D4A5FB4D6}"/>
              </a:ext>
            </a:extLst>
          </p:cNvPr>
          <p:cNvSpPr/>
          <p:nvPr/>
        </p:nvSpPr>
        <p:spPr>
          <a:xfrm>
            <a:off x="4280451" y="1701268"/>
            <a:ext cx="1596067" cy="47594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1EBC083-9D96-4D96-9716-44C40020112C}"/>
              </a:ext>
            </a:extLst>
          </p:cNvPr>
          <p:cNvSpPr/>
          <p:nvPr/>
        </p:nvSpPr>
        <p:spPr>
          <a:xfrm>
            <a:off x="4426817" y="1919291"/>
            <a:ext cx="1371600" cy="86697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Front end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6669E34-155D-4503-9735-662FACD80752}"/>
              </a:ext>
            </a:extLst>
          </p:cNvPr>
          <p:cNvSpPr/>
          <p:nvPr/>
        </p:nvSpPr>
        <p:spPr>
          <a:xfrm>
            <a:off x="4426817" y="3456883"/>
            <a:ext cx="1371600" cy="126182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Middle end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606C64B-548C-4DFD-9EAD-1CF740787C45}"/>
              </a:ext>
            </a:extLst>
          </p:cNvPr>
          <p:cNvSpPr/>
          <p:nvPr/>
        </p:nvSpPr>
        <p:spPr>
          <a:xfrm>
            <a:off x="4426817" y="5180994"/>
            <a:ext cx="1371600" cy="1108297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Back end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C70A585-EDF6-4711-8065-BC9710BCB817}"/>
              </a:ext>
            </a:extLst>
          </p:cNvPr>
          <p:cNvCxnSpPr>
            <a:cxnSpLocks/>
            <a:stCxn id="16" idx="2"/>
            <a:endCxn id="17" idx="0"/>
          </p:cNvCxnSpPr>
          <p:nvPr/>
        </p:nvCxnSpPr>
        <p:spPr>
          <a:xfrm>
            <a:off x="5112617" y="2786263"/>
            <a:ext cx="0" cy="6706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4F852D0-6B4A-43BA-9BD7-567BCE011F3F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>
            <a:off x="5112617" y="4718707"/>
            <a:ext cx="0" cy="4622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5EC49E9-4A3E-4330-9268-B6BA7246523E}"/>
              </a:ext>
            </a:extLst>
          </p:cNvPr>
          <p:cNvCxnSpPr>
            <a:cxnSpLocks/>
            <a:endCxn id="16" idx="0"/>
          </p:cNvCxnSpPr>
          <p:nvPr/>
        </p:nvCxnSpPr>
        <p:spPr>
          <a:xfrm flipH="1">
            <a:off x="5112617" y="1534591"/>
            <a:ext cx="6128" cy="3847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9BF32F5-A988-40D2-A64A-E0DE7A60859A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5112617" y="6289291"/>
            <a:ext cx="0" cy="4511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Left Brace 23">
            <a:extLst>
              <a:ext uri="{FF2B5EF4-FFF2-40B4-BE49-F238E27FC236}">
                <a16:creationId xmlns:a16="http://schemas.microsoft.com/office/drawing/2014/main" id="{A86B5FB7-8A14-4C7D-AFCF-5564A4A609D9}"/>
              </a:ext>
            </a:extLst>
          </p:cNvPr>
          <p:cNvSpPr/>
          <p:nvPr/>
        </p:nvSpPr>
        <p:spPr>
          <a:xfrm>
            <a:off x="5844426" y="1639229"/>
            <a:ext cx="288082" cy="1427356"/>
          </a:xfrm>
          <a:prstGeom prst="leftBrac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DBE0975-4C93-4566-B73E-0532E714A358}"/>
              </a:ext>
            </a:extLst>
          </p:cNvPr>
          <p:cNvSpPr/>
          <p:nvPr/>
        </p:nvSpPr>
        <p:spPr>
          <a:xfrm>
            <a:off x="6230525" y="1734720"/>
            <a:ext cx="1255331" cy="5471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Lexical Analysis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EBE24C6-1745-4AF9-A75D-33F05DB3F4C9}"/>
              </a:ext>
            </a:extLst>
          </p:cNvPr>
          <p:cNvSpPr/>
          <p:nvPr/>
        </p:nvSpPr>
        <p:spPr>
          <a:xfrm>
            <a:off x="6230525" y="2462111"/>
            <a:ext cx="1255331" cy="5471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Syntactic Analysis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32C478A-03FE-4D28-BDE3-128B95ED4A6F}"/>
              </a:ext>
            </a:extLst>
          </p:cNvPr>
          <p:cNvSpPr/>
          <p:nvPr/>
        </p:nvSpPr>
        <p:spPr>
          <a:xfrm>
            <a:off x="6230525" y="3245543"/>
            <a:ext cx="1255331" cy="5471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Semantic Analysis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945B502-0CD7-4A66-AC51-10EBA69B657D}"/>
              </a:ext>
            </a:extLst>
          </p:cNvPr>
          <p:cNvSpPr/>
          <p:nvPr/>
        </p:nvSpPr>
        <p:spPr>
          <a:xfrm>
            <a:off x="6205805" y="3876694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IR</a:t>
            </a:r>
          </a:p>
          <a:p>
            <a:pPr algn="ctr"/>
            <a:r>
              <a:rPr lang="en-US" sz="1400" dirty="0" err="1"/>
              <a:t>Codegen</a:t>
            </a:r>
            <a:endParaRPr lang="en-US" sz="1400" dirty="0"/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824186C8-B5E4-482A-AC81-3A1CFF6B0832}"/>
              </a:ext>
            </a:extLst>
          </p:cNvPr>
          <p:cNvSpPr/>
          <p:nvPr/>
        </p:nvSpPr>
        <p:spPr>
          <a:xfrm>
            <a:off x="5843064" y="5125270"/>
            <a:ext cx="288082" cy="1427356"/>
          </a:xfrm>
          <a:prstGeom prst="leftBrac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37EB691-7DD1-4EE2-A35C-4A4347EF93E3}"/>
              </a:ext>
            </a:extLst>
          </p:cNvPr>
          <p:cNvSpPr/>
          <p:nvPr/>
        </p:nvSpPr>
        <p:spPr>
          <a:xfrm>
            <a:off x="6201753" y="4481424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IR Optimization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09CDE8C-0226-43C7-BCD6-E53E5D9A2C16}"/>
              </a:ext>
            </a:extLst>
          </p:cNvPr>
          <p:cNvSpPr/>
          <p:nvPr/>
        </p:nvSpPr>
        <p:spPr>
          <a:xfrm>
            <a:off x="6230524" y="5180994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Final </a:t>
            </a:r>
            <a:r>
              <a:rPr lang="en-US" sz="1400" dirty="0" err="1"/>
              <a:t>Codegen</a:t>
            </a:r>
            <a:endParaRPr lang="en-US" sz="1400" dirty="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C21E6FC-AE84-4FEC-B054-48D21819F134}"/>
              </a:ext>
            </a:extLst>
          </p:cNvPr>
          <p:cNvSpPr/>
          <p:nvPr/>
        </p:nvSpPr>
        <p:spPr>
          <a:xfrm>
            <a:off x="6230525" y="5933032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Final Code</a:t>
            </a:r>
          </a:p>
          <a:p>
            <a:pPr algn="ctr"/>
            <a:r>
              <a:rPr lang="en-US" sz="1400" dirty="0"/>
              <a:t>Optimization</a:t>
            </a:r>
          </a:p>
        </p:txBody>
      </p:sp>
      <p:sp>
        <p:nvSpPr>
          <p:cNvPr id="33" name="Left Brace 32">
            <a:extLst>
              <a:ext uri="{FF2B5EF4-FFF2-40B4-BE49-F238E27FC236}">
                <a16:creationId xmlns:a16="http://schemas.microsoft.com/office/drawing/2014/main" id="{B0D9A4CE-682A-4225-A770-2CD604B11045}"/>
              </a:ext>
            </a:extLst>
          </p:cNvPr>
          <p:cNvSpPr/>
          <p:nvPr/>
        </p:nvSpPr>
        <p:spPr>
          <a:xfrm>
            <a:off x="5817044" y="3203545"/>
            <a:ext cx="288082" cy="1805517"/>
          </a:xfrm>
          <a:prstGeom prst="leftBrac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6D9B484-D2CF-4580-998F-3056B53C2246}"/>
              </a:ext>
            </a:extLst>
          </p:cNvPr>
          <p:cNvSpPr/>
          <p:nvPr/>
        </p:nvSpPr>
        <p:spPr>
          <a:xfrm>
            <a:off x="6097694" y="5129554"/>
            <a:ext cx="1492571" cy="1381784"/>
          </a:xfrm>
          <a:prstGeom prst="round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Half Frame 33">
            <a:extLst>
              <a:ext uri="{FF2B5EF4-FFF2-40B4-BE49-F238E27FC236}">
                <a16:creationId xmlns:a16="http://schemas.microsoft.com/office/drawing/2014/main" id="{7D534082-5AC9-4929-A3C9-711F542C91AB}"/>
              </a:ext>
            </a:extLst>
          </p:cNvPr>
          <p:cNvSpPr/>
          <p:nvPr/>
        </p:nvSpPr>
        <p:spPr>
          <a:xfrm rot="13735520">
            <a:off x="7829767" y="1343003"/>
            <a:ext cx="288082" cy="783432"/>
          </a:xfrm>
          <a:prstGeom prst="halfFra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Half Frame 34">
            <a:extLst>
              <a:ext uri="{FF2B5EF4-FFF2-40B4-BE49-F238E27FC236}">
                <a16:creationId xmlns:a16="http://schemas.microsoft.com/office/drawing/2014/main" id="{8DEFBF1D-9BFE-445F-91F7-4997A2BDB26F}"/>
              </a:ext>
            </a:extLst>
          </p:cNvPr>
          <p:cNvSpPr/>
          <p:nvPr/>
        </p:nvSpPr>
        <p:spPr>
          <a:xfrm rot="13735520">
            <a:off x="7826051" y="2075265"/>
            <a:ext cx="288082" cy="783432"/>
          </a:xfrm>
          <a:prstGeom prst="halfFra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Half Frame 35">
            <a:extLst>
              <a:ext uri="{FF2B5EF4-FFF2-40B4-BE49-F238E27FC236}">
                <a16:creationId xmlns:a16="http://schemas.microsoft.com/office/drawing/2014/main" id="{5EE8F071-CE52-4EEA-8379-FC94EDBF6ABC}"/>
              </a:ext>
            </a:extLst>
          </p:cNvPr>
          <p:cNvSpPr/>
          <p:nvPr/>
        </p:nvSpPr>
        <p:spPr>
          <a:xfrm rot="13735520">
            <a:off x="7822335" y="2907886"/>
            <a:ext cx="288082" cy="783432"/>
          </a:xfrm>
          <a:prstGeom prst="halfFra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Half Frame 36">
            <a:extLst>
              <a:ext uri="{FF2B5EF4-FFF2-40B4-BE49-F238E27FC236}">
                <a16:creationId xmlns:a16="http://schemas.microsoft.com/office/drawing/2014/main" id="{B71C24F1-0924-443F-8901-969EFB382134}"/>
              </a:ext>
            </a:extLst>
          </p:cNvPr>
          <p:cNvSpPr/>
          <p:nvPr/>
        </p:nvSpPr>
        <p:spPr>
          <a:xfrm rot="13735520">
            <a:off x="7818619" y="3484030"/>
            <a:ext cx="288082" cy="783432"/>
          </a:xfrm>
          <a:prstGeom prst="halfFra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Half Frame 37">
            <a:extLst>
              <a:ext uri="{FF2B5EF4-FFF2-40B4-BE49-F238E27FC236}">
                <a16:creationId xmlns:a16="http://schemas.microsoft.com/office/drawing/2014/main" id="{163F4F33-6830-4344-A8EA-33C89FA87E41}"/>
              </a:ext>
            </a:extLst>
          </p:cNvPr>
          <p:cNvSpPr/>
          <p:nvPr/>
        </p:nvSpPr>
        <p:spPr>
          <a:xfrm rot="13735520">
            <a:off x="7814903" y="4093627"/>
            <a:ext cx="288082" cy="783432"/>
          </a:xfrm>
          <a:prstGeom prst="halfFra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21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599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Assembly Code: Low Level Security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Compilation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EA1DF9A-8810-4996-9F65-C9930E0F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1" y="1699469"/>
            <a:ext cx="4141305" cy="4796992"/>
          </a:xfrm>
        </p:spPr>
        <p:txBody>
          <a:bodyPr>
            <a:normAutofit/>
          </a:bodyPr>
          <a:lstStyle/>
          <a:p>
            <a:r>
              <a:rPr lang="en-US" dirty="0"/>
              <a:t>Buffer overflows</a:t>
            </a:r>
          </a:p>
          <a:p>
            <a:r>
              <a:rPr lang="en-US" dirty="0"/>
              <a:t>ROP</a:t>
            </a:r>
          </a:p>
          <a:p>
            <a:pPr lvl="1"/>
            <a:r>
              <a:rPr lang="en-US" dirty="0"/>
              <a:t>Blind ROP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51BBB3-BBCF-47B7-8E1D-09C1390F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889" y="6496461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22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13DE64-424F-4331-B6C4-D0BB340F0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450" y="1124857"/>
            <a:ext cx="4242900" cy="54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606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599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 err="1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Decompilation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Compilation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EA1DF9A-8810-4996-9F65-C9930E0F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1" y="1699469"/>
            <a:ext cx="4141305" cy="4796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Run the compiler toolchain in reverse</a:t>
            </a:r>
          </a:p>
          <a:p>
            <a:r>
              <a:rPr lang="en-US" dirty="0"/>
              <a:t>Binary to assembly</a:t>
            </a:r>
          </a:p>
          <a:p>
            <a:pPr marL="457200" lvl="1" indent="0">
              <a:buNone/>
            </a:pPr>
            <a:r>
              <a:rPr lang="en-US" i="1" dirty="0"/>
              <a:t>(disassembler)</a:t>
            </a:r>
          </a:p>
          <a:p>
            <a:r>
              <a:rPr lang="en-US" dirty="0"/>
              <a:t>Assembly to source</a:t>
            </a:r>
          </a:p>
          <a:p>
            <a:pPr marL="457200" lvl="1" indent="0">
              <a:buNone/>
            </a:pPr>
            <a:r>
              <a:rPr lang="en-US" i="1" dirty="0"/>
              <a:t>(</a:t>
            </a:r>
            <a:r>
              <a:rPr lang="en-US" i="1" dirty="0" err="1"/>
              <a:t>decompiler</a:t>
            </a:r>
            <a:r>
              <a:rPr lang="en-US" i="1" dirty="0"/>
              <a:t>)</a:t>
            </a:r>
          </a:p>
          <a:p>
            <a:pPr lvl="1"/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51BBB3-BBCF-47B7-8E1D-09C1390F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889" y="6496461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23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076402-4B4E-4274-B946-FED5BCD07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575" y="1836057"/>
            <a:ext cx="3432628" cy="343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066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BE5F3F0-69F2-4DA4-8258-6F1F79A8E070}"/>
              </a:ext>
            </a:extLst>
          </p:cNvPr>
          <p:cNvSpPr/>
          <p:nvPr/>
        </p:nvSpPr>
        <p:spPr>
          <a:xfrm>
            <a:off x="2068286" y="3461657"/>
            <a:ext cx="3499079" cy="1159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E04C6C-9E70-4810-95DA-992AA569581F}"/>
              </a:ext>
            </a:extLst>
          </p:cNvPr>
          <p:cNvSpPr/>
          <p:nvPr/>
        </p:nvSpPr>
        <p:spPr>
          <a:xfrm>
            <a:off x="2068286" y="2474690"/>
            <a:ext cx="3672114" cy="9942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599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 err="1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Decompilation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Compilation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EA1DF9A-8810-4996-9F65-C9930E0F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1" y="1699469"/>
            <a:ext cx="4141305" cy="4796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Run the compiler toolchain in reverse</a:t>
            </a:r>
          </a:p>
          <a:p>
            <a:r>
              <a:rPr lang="en-US" dirty="0"/>
              <a:t>Binary to assembly</a:t>
            </a:r>
          </a:p>
          <a:p>
            <a:pPr marL="457200" lvl="1" indent="0">
              <a:buNone/>
            </a:pPr>
            <a:r>
              <a:rPr lang="en-US" i="1" dirty="0"/>
              <a:t>(disassembler)</a:t>
            </a:r>
          </a:p>
          <a:p>
            <a:r>
              <a:rPr lang="en-US" dirty="0"/>
              <a:t>Assembly to source</a:t>
            </a:r>
          </a:p>
          <a:p>
            <a:pPr marL="457200" lvl="1" indent="0">
              <a:buNone/>
            </a:pPr>
            <a:r>
              <a:rPr lang="en-US" i="1" dirty="0"/>
              <a:t>(</a:t>
            </a:r>
            <a:r>
              <a:rPr lang="en-US" i="1" dirty="0" err="1"/>
              <a:t>decompiler</a:t>
            </a:r>
            <a:r>
              <a:rPr lang="en-US" i="1" dirty="0"/>
              <a:t>)</a:t>
            </a:r>
          </a:p>
          <a:p>
            <a:pPr lvl="1"/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51BBB3-BBCF-47B7-8E1D-09C1390F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889" y="6496461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756149-11CF-451E-9241-59F6EF98FE70}"/>
              </a:ext>
            </a:extLst>
          </p:cNvPr>
          <p:cNvSpPr/>
          <p:nvPr/>
        </p:nvSpPr>
        <p:spPr>
          <a:xfrm>
            <a:off x="5508171" y="2474689"/>
            <a:ext cx="2256972" cy="10087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IDA Pro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190B11-131F-4988-B6DC-7F7908A634D5}"/>
              </a:ext>
            </a:extLst>
          </p:cNvPr>
          <p:cNvSpPr/>
          <p:nvPr/>
        </p:nvSpPr>
        <p:spPr>
          <a:xfrm>
            <a:off x="5508171" y="3468915"/>
            <a:ext cx="2256972" cy="11527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Hex Rays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C89083-D59C-45DE-8D87-45B9E5D3BB8C}"/>
              </a:ext>
            </a:extLst>
          </p:cNvPr>
          <p:cNvSpPr/>
          <p:nvPr/>
        </p:nvSpPr>
        <p:spPr>
          <a:xfrm>
            <a:off x="5508171" y="1589318"/>
            <a:ext cx="4548413" cy="43542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Popular tools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BAA1C2-F1FB-42D0-8C33-A7B4A3128F4B}"/>
              </a:ext>
            </a:extLst>
          </p:cNvPr>
          <p:cNvSpPr/>
          <p:nvPr/>
        </p:nvSpPr>
        <p:spPr>
          <a:xfrm>
            <a:off x="7773759" y="2474689"/>
            <a:ext cx="2282825" cy="21376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Ghidra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5CC233-6DA4-4E3C-BC85-376D1BEA48B6}"/>
              </a:ext>
            </a:extLst>
          </p:cNvPr>
          <p:cNvSpPr/>
          <p:nvPr/>
        </p:nvSpPr>
        <p:spPr>
          <a:xfrm>
            <a:off x="5499554" y="2029985"/>
            <a:ext cx="2282825" cy="43542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(Commercial)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138C211-3603-4836-B30A-78A0AF8F95A2}"/>
              </a:ext>
            </a:extLst>
          </p:cNvPr>
          <p:cNvSpPr/>
          <p:nvPr/>
        </p:nvSpPr>
        <p:spPr>
          <a:xfrm>
            <a:off x="7773760" y="2029985"/>
            <a:ext cx="2282825" cy="43542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(Free)</a:t>
            </a:r>
          </a:p>
        </p:txBody>
      </p:sp>
    </p:spTree>
    <p:extLst>
      <p:ext uri="{BB962C8B-B14F-4D97-AF65-F5344CB8AC3E}">
        <p14:creationId xmlns:p14="http://schemas.microsoft.com/office/powerpoint/2010/main" val="25901003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599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Reverse Engineering Tools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Compilation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EA1DF9A-8810-4996-9F65-C9930E0F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1" y="1699469"/>
            <a:ext cx="4141305" cy="4796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IDA Pro</a:t>
            </a:r>
          </a:p>
          <a:p>
            <a:r>
              <a:rPr lang="en-US" dirty="0"/>
              <a:t>Long considered the best and tool by default</a:t>
            </a:r>
            <a:endParaRPr lang="en-US" i="1" dirty="0"/>
          </a:p>
          <a:p>
            <a:r>
              <a:rPr lang="en-US" dirty="0"/>
              <a:t>Builds CFG from binary</a:t>
            </a:r>
          </a:p>
          <a:p>
            <a:pPr marL="0" indent="0">
              <a:buNone/>
            </a:pPr>
            <a:r>
              <a:rPr lang="en-US" b="1" dirty="0" err="1"/>
              <a:t>Ghidra</a:t>
            </a:r>
            <a:endParaRPr lang="en-US" b="1" dirty="0"/>
          </a:p>
          <a:p>
            <a:r>
              <a:rPr lang="en-US" dirty="0"/>
              <a:t>Developed by the NSA</a:t>
            </a:r>
          </a:p>
          <a:p>
            <a:r>
              <a:rPr lang="en-US" dirty="0"/>
              <a:t>Released (open source) April 4, 2019</a:t>
            </a:r>
          </a:p>
          <a:p>
            <a:pPr lvl="1"/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51BBB3-BBCF-47B7-8E1D-09C1390F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889" y="6496461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25</a:t>
            </a:fld>
            <a:endParaRPr lang="en-US"/>
          </a:p>
        </p:txBody>
      </p:sp>
      <p:pic>
        <p:nvPicPr>
          <p:cNvPr id="4098" name="Picture 2" descr="Hex-Rays IDA Pro v6.5 Software Free Download Latest ...">
            <a:extLst>
              <a:ext uri="{FF2B5EF4-FFF2-40B4-BE49-F238E27FC236}">
                <a16:creationId xmlns:a16="http://schemas.microsoft.com/office/drawing/2014/main" id="{E85C41F5-947E-4E3B-ACC0-4E7321DAE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698" y="1434857"/>
            <a:ext cx="2317134" cy="278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032DCD-9795-4DBA-B1F1-34550A772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2236" y="4647386"/>
            <a:ext cx="2090058" cy="141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599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Reverse Engineering Tools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Compilation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51BBB3-BBCF-47B7-8E1D-09C1390F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889" y="6496461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26</a:t>
            </a:fld>
            <a:endParaRPr lang="en-US"/>
          </a:p>
        </p:txBody>
      </p:sp>
      <p:pic>
        <p:nvPicPr>
          <p:cNvPr id="11" name="Picture 4" descr="IDA Pro Disassembler">
            <a:extLst>
              <a:ext uri="{FF2B5EF4-FFF2-40B4-BE49-F238E27FC236}">
                <a16:creationId xmlns:a16="http://schemas.microsoft.com/office/drawing/2014/main" id="{EC16686F-5FBE-4B3E-B005-BFEA4AB52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64048"/>
            <a:ext cx="9144000" cy="533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1260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599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Reverse Engineering Tools: Why? 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Compilation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EA1DF9A-8810-4996-9F65-C9930E0F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1" y="1699469"/>
            <a:ext cx="4141305" cy="4796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IP theft</a:t>
            </a:r>
          </a:p>
          <a:p>
            <a:pPr marL="0" indent="0">
              <a:buNone/>
            </a:pPr>
            <a:r>
              <a:rPr lang="en-US" i="1" dirty="0"/>
              <a:t>(duh)</a:t>
            </a:r>
          </a:p>
          <a:p>
            <a:pPr marL="0" indent="0">
              <a:buNone/>
            </a:pPr>
            <a:r>
              <a:rPr lang="en-US" b="1" dirty="0"/>
              <a:t>Ok, but what </a:t>
            </a:r>
            <a:r>
              <a:rPr lang="en-US" b="1" i="1" dirty="0"/>
              <a:t>legit</a:t>
            </a:r>
            <a:r>
              <a:rPr lang="en-US" b="1" dirty="0"/>
              <a:t> uses?</a:t>
            </a:r>
          </a:p>
          <a:p>
            <a:r>
              <a:rPr lang="en-US" dirty="0"/>
              <a:t>Malware analysis</a:t>
            </a:r>
          </a:p>
          <a:p>
            <a:r>
              <a:rPr lang="en-US" dirty="0"/>
              <a:t>Code “improvements”</a:t>
            </a:r>
          </a:p>
          <a:p>
            <a:pPr lvl="1"/>
            <a:endParaRPr lang="en-US" b="1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51BBB3-BBCF-47B7-8E1D-09C1390F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889" y="6496461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27</a:t>
            </a:fld>
            <a:endParaRPr lang="en-US"/>
          </a:p>
        </p:txBody>
      </p:sp>
      <p:pic>
        <p:nvPicPr>
          <p:cNvPr id="4098" name="Picture 2" descr="Hex-Rays IDA Pro v6.5 Software Free Download Latest ...">
            <a:extLst>
              <a:ext uri="{FF2B5EF4-FFF2-40B4-BE49-F238E27FC236}">
                <a16:creationId xmlns:a16="http://schemas.microsoft.com/office/drawing/2014/main" id="{E85C41F5-947E-4E3B-ACC0-4E7321DAE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698" y="1434857"/>
            <a:ext cx="2317134" cy="278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032DCD-9795-4DBA-B1F1-34550A772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2236" y="4647386"/>
            <a:ext cx="2090058" cy="141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4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!!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113"/>
            <a:ext cx="12192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Compiler Techniques Outside Compilers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Compilation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51BBB3-BBCF-47B7-8E1D-09C1390F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889" y="6496461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28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3CAE07-F947-4EB4-A320-556D4A5FB4D6}"/>
              </a:ext>
            </a:extLst>
          </p:cNvPr>
          <p:cNvSpPr/>
          <p:nvPr/>
        </p:nvSpPr>
        <p:spPr>
          <a:xfrm>
            <a:off x="4280451" y="1701268"/>
            <a:ext cx="1596067" cy="47594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1EBC083-9D96-4D96-9716-44C40020112C}"/>
              </a:ext>
            </a:extLst>
          </p:cNvPr>
          <p:cNvSpPr/>
          <p:nvPr/>
        </p:nvSpPr>
        <p:spPr>
          <a:xfrm>
            <a:off x="4426817" y="1919291"/>
            <a:ext cx="1371600" cy="86697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Front end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6669E34-155D-4503-9735-662FACD80752}"/>
              </a:ext>
            </a:extLst>
          </p:cNvPr>
          <p:cNvSpPr/>
          <p:nvPr/>
        </p:nvSpPr>
        <p:spPr>
          <a:xfrm>
            <a:off x="4426817" y="3456883"/>
            <a:ext cx="1371600" cy="126182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Middle end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606C64B-548C-4DFD-9EAD-1CF740787C45}"/>
              </a:ext>
            </a:extLst>
          </p:cNvPr>
          <p:cNvSpPr/>
          <p:nvPr/>
        </p:nvSpPr>
        <p:spPr>
          <a:xfrm>
            <a:off x="4426817" y="5180994"/>
            <a:ext cx="1371600" cy="1108297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Back end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C70A585-EDF6-4711-8065-BC9710BCB817}"/>
              </a:ext>
            </a:extLst>
          </p:cNvPr>
          <p:cNvCxnSpPr>
            <a:cxnSpLocks/>
            <a:stCxn id="16" idx="2"/>
            <a:endCxn id="17" idx="0"/>
          </p:cNvCxnSpPr>
          <p:nvPr/>
        </p:nvCxnSpPr>
        <p:spPr>
          <a:xfrm>
            <a:off x="5112617" y="2786263"/>
            <a:ext cx="0" cy="6706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4F852D0-6B4A-43BA-9BD7-567BCE011F3F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>
            <a:off x="5112617" y="4718707"/>
            <a:ext cx="0" cy="4622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5EC49E9-4A3E-4330-9268-B6BA7246523E}"/>
              </a:ext>
            </a:extLst>
          </p:cNvPr>
          <p:cNvCxnSpPr>
            <a:cxnSpLocks/>
            <a:endCxn id="16" idx="0"/>
          </p:cNvCxnSpPr>
          <p:nvPr/>
        </p:nvCxnSpPr>
        <p:spPr>
          <a:xfrm flipH="1">
            <a:off x="5112617" y="1534591"/>
            <a:ext cx="6128" cy="3847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9BF32F5-A988-40D2-A64A-E0DE7A60859A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5112617" y="6289291"/>
            <a:ext cx="0" cy="4511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Left Brace 23">
            <a:extLst>
              <a:ext uri="{FF2B5EF4-FFF2-40B4-BE49-F238E27FC236}">
                <a16:creationId xmlns:a16="http://schemas.microsoft.com/office/drawing/2014/main" id="{A86B5FB7-8A14-4C7D-AFCF-5564A4A609D9}"/>
              </a:ext>
            </a:extLst>
          </p:cNvPr>
          <p:cNvSpPr/>
          <p:nvPr/>
        </p:nvSpPr>
        <p:spPr>
          <a:xfrm>
            <a:off x="5844426" y="1639229"/>
            <a:ext cx="288082" cy="1427356"/>
          </a:xfrm>
          <a:prstGeom prst="leftBrac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DBE0975-4C93-4566-B73E-0532E714A358}"/>
              </a:ext>
            </a:extLst>
          </p:cNvPr>
          <p:cNvSpPr/>
          <p:nvPr/>
        </p:nvSpPr>
        <p:spPr>
          <a:xfrm>
            <a:off x="6230525" y="1734720"/>
            <a:ext cx="1255331" cy="5471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Lexical Analysis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EBE24C6-1745-4AF9-A75D-33F05DB3F4C9}"/>
              </a:ext>
            </a:extLst>
          </p:cNvPr>
          <p:cNvSpPr/>
          <p:nvPr/>
        </p:nvSpPr>
        <p:spPr>
          <a:xfrm>
            <a:off x="6230525" y="2462111"/>
            <a:ext cx="1255331" cy="5471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Syntactic Analysis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32C478A-03FE-4D28-BDE3-128B95ED4A6F}"/>
              </a:ext>
            </a:extLst>
          </p:cNvPr>
          <p:cNvSpPr/>
          <p:nvPr/>
        </p:nvSpPr>
        <p:spPr>
          <a:xfrm>
            <a:off x="6230525" y="3245543"/>
            <a:ext cx="1255331" cy="5471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Semantic Analysis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945B502-0CD7-4A66-AC51-10EBA69B657D}"/>
              </a:ext>
            </a:extLst>
          </p:cNvPr>
          <p:cNvSpPr/>
          <p:nvPr/>
        </p:nvSpPr>
        <p:spPr>
          <a:xfrm>
            <a:off x="6205805" y="3876694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IR</a:t>
            </a:r>
          </a:p>
          <a:p>
            <a:pPr algn="ctr"/>
            <a:r>
              <a:rPr lang="en-US" sz="1400" dirty="0" err="1"/>
              <a:t>Codegen</a:t>
            </a:r>
            <a:endParaRPr lang="en-US" sz="1400" dirty="0"/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824186C8-B5E4-482A-AC81-3A1CFF6B0832}"/>
              </a:ext>
            </a:extLst>
          </p:cNvPr>
          <p:cNvSpPr/>
          <p:nvPr/>
        </p:nvSpPr>
        <p:spPr>
          <a:xfrm>
            <a:off x="5843064" y="5125270"/>
            <a:ext cx="288082" cy="1427356"/>
          </a:xfrm>
          <a:prstGeom prst="leftBrac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37EB691-7DD1-4EE2-A35C-4A4347EF93E3}"/>
              </a:ext>
            </a:extLst>
          </p:cNvPr>
          <p:cNvSpPr/>
          <p:nvPr/>
        </p:nvSpPr>
        <p:spPr>
          <a:xfrm>
            <a:off x="6201753" y="4481424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IR Optimization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09CDE8C-0226-43C7-BCD6-E53E5D9A2C16}"/>
              </a:ext>
            </a:extLst>
          </p:cNvPr>
          <p:cNvSpPr/>
          <p:nvPr/>
        </p:nvSpPr>
        <p:spPr>
          <a:xfrm>
            <a:off x="6230524" y="5180994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Final </a:t>
            </a:r>
            <a:r>
              <a:rPr lang="en-US" sz="1400" dirty="0" err="1"/>
              <a:t>Codegen</a:t>
            </a:r>
            <a:endParaRPr lang="en-US" sz="1400" dirty="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C21E6FC-AE84-4FEC-B054-48D21819F134}"/>
              </a:ext>
            </a:extLst>
          </p:cNvPr>
          <p:cNvSpPr/>
          <p:nvPr/>
        </p:nvSpPr>
        <p:spPr>
          <a:xfrm>
            <a:off x="6230525" y="5933032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Final Code</a:t>
            </a:r>
          </a:p>
          <a:p>
            <a:pPr algn="ctr"/>
            <a:r>
              <a:rPr lang="en-US" sz="1400" dirty="0"/>
              <a:t>Optimization</a:t>
            </a:r>
          </a:p>
        </p:txBody>
      </p:sp>
      <p:sp>
        <p:nvSpPr>
          <p:cNvPr id="33" name="Left Brace 32">
            <a:extLst>
              <a:ext uri="{FF2B5EF4-FFF2-40B4-BE49-F238E27FC236}">
                <a16:creationId xmlns:a16="http://schemas.microsoft.com/office/drawing/2014/main" id="{B0D9A4CE-682A-4225-A770-2CD604B11045}"/>
              </a:ext>
            </a:extLst>
          </p:cNvPr>
          <p:cNvSpPr/>
          <p:nvPr/>
        </p:nvSpPr>
        <p:spPr>
          <a:xfrm>
            <a:off x="5817044" y="3203545"/>
            <a:ext cx="288082" cy="1805517"/>
          </a:xfrm>
          <a:prstGeom prst="leftBrac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alf Frame 1">
            <a:extLst>
              <a:ext uri="{FF2B5EF4-FFF2-40B4-BE49-F238E27FC236}">
                <a16:creationId xmlns:a16="http://schemas.microsoft.com/office/drawing/2014/main" id="{4348BD5E-4908-4F32-B39D-EE4842FB1166}"/>
              </a:ext>
            </a:extLst>
          </p:cNvPr>
          <p:cNvSpPr/>
          <p:nvPr/>
        </p:nvSpPr>
        <p:spPr>
          <a:xfrm rot="13735520">
            <a:off x="7829767" y="1343003"/>
            <a:ext cx="288082" cy="783432"/>
          </a:xfrm>
          <a:prstGeom prst="halfFra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Half Frame 33">
            <a:extLst>
              <a:ext uri="{FF2B5EF4-FFF2-40B4-BE49-F238E27FC236}">
                <a16:creationId xmlns:a16="http://schemas.microsoft.com/office/drawing/2014/main" id="{5966AD78-D750-4A78-B982-BD64F5D48976}"/>
              </a:ext>
            </a:extLst>
          </p:cNvPr>
          <p:cNvSpPr/>
          <p:nvPr/>
        </p:nvSpPr>
        <p:spPr>
          <a:xfrm rot="13735520">
            <a:off x="7826051" y="2075265"/>
            <a:ext cx="288082" cy="783432"/>
          </a:xfrm>
          <a:prstGeom prst="halfFra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Half Frame 34">
            <a:extLst>
              <a:ext uri="{FF2B5EF4-FFF2-40B4-BE49-F238E27FC236}">
                <a16:creationId xmlns:a16="http://schemas.microsoft.com/office/drawing/2014/main" id="{6C134D30-DA5E-4E94-8BF3-871C610BB5B8}"/>
              </a:ext>
            </a:extLst>
          </p:cNvPr>
          <p:cNvSpPr/>
          <p:nvPr/>
        </p:nvSpPr>
        <p:spPr>
          <a:xfrm rot="13735520">
            <a:off x="7822335" y="2907886"/>
            <a:ext cx="288082" cy="783432"/>
          </a:xfrm>
          <a:prstGeom prst="halfFra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Half Frame 35">
            <a:extLst>
              <a:ext uri="{FF2B5EF4-FFF2-40B4-BE49-F238E27FC236}">
                <a16:creationId xmlns:a16="http://schemas.microsoft.com/office/drawing/2014/main" id="{D310D189-FCC6-4E29-942A-5277A5261521}"/>
              </a:ext>
            </a:extLst>
          </p:cNvPr>
          <p:cNvSpPr/>
          <p:nvPr/>
        </p:nvSpPr>
        <p:spPr>
          <a:xfrm rot="13735520">
            <a:off x="7818619" y="3484030"/>
            <a:ext cx="288082" cy="783432"/>
          </a:xfrm>
          <a:prstGeom prst="halfFra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Half Frame 36">
            <a:extLst>
              <a:ext uri="{FF2B5EF4-FFF2-40B4-BE49-F238E27FC236}">
                <a16:creationId xmlns:a16="http://schemas.microsoft.com/office/drawing/2014/main" id="{2ED07A72-B8EF-4089-B790-A4846A5BF634}"/>
              </a:ext>
            </a:extLst>
          </p:cNvPr>
          <p:cNvSpPr/>
          <p:nvPr/>
        </p:nvSpPr>
        <p:spPr>
          <a:xfrm rot="13735520">
            <a:off x="7814903" y="4093627"/>
            <a:ext cx="288082" cy="783432"/>
          </a:xfrm>
          <a:prstGeom prst="halfFra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Half Frame 37">
            <a:extLst>
              <a:ext uri="{FF2B5EF4-FFF2-40B4-BE49-F238E27FC236}">
                <a16:creationId xmlns:a16="http://schemas.microsoft.com/office/drawing/2014/main" id="{01E9B1CE-E9B4-4136-86FD-2D06A877F605}"/>
              </a:ext>
            </a:extLst>
          </p:cNvPr>
          <p:cNvSpPr/>
          <p:nvPr/>
        </p:nvSpPr>
        <p:spPr>
          <a:xfrm rot="13735520">
            <a:off x="7811187" y="4792432"/>
            <a:ext cx="288082" cy="783432"/>
          </a:xfrm>
          <a:prstGeom prst="halfFra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Half Frame 38">
            <a:extLst>
              <a:ext uri="{FF2B5EF4-FFF2-40B4-BE49-F238E27FC236}">
                <a16:creationId xmlns:a16="http://schemas.microsoft.com/office/drawing/2014/main" id="{355E5BCB-21A9-4143-8E68-42F38B642747}"/>
              </a:ext>
            </a:extLst>
          </p:cNvPr>
          <p:cNvSpPr/>
          <p:nvPr/>
        </p:nvSpPr>
        <p:spPr>
          <a:xfrm rot="13735520">
            <a:off x="7807471" y="5636201"/>
            <a:ext cx="288082" cy="783432"/>
          </a:xfrm>
          <a:prstGeom prst="halfFra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187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8DF4FA-1925-43F8-A6F3-C4BFAB04A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18D17-624A-4996-8458-E634E28CA05F}" type="slidenum">
              <a:rPr lang="en-US" smtClean="0"/>
              <a:t>29</a:t>
            </a:fld>
            <a:endParaRPr lang="en-US" dirty="0"/>
          </a:p>
        </p:txBody>
      </p:sp>
      <p:pic>
        <p:nvPicPr>
          <p:cNvPr id="25602" name="Picture 2" descr="Image result for the end or is it">
            <a:extLst>
              <a:ext uri="{FF2B5EF4-FFF2-40B4-BE49-F238E27FC236}">
                <a16:creationId xmlns:a16="http://schemas.microsoft.com/office/drawing/2014/main" id="{342490CB-AA10-426B-9AF9-4F93BF93D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r="866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239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80431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This Time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Lecture Outline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EA1DF9A-8810-4996-9F65-C9930E0F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786" y="1699469"/>
            <a:ext cx="500978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Beyond Compilers</a:t>
            </a:r>
          </a:p>
          <a:p>
            <a:r>
              <a:rPr lang="en-US" dirty="0"/>
              <a:t>Using compiler techniques for other stuff</a:t>
            </a:r>
          </a:p>
          <a:p>
            <a:r>
              <a:rPr lang="en-US" dirty="0"/>
              <a:t>Next Steps</a:t>
            </a:r>
          </a:p>
          <a:p>
            <a:pPr marL="0" indent="0">
              <a:buNone/>
            </a:pPr>
            <a:r>
              <a:rPr lang="en-US" b="1" dirty="0"/>
              <a:t>Final Words</a:t>
            </a:r>
          </a:p>
          <a:p>
            <a:r>
              <a:rPr lang="en-US" dirty="0"/>
              <a:t>What next for EECS 665</a:t>
            </a:r>
          </a:p>
          <a:p>
            <a:r>
              <a:rPr lang="en-US" dirty="0"/>
              <a:t>Logistical wrap-up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7CC393-9C06-4B44-8D96-EB0172F28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68054C-433D-46FF-BE05-472415B91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079" y="1699469"/>
            <a:ext cx="5105711" cy="3829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643A32-DEFD-4E18-9A51-8B453A1C96B1}"/>
              </a:ext>
            </a:extLst>
          </p:cNvPr>
          <p:cNvSpPr txBox="1"/>
          <p:nvPr/>
        </p:nvSpPr>
        <p:spPr>
          <a:xfrm>
            <a:off x="7955280" y="5550408"/>
            <a:ext cx="178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Just Drew </a:t>
            </a:r>
            <a:r>
              <a:rPr lang="en-US" b="1" u="sng" dirty="0" err="1"/>
              <a:t>Talkin</a:t>
            </a:r>
            <a:r>
              <a:rPr lang="en-US" b="1" u="sng" dirty="0"/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11687588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627C0-F27A-4DF3-8069-9459EA0CB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1"/>
            <a:ext cx="4191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Our compiler gives you a basic foundation:</a:t>
            </a:r>
          </a:p>
          <a:p>
            <a:r>
              <a:rPr lang="en-US" dirty="0"/>
              <a:t>There’s more to nearly every area of the course than what we covered</a:t>
            </a:r>
          </a:p>
          <a:p>
            <a:r>
              <a:rPr lang="en-US" dirty="0"/>
              <a:t>Hopefully this course serves as a framework for refinement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8DF4FA-1925-43F8-A6F3-C4BFAB04A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18D17-624A-4996-8458-E634E28CA05F}" type="slidenum">
              <a:rPr lang="en-US" smtClean="0"/>
              <a:t>30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0B791A-9B28-4848-89FA-0B03FE148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1" y="2209800"/>
            <a:ext cx="3995737" cy="29170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57E1715-31A8-48FA-B1DC-8DC903FD8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6113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Where to go Next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 err="1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Next</a:t>
            </a: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 Steps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BE16D90-6B77-43F1-A3BF-9426DBDCEB3E}"/>
                  </a:ext>
                </a:extLst>
              </p14:cNvPr>
              <p14:cNvContentPartPr/>
              <p14:nvPr/>
            </p14:nvContentPartPr>
            <p14:xfrm>
              <a:off x="6648480" y="147564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BE16D90-6B77-43F1-A3BF-9426DBDCEB3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39120" y="146628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410464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627C0-F27A-4DF3-8069-9459EA0CB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4722" y="1730829"/>
            <a:ext cx="507274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Topics we glossed over:</a:t>
            </a:r>
          </a:p>
          <a:p>
            <a:r>
              <a:rPr lang="en-US" dirty="0"/>
              <a:t>Object oriented code</a:t>
            </a:r>
          </a:p>
          <a:p>
            <a:r>
              <a:rPr lang="en-US" dirty="0"/>
              <a:t>Many optimizations</a:t>
            </a:r>
          </a:p>
          <a:p>
            <a:r>
              <a:rPr lang="en-US" dirty="0"/>
              <a:t>Compiling non-imperative code</a:t>
            </a:r>
          </a:p>
          <a:p>
            <a:pPr lvl="1"/>
            <a:r>
              <a:rPr lang="en-US" dirty="0"/>
              <a:t>Logic programming (e.g. </a:t>
            </a:r>
            <a:r>
              <a:rPr lang="en-US" dirty="0" err="1"/>
              <a:t>datalog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Functional programming (Haskell et al)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8DF4FA-1925-43F8-A6F3-C4BFAB04A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18D17-624A-4996-8458-E634E28CA05F}" type="slidenum">
              <a:rPr lang="en-US" smtClean="0"/>
              <a:t>31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7C8F82-A19C-430B-A88D-9409F510C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6958" y="2133600"/>
            <a:ext cx="3048000" cy="304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21ECEFC-085A-4EE7-821A-BDCEF2B7D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8856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What We Didn’t Cover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Next Steps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417C30-7DAE-4C6B-B57A-D5AFADE1FE0A}"/>
              </a:ext>
            </a:extLst>
          </p:cNvPr>
          <p:cNvSpPr txBox="1"/>
          <p:nvPr/>
        </p:nvSpPr>
        <p:spPr>
          <a:xfrm>
            <a:off x="7170817" y="5189626"/>
            <a:ext cx="2936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We glossed over some topics</a:t>
            </a:r>
          </a:p>
        </p:txBody>
      </p:sp>
    </p:spTree>
    <p:extLst>
      <p:ext uri="{BB962C8B-B14F-4D97-AF65-F5344CB8AC3E}">
        <p14:creationId xmlns:p14="http://schemas.microsoft.com/office/powerpoint/2010/main" val="7731509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627C0-F27A-4DF3-8069-9459EA0CB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1600201"/>
            <a:ext cx="4191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From what we’ve covered:</a:t>
            </a:r>
          </a:p>
          <a:p>
            <a:r>
              <a:rPr lang="en-US" dirty="0"/>
              <a:t>I bet you have could invent a programming language</a:t>
            </a:r>
          </a:p>
          <a:p>
            <a:r>
              <a:rPr lang="en-US" dirty="0"/>
              <a:t>I hope you have a deeper understanding of how programs work</a:t>
            </a:r>
          </a:p>
          <a:p>
            <a:r>
              <a:rPr lang="en-US" dirty="0"/>
              <a:t>I think you gained some tools in your toolbelt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8DF4FA-1925-43F8-A6F3-C4BFAB04A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18D17-624A-4996-8458-E634E28CA05F}" type="slidenum">
              <a:rPr lang="en-US" smtClean="0"/>
              <a:t>32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8AC05D-AF55-46D5-BC15-BFEB78703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6113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Is this Stuff Useful?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Next Steps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26" name="Picture 2" descr="Designer Creates Perfectly Useless Product Designs | Bored ...">
            <a:extLst>
              <a:ext uri="{FF2B5EF4-FFF2-40B4-BE49-F238E27FC236}">
                <a16:creationId xmlns:a16="http://schemas.microsoft.com/office/drawing/2014/main" id="{374ACD8D-8BDF-4C69-B699-4E8936283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056" y="1974211"/>
            <a:ext cx="3927944" cy="375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3816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627C0-F27A-4DF3-8069-9459EA0CB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710" y="1479883"/>
            <a:ext cx="5012535" cy="55784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If you </a:t>
            </a:r>
            <a:r>
              <a:rPr lang="en-US" b="1" u="sng" dirty="0"/>
              <a:t>like</a:t>
            </a:r>
            <a:r>
              <a:rPr lang="en-US" b="1" dirty="0"/>
              <a:t> compiler construction</a:t>
            </a:r>
          </a:p>
          <a:p>
            <a:pPr marL="0" indent="0">
              <a:buNone/>
            </a:pPr>
            <a:r>
              <a:rPr lang="en-US" dirty="0"/>
              <a:t>Classic compilers texts</a:t>
            </a:r>
          </a:p>
          <a:p>
            <a:pPr lvl="1"/>
            <a:r>
              <a:rPr lang="en-US" dirty="0"/>
              <a:t>Compilers: Principles, Techniques and Tools</a:t>
            </a:r>
          </a:p>
          <a:p>
            <a:pPr lvl="2"/>
            <a:r>
              <a:rPr lang="en-US" dirty="0" err="1"/>
              <a:t>Aho</a:t>
            </a:r>
            <a:r>
              <a:rPr lang="en-US" dirty="0"/>
              <a:t>, Lam, Sethi, and Ullman</a:t>
            </a:r>
          </a:p>
          <a:p>
            <a:pPr lvl="1"/>
            <a:r>
              <a:rPr lang="en-US" dirty="0"/>
              <a:t>Advanced Compiler Design &amp; Implementation</a:t>
            </a:r>
          </a:p>
          <a:p>
            <a:pPr lvl="2"/>
            <a:r>
              <a:rPr lang="en-US" dirty="0" err="1"/>
              <a:t>Munchnick</a:t>
            </a:r>
            <a:endParaRPr lang="en-US" dirty="0"/>
          </a:p>
          <a:p>
            <a:pPr lvl="1"/>
            <a:r>
              <a:rPr lang="en-US" dirty="0"/>
              <a:t>Crafting a Compiler</a:t>
            </a:r>
          </a:p>
          <a:p>
            <a:pPr lvl="2"/>
            <a:r>
              <a:rPr lang="en-US" dirty="0"/>
              <a:t>Fischer and </a:t>
            </a:r>
            <a:r>
              <a:rPr lang="en-US" dirty="0" err="1"/>
              <a:t>Cytron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Cutting Edge Developments</a:t>
            </a:r>
          </a:p>
          <a:p>
            <a:pPr lvl="1"/>
            <a:r>
              <a:rPr lang="en-US" dirty="0"/>
              <a:t>SIGPLAN Proceedings</a:t>
            </a:r>
          </a:p>
          <a:p>
            <a:pPr lvl="1"/>
            <a:r>
              <a:rPr lang="en-US" dirty="0"/>
              <a:t>LLVM Docs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8DF4FA-1925-43F8-A6F3-C4BFAB04A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18D17-624A-4996-8458-E634E28CA05F}" type="slidenum">
              <a:rPr lang="en-US" smtClean="0"/>
              <a:t>33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839EB3B-4D0A-4086-B607-C549E113F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96" y="26113"/>
            <a:ext cx="12156904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Continuing the Journey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Compilation: Next Steps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" name="Picture 2" descr="Image result for muchnik compilers">
            <a:extLst>
              <a:ext uri="{FF2B5EF4-FFF2-40B4-BE49-F238E27FC236}">
                <a16:creationId xmlns:a16="http://schemas.microsoft.com/office/drawing/2014/main" id="{3F9D7374-B15A-45BF-99AE-39347737A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601" y="2301524"/>
            <a:ext cx="1923786" cy="249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413796-0116-490F-B182-32D4C2465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9429" y="3241364"/>
            <a:ext cx="2028513" cy="2666409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6E412390-0A29-4FC3-98DF-37F08596D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516" y="1656082"/>
            <a:ext cx="1685073" cy="255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22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8DF4FA-1925-43F8-A6F3-C4BFAB04A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18D17-624A-4996-8458-E634E28CA05F}" type="slidenum">
              <a:rPr lang="en-US" smtClean="0"/>
              <a:t>34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839EB3B-4D0A-4086-B607-C549E113F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96" y="26113"/>
            <a:ext cx="12156904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Continuing the Journey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Compilation: Next Steps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36EF7CA-FA08-4FFA-8684-30F62717112D}"/>
              </a:ext>
            </a:extLst>
          </p:cNvPr>
          <p:cNvSpPr txBox="1">
            <a:spLocks/>
          </p:cNvSpPr>
          <p:nvPr/>
        </p:nvSpPr>
        <p:spPr>
          <a:xfrm>
            <a:off x="6113548" y="1503945"/>
            <a:ext cx="5605210" cy="498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If you </a:t>
            </a:r>
            <a:r>
              <a:rPr lang="en-US" b="1" u="sng" dirty="0"/>
              <a:t>dislike</a:t>
            </a:r>
            <a:r>
              <a:rPr lang="en-US" b="1" dirty="0"/>
              <a:t> compiler construction</a:t>
            </a:r>
          </a:p>
          <a:p>
            <a:pPr marL="0" indent="0">
              <a:buNone/>
            </a:pPr>
            <a:r>
              <a:rPr lang="en-US" dirty="0"/>
              <a:t>Sorry </a:t>
            </a:r>
            <a:r>
              <a:rPr lang="en-US" dirty="0">
                <a:sym typeface="Wingdings" panose="05000000000000000000" pitchFamily="2" charset="2"/>
              </a:rPr>
              <a:t>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3164459-2E7C-406B-A150-499629DAC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496" y="2628900"/>
            <a:ext cx="4743450" cy="308610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7FD9E29-2423-4897-A159-34D306304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710" y="1479883"/>
            <a:ext cx="5012535" cy="55784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If you </a:t>
            </a:r>
            <a:r>
              <a:rPr lang="en-US" b="1" u="sng" dirty="0"/>
              <a:t>like</a:t>
            </a:r>
            <a:r>
              <a:rPr lang="en-US" b="1" dirty="0"/>
              <a:t> compiler construction</a:t>
            </a:r>
          </a:p>
          <a:p>
            <a:pPr marL="0" indent="0">
              <a:buNone/>
            </a:pPr>
            <a:r>
              <a:rPr lang="en-US" dirty="0"/>
              <a:t>Classic compilers texts</a:t>
            </a:r>
          </a:p>
          <a:p>
            <a:pPr lvl="1"/>
            <a:r>
              <a:rPr lang="en-US" dirty="0"/>
              <a:t>Compilers: Principles, Techniques and Tools</a:t>
            </a:r>
          </a:p>
          <a:p>
            <a:pPr lvl="2"/>
            <a:r>
              <a:rPr lang="en-US" dirty="0" err="1"/>
              <a:t>Aho</a:t>
            </a:r>
            <a:r>
              <a:rPr lang="en-US" dirty="0"/>
              <a:t>, Lam, Sethi, and Ullman</a:t>
            </a:r>
          </a:p>
          <a:p>
            <a:pPr lvl="1"/>
            <a:r>
              <a:rPr lang="en-US" dirty="0"/>
              <a:t>Advanced Compiler Design &amp; Implementation</a:t>
            </a:r>
          </a:p>
          <a:p>
            <a:pPr lvl="2"/>
            <a:r>
              <a:rPr lang="en-US" dirty="0" err="1"/>
              <a:t>Munchnick</a:t>
            </a:r>
            <a:endParaRPr lang="en-US" dirty="0"/>
          </a:p>
          <a:p>
            <a:pPr lvl="1"/>
            <a:r>
              <a:rPr lang="en-US" dirty="0"/>
              <a:t>Crafting a Compiler</a:t>
            </a:r>
          </a:p>
          <a:p>
            <a:pPr lvl="2"/>
            <a:r>
              <a:rPr lang="en-US" dirty="0"/>
              <a:t>Fischer and </a:t>
            </a:r>
            <a:r>
              <a:rPr lang="en-US" dirty="0" err="1"/>
              <a:t>Cytron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Cutting Edge Developments</a:t>
            </a:r>
          </a:p>
          <a:p>
            <a:pPr lvl="1"/>
            <a:r>
              <a:rPr lang="en-US" dirty="0"/>
              <a:t>SIGPLAN Proceedings</a:t>
            </a:r>
          </a:p>
          <a:p>
            <a:pPr lvl="1"/>
            <a:r>
              <a:rPr lang="en-US" dirty="0"/>
              <a:t>LLVM Docs</a:t>
            </a:r>
          </a:p>
        </p:txBody>
      </p:sp>
    </p:spTree>
    <p:extLst>
      <p:ext uri="{BB962C8B-B14F-4D97-AF65-F5344CB8AC3E}">
        <p14:creationId xmlns:p14="http://schemas.microsoft.com/office/powerpoint/2010/main" val="154961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0B789-1E08-4B12-8581-5756FD86A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474" y="0"/>
            <a:ext cx="84582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Maybe the real Compilation… </a:t>
            </a:r>
            <a:br>
              <a:rPr lang="en-US" sz="400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</a:b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8DF4FA-1925-43F8-A6F3-C4BFAB04A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8401" y="6479929"/>
            <a:ext cx="2133600" cy="365125"/>
          </a:xfrm>
        </p:spPr>
        <p:txBody>
          <a:bodyPr/>
          <a:lstStyle/>
          <a:p>
            <a:fld id="{E2218D17-624A-4996-8458-E634E28CA05F}" type="slidenum">
              <a:rPr lang="en-US" smtClean="0"/>
              <a:t>35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CB3CFE-9942-4C6E-A655-39A3AF44B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2730" y="1208313"/>
            <a:ext cx="1325470" cy="23125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9BF3E5-DC98-4477-BA99-4E575E988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485" y="4535907"/>
            <a:ext cx="1390456" cy="1708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D59506-47AC-40FE-BA4E-87BCE7EFF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8077" y="4037132"/>
            <a:ext cx="1416678" cy="21350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8FC593-61B0-4C7C-AF9B-DF36D81DE7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1872755"/>
            <a:ext cx="1723378" cy="15297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4937F4-3E4D-4C8B-8A05-C5C1CB3569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6548" y="4186801"/>
            <a:ext cx="1702594" cy="20792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F3D3E4-1CA0-4E81-922B-995B89E978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5625" y="1350606"/>
            <a:ext cx="1356090" cy="21497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D54493-DF74-48BA-B6F5-52A55861B3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1821478"/>
            <a:ext cx="2101408" cy="16407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0BF509-86E4-41DE-9B86-84A1C4A45B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77855" y="1479876"/>
            <a:ext cx="1579686" cy="20772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26E1A2-9F3F-4092-8A72-22F3B072CF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4539339"/>
            <a:ext cx="2746976" cy="20384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6F3E903-DA08-4D30-921C-CADC4A1027B8}"/>
              </a:ext>
            </a:extLst>
          </p:cNvPr>
          <p:cNvSpPr txBox="1"/>
          <p:nvPr/>
        </p:nvSpPr>
        <p:spPr>
          <a:xfrm>
            <a:off x="1828800" y="3480911"/>
            <a:ext cx="1168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Regular</a:t>
            </a:r>
          </a:p>
          <a:p>
            <a:pPr algn="ctr"/>
            <a:r>
              <a:rPr lang="en-US" b="1" dirty="0"/>
              <a:t>Languages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3285DD-06F8-4ACA-88B4-01F8BA22162C}"/>
              </a:ext>
            </a:extLst>
          </p:cNvPr>
          <p:cNvSpPr txBox="1"/>
          <p:nvPr/>
        </p:nvSpPr>
        <p:spPr>
          <a:xfrm>
            <a:off x="4999406" y="3480911"/>
            <a:ext cx="1412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Context-Free</a:t>
            </a:r>
          </a:p>
          <a:p>
            <a:pPr algn="ctr"/>
            <a:r>
              <a:rPr lang="en-US" b="1" dirty="0"/>
              <a:t>Grammars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B223DC-4D97-41F5-ADC3-86B3764A2BD3}"/>
              </a:ext>
            </a:extLst>
          </p:cNvPr>
          <p:cNvSpPr txBox="1"/>
          <p:nvPr/>
        </p:nvSpPr>
        <p:spPr>
          <a:xfrm>
            <a:off x="3505201" y="3480911"/>
            <a:ext cx="963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Lexical</a:t>
            </a:r>
          </a:p>
          <a:p>
            <a:pPr algn="ctr"/>
            <a:r>
              <a:rPr lang="en-US" b="1" dirty="0"/>
              <a:t>Analysis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7EB4F9-68ED-4A59-A35F-0AA7CF1243B6}"/>
              </a:ext>
            </a:extLst>
          </p:cNvPr>
          <p:cNvSpPr txBox="1"/>
          <p:nvPr/>
        </p:nvSpPr>
        <p:spPr>
          <a:xfrm>
            <a:off x="7328960" y="3480911"/>
            <a:ext cx="1041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Syntactic</a:t>
            </a:r>
          </a:p>
          <a:p>
            <a:pPr algn="ctr"/>
            <a:r>
              <a:rPr lang="en-US" b="1" dirty="0"/>
              <a:t>Analysis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8B5058-52FC-4325-A087-EBC9EFAAB571}"/>
              </a:ext>
            </a:extLst>
          </p:cNvPr>
          <p:cNvSpPr txBox="1"/>
          <p:nvPr/>
        </p:nvSpPr>
        <p:spPr>
          <a:xfrm>
            <a:off x="8790617" y="3494314"/>
            <a:ext cx="1695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Syntax-Directed</a:t>
            </a:r>
          </a:p>
          <a:p>
            <a:pPr algn="ctr"/>
            <a:r>
              <a:rPr lang="en-US" b="1" dirty="0"/>
              <a:t>Translation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7B35C1-80C8-4A5C-AE66-7758B4E9F484}"/>
              </a:ext>
            </a:extLst>
          </p:cNvPr>
          <p:cNvSpPr txBox="1"/>
          <p:nvPr/>
        </p:nvSpPr>
        <p:spPr>
          <a:xfrm>
            <a:off x="3124201" y="6135470"/>
            <a:ext cx="1736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Intermediate</a:t>
            </a:r>
          </a:p>
          <a:p>
            <a:pPr algn="ctr"/>
            <a:r>
              <a:rPr lang="en-US" b="1" dirty="0"/>
              <a:t>Representations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6A43AB-17EC-408A-B6FA-31C65FDD348C}"/>
              </a:ext>
            </a:extLst>
          </p:cNvPr>
          <p:cNvSpPr txBox="1"/>
          <p:nvPr/>
        </p:nvSpPr>
        <p:spPr>
          <a:xfrm>
            <a:off x="5040297" y="6135470"/>
            <a:ext cx="1365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Hardware</a:t>
            </a:r>
          </a:p>
          <a:p>
            <a:pPr algn="ctr"/>
            <a:r>
              <a:rPr lang="en-US" b="1" dirty="0"/>
              <a:t>Architecture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784D9E-8C25-4995-B01F-E19C5FF536F7}"/>
              </a:ext>
            </a:extLst>
          </p:cNvPr>
          <p:cNvSpPr txBox="1"/>
          <p:nvPr/>
        </p:nvSpPr>
        <p:spPr>
          <a:xfrm>
            <a:off x="7172371" y="6135470"/>
            <a:ext cx="1067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Machine </a:t>
            </a:r>
          </a:p>
          <a:p>
            <a:pPr algn="ctr"/>
            <a:r>
              <a:rPr lang="en-US" b="1" dirty="0"/>
              <a:t>Code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72AE4B2-3A56-4FF1-9B4D-2121D698616F}"/>
              </a:ext>
            </a:extLst>
          </p:cNvPr>
          <p:cNvSpPr txBox="1"/>
          <p:nvPr/>
        </p:nvSpPr>
        <p:spPr>
          <a:xfrm>
            <a:off x="8761562" y="6135470"/>
            <a:ext cx="1829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Optimization / </a:t>
            </a:r>
          </a:p>
          <a:p>
            <a:pPr algn="ctr"/>
            <a:r>
              <a:rPr lang="en-US" b="1" dirty="0"/>
              <a:t>Program Analysis</a:t>
            </a:r>
          </a:p>
        </p:txBody>
      </p:sp>
      <p:pic>
        <p:nvPicPr>
          <p:cNvPr id="32770" name="Picture 2" descr="Image result for cartoon bluebird">
            <a:extLst>
              <a:ext uri="{FF2B5EF4-FFF2-40B4-BE49-F238E27FC236}">
                <a16:creationId xmlns:a16="http://schemas.microsoft.com/office/drawing/2014/main" id="{4BD6121D-0989-4E92-A509-2DDEF4F9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800600"/>
            <a:ext cx="1376238" cy="137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DCE741A-9940-4015-A1E7-3B3CC39B1100}"/>
              </a:ext>
            </a:extLst>
          </p:cNvPr>
          <p:cNvSpPr txBox="1"/>
          <p:nvPr/>
        </p:nvSpPr>
        <p:spPr>
          <a:xfrm>
            <a:off x="1864915" y="6096001"/>
            <a:ext cx="1064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Semantic</a:t>
            </a:r>
          </a:p>
          <a:p>
            <a:pPr algn="ctr"/>
            <a:r>
              <a:rPr lang="en-US" b="1" dirty="0"/>
              <a:t>Analysis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6FADD47C-C599-419E-B444-8037596B6B23}"/>
              </a:ext>
            </a:extLst>
          </p:cNvPr>
          <p:cNvSpPr txBox="1">
            <a:spLocks/>
          </p:cNvSpPr>
          <p:nvPr/>
        </p:nvSpPr>
        <p:spPr>
          <a:xfrm>
            <a:off x="1969474" y="0"/>
            <a:ext cx="8458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400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</a:br>
            <a:r>
              <a:rPr lang="en-US" sz="400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was the friends we made along the way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9736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/>
      <p:bldP spid="2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627C0-F27A-4DF3-8069-9459EA0CB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116" y="1371600"/>
            <a:ext cx="6280484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Grades:</a:t>
            </a:r>
          </a:p>
          <a:p>
            <a:r>
              <a:rPr lang="en-US" dirty="0"/>
              <a:t>Project Grades forthcoming </a:t>
            </a:r>
          </a:p>
          <a:p>
            <a:pPr marL="0" indent="0">
              <a:buNone/>
            </a:pPr>
            <a:r>
              <a:rPr lang="en-US" b="1" dirty="0"/>
              <a:t>Curve:</a:t>
            </a:r>
          </a:p>
          <a:p>
            <a:r>
              <a:rPr lang="en-US" dirty="0"/>
              <a:t>Projects may be individually curved</a:t>
            </a:r>
          </a:p>
          <a:p>
            <a:r>
              <a:rPr lang="en-US" dirty="0"/>
              <a:t>Minimal curve will be out in time for the final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8DF4FA-1925-43F8-A6F3-C4BFAB04A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18D17-624A-4996-8458-E634E28CA05F}" type="slidenum">
              <a:rPr lang="en-US" smtClean="0"/>
              <a:t>36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1DA0683-A041-48D1-870B-C0F51916B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6113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Unfinished Business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My Final Words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26" name="Picture 2" descr="Mountaineer NGL Storage Facility in OH Under Construction ...">
            <a:extLst>
              <a:ext uri="{FF2B5EF4-FFF2-40B4-BE49-F238E27FC236}">
                <a16:creationId xmlns:a16="http://schemas.microsoft.com/office/drawing/2014/main" id="{0407AC6A-FB09-496B-96DC-93AA13D51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453" y="1520332"/>
            <a:ext cx="3906416" cy="357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4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8DF4FA-1925-43F8-A6F3-C4BFAB04A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18D17-624A-4996-8458-E634E28CA05F}" type="slidenum">
              <a:rPr lang="en-US" smtClean="0"/>
              <a:t>37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B927CAD-409F-4063-AEA7-80F0F668F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6113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Official Course Evaluations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My Final Words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384123B-5BE1-4AA6-ACE8-F61F2C61F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493" y="1591031"/>
            <a:ext cx="5993422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Your chance for a performance review</a:t>
            </a:r>
          </a:p>
          <a:p>
            <a:r>
              <a:rPr lang="en-US" dirty="0"/>
              <a:t>I review these every semester</a:t>
            </a:r>
          </a:p>
          <a:p>
            <a:r>
              <a:rPr lang="en-US" dirty="0"/>
              <a:t>The department chair reviews these every semester</a:t>
            </a:r>
          </a:p>
          <a:p>
            <a:pPr marL="0" indent="0">
              <a:buNone/>
            </a:pPr>
            <a:r>
              <a:rPr lang="en-US" b="1" dirty="0"/>
              <a:t>Please do them!</a:t>
            </a:r>
          </a:p>
          <a:p>
            <a:r>
              <a:rPr lang="en-US" dirty="0"/>
              <a:t>There are 2 surveys</a:t>
            </a:r>
          </a:p>
          <a:p>
            <a:pPr lvl="1"/>
            <a:r>
              <a:rPr lang="en-US" dirty="0"/>
              <a:t>University</a:t>
            </a:r>
          </a:p>
          <a:p>
            <a:pPr lvl="1"/>
            <a:r>
              <a:rPr lang="en-US" dirty="0"/>
              <a:t>Department</a:t>
            </a:r>
          </a:p>
        </p:txBody>
      </p:sp>
      <p:pic>
        <p:nvPicPr>
          <p:cNvPr id="1026" name="Picture 2" descr="Survey Says: How Your Voice Shapes the Library - News">
            <a:extLst>
              <a:ext uri="{FF2B5EF4-FFF2-40B4-BE49-F238E27FC236}">
                <a16:creationId xmlns:a16="http://schemas.microsoft.com/office/drawing/2014/main" id="{53A522A9-1DD9-4B79-80BA-4BE91F3A1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454" y="2465102"/>
            <a:ext cx="4938346" cy="277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72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844A2-0ED0-4F87-A379-DD637BCF4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2857" y="2300512"/>
            <a:ext cx="9180095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Things you should know:</a:t>
            </a:r>
          </a:p>
          <a:p>
            <a:r>
              <a:rPr lang="en-US" dirty="0"/>
              <a:t>Still completely anonymous</a:t>
            </a:r>
          </a:p>
          <a:p>
            <a:r>
              <a:rPr lang="en-US" dirty="0"/>
              <a:t>I won’t look at the responses until after grades are assigned</a:t>
            </a:r>
          </a:p>
          <a:p>
            <a:pPr marL="0" indent="0">
              <a:buNone/>
            </a:pPr>
            <a:r>
              <a:rPr lang="en-US" b="1" dirty="0"/>
              <a:t>Less about absolutes than improvement:</a:t>
            </a:r>
          </a:p>
          <a:p>
            <a:r>
              <a:rPr lang="en-US" dirty="0"/>
              <a:t>Don’t worry about my feelings</a:t>
            </a:r>
          </a:p>
          <a:p>
            <a:r>
              <a:rPr lang="en-US" dirty="0"/>
              <a:t>Just for me (though I might pull quotes for future semesters)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8DF4FA-1925-43F8-A6F3-C4BFAB04A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18D17-624A-4996-8458-E634E28CA05F}" type="slidenum">
              <a:rPr lang="en-US" smtClean="0"/>
              <a:t>38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9A65587-C3D9-4F78-974E-58FBC451C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6113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Unofficial Course Evaluations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My Final Words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525BD5-3098-49D4-B5FC-B2FD6CF7493D}"/>
              </a:ext>
            </a:extLst>
          </p:cNvPr>
          <p:cNvSpPr txBox="1"/>
          <p:nvPr/>
        </p:nvSpPr>
        <p:spPr>
          <a:xfrm>
            <a:off x="3459192" y="1351676"/>
            <a:ext cx="5339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hlinkClick r:id="rId2"/>
              </a:rPr>
              <a:t>https://compilers.cool/final-survey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965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0B789-1E08-4B12-8581-5756FD86A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A World of Thanks!</a:t>
            </a:r>
            <a:endParaRPr lang="en-US" sz="40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0B210E1-F944-4D2B-AE28-12CA72918DD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8" b="18731"/>
          <a:stretch/>
        </p:blipFill>
        <p:spPr>
          <a:xfrm>
            <a:off x="6352594" y="636238"/>
            <a:ext cx="4516011" cy="5585524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42FC48A-9BFA-44ED-BA4C-B312B3105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3722" y="1966912"/>
            <a:ext cx="4038600" cy="4525963"/>
          </a:xfrm>
        </p:spPr>
        <p:txBody>
          <a:bodyPr/>
          <a:lstStyle/>
          <a:p>
            <a:r>
              <a:rPr lang="en-US" dirty="0"/>
              <a:t>Special thanks to people who asked/answered questions in class or on Piazza</a:t>
            </a:r>
          </a:p>
          <a:p>
            <a:r>
              <a:rPr lang="en-US" dirty="0"/>
              <a:t>Extra special thanks to people who suggested improvements and gave feedback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8DF4FA-1925-43F8-A6F3-C4BFAB04A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18D17-624A-4996-8458-E634E28CA05F}" type="slidenum">
              <a:rPr lang="en-US" smtClean="0"/>
              <a:t>39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4057D2-493A-4CC4-B15A-15620CC9CEAB}"/>
              </a:ext>
            </a:extLst>
          </p:cNvPr>
          <p:cNvSpPr txBox="1"/>
          <p:nvPr/>
        </p:nvSpPr>
        <p:spPr>
          <a:xfrm>
            <a:off x="6364317" y="6264328"/>
            <a:ext cx="4376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No Google. I did not mean “World of Tanks”</a:t>
            </a:r>
          </a:p>
        </p:txBody>
      </p:sp>
    </p:spTree>
    <p:extLst>
      <p:ext uri="{BB962C8B-B14F-4D97-AF65-F5344CB8AC3E}">
        <p14:creationId xmlns:p14="http://schemas.microsoft.com/office/powerpoint/2010/main" val="321486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!!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113"/>
            <a:ext cx="12192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Compiler Techniques Outside Compilers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Compilation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EA1DF9A-8810-4996-9F65-C9930E0F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699469"/>
            <a:ext cx="7886700" cy="4796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Why Compilers Matters (maybe?)</a:t>
            </a:r>
          </a:p>
          <a:p>
            <a:pPr marL="0" indent="0">
              <a:buNone/>
            </a:pPr>
            <a:r>
              <a:rPr lang="en-US" dirty="0"/>
              <a:t>i.e. why Drew is qualified to teach compilers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51BBB3-BBCF-47B7-8E1D-09C1390F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889" y="6496461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4</a:t>
            </a:fld>
            <a:endParaRPr lang="en-US"/>
          </a:p>
        </p:txBody>
      </p:sp>
      <p:pic>
        <p:nvPicPr>
          <p:cNvPr id="1026" name="Picture 2" descr="The Tools We Use (for playing the game)">
            <a:extLst>
              <a:ext uri="{FF2B5EF4-FFF2-40B4-BE49-F238E27FC236}">
                <a16:creationId xmlns:a16="http://schemas.microsoft.com/office/drawing/2014/main" id="{9E1069FD-4252-440B-B23E-7014B6C7D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548" y="3597361"/>
            <a:ext cx="2341756" cy="156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231E9B2-01B6-4441-B5E9-1E18B9C0D8D3}"/>
              </a:ext>
            </a:extLst>
          </p:cNvPr>
          <p:cNvCxnSpPr>
            <a:cxnSpLocks/>
          </p:cNvCxnSpPr>
          <p:nvPr/>
        </p:nvCxnSpPr>
        <p:spPr>
          <a:xfrm flipV="1">
            <a:off x="4612889" y="3495800"/>
            <a:ext cx="2865863" cy="7974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8CC20F2-0257-4686-A9BB-3A1B54694040}"/>
              </a:ext>
            </a:extLst>
          </p:cNvPr>
          <p:cNvSpPr/>
          <p:nvPr/>
        </p:nvSpPr>
        <p:spPr>
          <a:xfrm>
            <a:off x="7592913" y="2893633"/>
            <a:ext cx="1839952" cy="120433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cminusminus</a:t>
            </a:r>
            <a:endParaRPr lang="en-US" dirty="0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AD04B84A-EC53-422A-A4C3-60C812F0C580}"/>
              </a:ext>
            </a:extLst>
          </p:cNvPr>
          <p:cNvSpPr/>
          <p:nvPr/>
        </p:nvSpPr>
        <p:spPr>
          <a:xfrm>
            <a:off x="7544892" y="4968073"/>
            <a:ext cx="1839952" cy="1561170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???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25E545D-6A20-455A-91AE-53E29D895762}"/>
              </a:ext>
            </a:extLst>
          </p:cNvPr>
          <p:cNvCxnSpPr>
            <a:cxnSpLocks/>
          </p:cNvCxnSpPr>
          <p:nvPr/>
        </p:nvCxnSpPr>
        <p:spPr>
          <a:xfrm>
            <a:off x="4612889" y="4445760"/>
            <a:ext cx="2980025" cy="8064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C901507-5E5F-4FB5-AE40-34498A391A8D}"/>
              </a:ext>
            </a:extLst>
          </p:cNvPr>
          <p:cNvSpPr txBox="1"/>
          <p:nvPr/>
        </p:nvSpPr>
        <p:spPr>
          <a:xfrm>
            <a:off x="4984653" y="3343260"/>
            <a:ext cx="1700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Build a compiler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7A4E46-B2B7-4372-9018-23F15B629D20}"/>
              </a:ext>
            </a:extLst>
          </p:cNvPr>
          <p:cNvSpPr txBox="1"/>
          <p:nvPr/>
        </p:nvSpPr>
        <p:spPr>
          <a:xfrm>
            <a:off x="5049985" y="5089416"/>
            <a:ext cx="1449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Anything else</a:t>
            </a:r>
          </a:p>
        </p:txBody>
      </p:sp>
    </p:spTree>
    <p:extLst>
      <p:ext uri="{BB962C8B-B14F-4D97-AF65-F5344CB8AC3E}">
        <p14:creationId xmlns:p14="http://schemas.microsoft.com/office/powerpoint/2010/main" val="688629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!!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6113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This Lecture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Compilation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EA1DF9A-8810-4996-9F65-C9930E0F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699469"/>
            <a:ext cx="7886700" cy="4796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Compiler Techniques</a:t>
            </a:r>
          </a:p>
          <a:p>
            <a:r>
              <a:rPr lang="en-US" dirty="0" err="1"/>
              <a:t>Lexing</a:t>
            </a:r>
            <a:endParaRPr lang="en-US" dirty="0"/>
          </a:p>
          <a:p>
            <a:r>
              <a:rPr lang="en-US" dirty="0"/>
              <a:t>Parsing</a:t>
            </a:r>
          </a:p>
          <a:p>
            <a:r>
              <a:rPr lang="en-US" dirty="0"/>
              <a:t>Syntax-Directed Translation</a:t>
            </a:r>
          </a:p>
          <a:p>
            <a:r>
              <a:rPr lang="en-US" dirty="0"/>
              <a:t>Semantic Analysis</a:t>
            </a:r>
          </a:p>
          <a:p>
            <a:r>
              <a:rPr lang="en-US" dirty="0"/>
              <a:t>IRs</a:t>
            </a:r>
          </a:p>
          <a:p>
            <a:r>
              <a:rPr lang="en-US" dirty="0"/>
              <a:t>Architecture</a:t>
            </a:r>
          </a:p>
          <a:p>
            <a:pPr marL="0" indent="0">
              <a:buNone/>
            </a:pPr>
            <a:r>
              <a:rPr lang="en-US" b="1" dirty="0"/>
              <a:t>Utilities</a:t>
            </a:r>
          </a:p>
          <a:p>
            <a:r>
              <a:rPr lang="en-US" dirty="0"/>
              <a:t>RE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51BBB3-BBCF-47B7-8E1D-09C1390F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889" y="6496461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5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AB9DC0-15B8-44FF-BE55-4E4C85615D5C}"/>
              </a:ext>
            </a:extLst>
          </p:cNvPr>
          <p:cNvSpPr/>
          <p:nvPr/>
        </p:nvSpPr>
        <p:spPr>
          <a:xfrm>
            <a:off x="7090555" y="1589755"/>
            <a:ext cx="1596067" cy="47594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2D60E02-A955-42E8-8D1C-79D88F4A3B33}"/>
              </a:ext>
            </a:extLst>
          </p:cNvPr>
          <p:cNvSpPr/>
          <p:nvPr/>
        </p:nvSpPr>
        <p:spPr>
          <a:xfrm>
            <a:off x="7236921" y="1807778"/>
            <a:ext cx="1371600" cy="86697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Front end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4239B52-C32E-4054-9DD1-3AE7ADE59C8C}"/>
              </a:ext>
            </a:extLst>
          </p:cNvPr>
          <p:cNvSpPr/>
          <p:nvPr/>
        </p:nvSpPr>
        <p:spPr>
          <a:xfrm>
            <a:off x="7236921" y="3345370"/>
            <a:ext cx="1371600" cy="126182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Middle end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14FCA89-3A7E-424A-AF4C-6BC4551E25F8}"/>
              </a:ext>
            </a:extLst>
          </p:cNvPr>
          <p:cNvSpPr/>
          <p:nvPr/>
        </p:nvSpPr>
        <p:spPr>
          <a:xfrm>
            <a:off x="7236921" y="5069481"/>
            <a:ext cx="1371600" cy="1108297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Back end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8802C58-8177-426F-A541-F3D9F6293D07}"/>
              </a:ext>
            </a:extLst>
          </p:cNvPr>
          <p:cNvCxnSpPr>
            <a:cxnSpLocks/>
            <a:stCxn id="13" idx="2"/>
            <a:endCxn id="14" idx="0"/>
          </p:cNvCxnSpPr>
          <p:nvPr/>
        </p:nvCxnSpPr>
        <p:spPr>
          <a:xfrm>
            <a:off x="7922721" y="2674750"/>
            <a:ext cx="0" cy="6706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529180C-2080-425E-9576-7864E7930AFB}"/>
              </a:ext>
            </a:extLst>
          </p:cNvPr>
          <p:cNvCxnSpPr>
            <a:cxnSpLocks/>
            <a:stCxn id="14" idx="2"/>
            <a:endCxn id="15" idx="0"/>
          </p:cNvCxnSpPr>
          <p:nvPr/>
        </p:nvCxnSpPr>
        <p:spPr>
          <a:xfrm>
            <a:off x="7922721" y="4607194"/>
            <a:ext cx="0" cy="4622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EF122AA-3390-4E88-8412-AB4C285C07AE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7922721" y="1423078"/>
            <a:ext cx="6128" cy="3847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F3BC9C2-2436-45E0-855F-F725F47512B4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7922721" y="6177778"/>
            <a:ext cx="0" cy="4511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18">
            <a:extLst>
              <a:ext uri="{FF2B5EF4-FFF2-40B4-BE49-F238E27FC236}">
                <a16:creationId xmlns:a16="http://schemas.microsoft.com/office/drawing/2014/main" id="{F2B55717-9E3E-42EE-BA32-CEDA3436E990}"/>
              </a:ext>
            </a:extLst>
          </p:cNvPr>
          <p:cNvSpPr txBox="1"/>
          <p:nvPr/>
        </p:nvSpPr>
        <p:spPr>
          <a:xfrm>
            <a:off x="6010148" y="1704007"/>
            <a:ext cx="10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Compiler</a:t>
            </a: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4F7B3060-EB9C-48FC-B7BA-213E1FC681FF}"/>
              </a:ext>
            </a:extLst>
          </p:cNvPr>
          <p:cNvSpPr/>
          <p:nvPr/>
        </p:nvSpPr>
        <p:spPr>
          <a:xfrm>
            <a:off x="8654530" y="1527716"/>
            <a:ext cx="288082" cy="1427356"/>
          </a:xfrm>
          <a:prstGeom prst="leftBrac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F4B3271-99C7-4E64-ABD9-30C66214686D}"/>
              </a:ext>
            </a:extLst>
          </p:cNvPr>
          <p:cNvSpPr/>
          <p:nvPr/>
        </p:nvSpPr>
        <p:spPr>
          <a:xfrm>
            <a:off x="9040629" y="1623207"/>
            <a:ext cx="1255331" cy="5471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Lexical Analysis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FEFC324-EABF-479F-A54D-D52E7172DA64}"/>
              </a:ext>
            </a:extLst>
          </p:cNvPr>
          <p:cNvSpPr/>
          <p:nvPr/>
        </p:nvSpPr>
        <p:spPr>
          <a:xfrm>
            <a:off x="9040629" y="2350598"/>
            <a:ext cx="1255331" cy="5471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Syntactic Analysis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56551DA9-BF23-4108-BD77-B4CAE4D66519}"/>
              </a:ext>
            </a:extLst>
          </p:cNvPr>
          <p:cNvSpPr/>
          <p:nvPr/>
        </p:nvSpPr>
        <p:spPr>
          <a:xfrm>
            <a:off x="9040629" y="3134030"/>
            <a:ext cx="1255331" cy="5471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Semantic Analysis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4CE9105-F2BE-4107-90B1-BBD5B9A2AB21}"/>
              </a:ext>
            </a:extLst>
          </p:cNvPr>
          <p:cNvSpPr/>
          <p:nvPr/>
        </p:nvSpPr>
        <p:spPr>
          <a:xfrm>
            <a:off x="9015909" y="3765181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IR</a:t>
            </a:r>
          </a:p>
          <a:p>
            <a:pPr algn="ctr"/>
            <a:r>
              <a:rPr lang="en-US" sz="1400" dirty="0" err="1"/>
              <a:t>Codegen</a:t>
            </a:r>
            <a:endParaRPr lang="en-US" sz="1400" dirty="0"/>
          </a:p>
        </p:txBody>
      </p:sp>
      <p:sp>
        <p:nvSpPr>
          <p:cNvPr id="41" name="Left Brace 40">
            <a:extLst>
              <a:ext uri="{FF2B5EF4-FFF2-40B4-BE49-F238E27FC236}">
                <a16:creationId xmlns:a16="http://schemas.microsoft.com/office/drawing/2014/main" id="{1DE24AE0-90FB-45BD-933E-A602C87149B5}"/>
              </a:ext>
            </a:extLst>
          </p:cNvPr>
          <p:cNvSpPr/>
          <p:nvPr/>
        </p:nvSpPr>
        <p:spPr>
          <a:xfrm>
            <a:off x="8653168" y="5013757"/>
            <a:ext cx="288082" cy="1427356"/>
          </a:xfrm>
          <a:prstGeom prst="leftBrac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581AF3B-471A-43DF-BB9A-0AB732CA3470}"/>
              </a:ext>
            </a:extLst>
          </p:cNvPr>
          <p:cNvSpPr/>
          <p:nvPr/>
        </p:nvSpPr>
        <p:spPr>
          <a:xfrm>
            <a:off x="9011857" y="4369911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IR Optimization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3A47776-E7AD-457C-B5C6-469903F4E534}"/>
              </a:ext>
            </a:extLst>
          </p:cNvPr>
          <p:cNvSpPr/>
          <p:nvPr/>
        </p:nvSpPr>
        <p:spPr>
          <a:xfrm>
            <a:off x="9040628" y="5069481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Final </a:t>
            </a:r>
            <a:r>
              <a:rPr lang="en-US" sz="1400" dirty="0" err="1"/>
              <a:t>Codegen</a:t>
            </a:r>
            <a:endParaRPr lang="en-US" sz="1400" dirty="0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450F43C-4881-4230-82D2-7591C8075192}"/>
              </a:ext>
            </a:extLst>
          </p:cNvPr>
          <p:cNvSpPr/>
          <p:nvPr/>
        </p:nvSpPr>
        <p:spPr>
          <a:xfrm>
            <a:off x="9040629" y="5821519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Final Code</a:t>
            </a:r>
          </a:p>
          <a:p>
            <a:pPr algn="ctr"/>
            <a:r>
              <a:rPr lang="en-US" sz="1400" dirty="0"/>
              <a:t>Optimization</a:t>
            </a:r>
          </a:p>
        </p:txBody>
      </p:sp>
      <p:sp>
        <p:nvSpPr>
          <p:cNvPr id="45" name="Left Brace 44">
            <a:extLst>
              <a:ext uri="{FF2B5EF4-FFF2-40B4-BE49-F238E27FC236}">
                <a16:creationId xmlns:a16="http://schemas.microsoft.com/office/drawing/2014/main" id="{BFB660B7-0763-4523-8D28-F6474BB521DC}"/>
              </a:ext>
            </a:extLst>
          </p:cNvPr>
          <p:cNvSpPr/>
          <p:nvPr/>
        </p:nvSpPr>
        <p:spPr>
          <a:xfrm>
            <a:off x="8627148" y="3092032"/>
            <a:ext cx="288082" cy="1805517"/>
          </a:xfrm>
          <a:prstGeom prst="leftBrac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522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!!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113"/>
            <a:ext cx="12192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Compiler Techniques Outside Compilers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Compilation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51BBB3-BBCF-47B7-8E1D-09C1390F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889" y="6496461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6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3CAE07-F947-4EB4-A320-556D4A5FB4D6}"/>
              </a:ext>
            </a:extLst>
          </p:cNvPr>
          <p:cNvSpPr/>
          <p:nvPr/>
        </p:nvSpPr>
        <p:spPr>
          <a:xfrm>
            <a:off x="4280451" y="1701268"/>
            <a:ext cx="1596067" cy="47594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1EBC083-9D96-4D96-9716-44C40020112C}"/>
              </a:ext>
            </a:extLst>
          </p:cNvPr>
          <p:cNvSpPr/>
          <p:nvPr/>
        </p:nvSpPr>
        <p:spPr>
          <a:xfrm>
            <a:off x="4426817" y="1919291"/>
            <a:ext cx="1371600" cy="86697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Front end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6669E34-155D-4503-9735-662FACD80752}"/>
              </a:ext>
            </a:extLst>
          </p:cNvPr>
          <p:cNvSpPr/>
          <p:nvPr/>
        </p:nvSpPr>
        <p:spPr>
          <a:xfrm>
            <a:off x="4426817" y="3456883"/>
            <a:ext cx="1371600" cy="126182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Middle end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606C64B-548C-4DFD-9EAD-1CF740787C45}"/>
              </a:ext>
            </a:extLst>
          </p:cNvPr>
          <p:cNvSpPr/>
          <p:nvPr/>
        </p:nvSpPr>
        <p:spPr>
          <a:xfrm>
            <a:off x="4426817" y="5180994"/>
            <a:ext cx="1371600" cy="1108297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Back end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C70A585-EDF6-4711-8065-BC9710BCB817}"/>
              </a:ext>
            </a:extLst>
          </p:cNvPr>
          <p:cNvCxnSpPr>
            <a:cxnSpLocks/>
            <a:stCxn id="16" idx="2"/>
            <a:endCxn id="17" idx="0"/>
          </p:cNvCxnSpPr>
          <p:nvPr/>
        </p:nvCxnSpPr>
        <p:spPr>
          <a:xfrm>
            <a:off x="5112617" y="2786263"/>
            <a:ext cx="0" cy="6706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4F852D0-6B4A-43BA-9BD7-567BCE011F3F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>
            <a:off x="5112617" y="4718707"/>
            <a:ext cx="0" cy="4622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5EC49E9-4A3E-4330-9268-B6BA7246523E}"/>
              </a:ext>
            </a:extLst>
          </p:cNvPr>
          <p:cNvCxnSpPr>
            <a:cxnSpLocks/>
            <a:endCxn id="16" idx="0"/>
          </p:cNvCxnSpPr>
          <p:nvPr/>
        </p:nvCxnSpPr>
        <p:spPr>
          <a:xfrm flipH="1">
            <a:off x="5112617" y="1534591"/>
            <a:ext cx="6128" cy="3847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9BF32F5-A988-40D2-A64A-E0DE7A60859A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5112617" y="6289291"/>
            <a:ext cx="0" cy="4511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Left Brace 23">
            <a:extLst>
              <a:ext uri="{FF2B5EF4-FFF2-40B4-BE49-F238E27FC236}">
                <a16:creationId xmlns:a16="http://schemas.microsoft.com/office/drawing/2014/main" id="{A86B5FB7-8A14-4C7D-AFCF-5564A4A609D9}"/>
              </a:ext>
            </a:extLst>
          </p:cNvPr>
          <p:cNvSpPr/>
          <p:nvPr/>
        </p:nvSpPr>
        <p:spPr>
          <a:xfrm>
            <a:off x="5844426" y="1639229"/>
            <a:ext cx="288082" cy="1427356"/>
          </a:xfrm>
          <a:prstGeom prst="leftBrac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DBE0975-4C93-4566-B73E-0532E714A358}"/>
              </a:ext>
            </a:extLst>
          </p:cNvPr>
          <p:cNvSpPr/>
          <p:nvPr/>
        </p:nvSpPr>
        <p:spPr>
          <a:xfrm>
            <a:off x="6230525" y="1734720"/>
            <a:ext cx="1255331" cy="5471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Lexical Analysis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EBE24C6-1745-4AF9-A75D-33F05DB3F4C9}"/>
              </a:ext>
            </a:extLst>
          </p:cNvPr>
          <p:cNvSpPr/>
          <p:nvPr/>
        </p:nvSpPr>
        <p:spPr>
          <a:xfrm>
            <a:off x="6230525" y="2462111"/>
            <a:ext cx="1255331" cy="5471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Syntactic Analysis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32C478A-03FE-4D28-BDE3-128B95ED4A6F}"/>
              </a:ext>
            </a:extLst>
          </p:cNvPr>
          <p:cNvSpPr/>
          <p:nvPr/>
        </p:nvSpPr>
        <p:spPr>
          <a:xfrm>
            <a:off x="6230525" y="3245543"/>
            <a:ext cx="1255331" cy="5471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Semantic Analysis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945B502-0CD7-4A66-AC51-10EBA69B657D}"/>
              </a:ext>
            </a:extLst>
          </p:cNvPr>
          <p:cNvSpPr/>
          <p:nvPr/>
        </p:nvSpPr>
        <p:spPr>
          <a:xfrm>
            <a:off x="6205805" y="3876694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IR</a:t>
            </a:r>
          </a:p>
          <a:p>
            <a:pPr algn="ctr"/>
            <a:r>
              <a:rPr lang="en-US" sz="1400" dirty="0" err="1"/>
              <a:t>Codegen</a:t>
            </a:r>
            <a:endParaRPr lang="en-US" sz="1400" dirty="0"/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824186C8-B5E4-482A-AC81-3A1CFF6B0832}"/>
              </a:ext>
            </a:extLst>
          </p:cNvPr>
          <p:cNvSpPr/>
          <p:nvPr/>
        </p:nvSpPr>
        <p:spPr>
          <a:xfrm>
            <a:off x="5843064" y="5125270"/>
            <a:ext cx="288082" cy="1427356"/>
          </a:xfrm>
          <a:prstGeom prst="leftBrac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37EB691-7DD1-4EE2-A35C-4A4347EF93E3}"/>
              </a:ext>
            </a:extLst>
          </p:cNvPr>
          <p:cNvSpPr/>
          <p:nvPr/>
        </p:nvSpPr>
        <p:spPr>
          <a:xfrm>
            <a:off x="6201753" y="4481424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IR Optimization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09CDE8C-0226-43C7-BCD6-E53E5D9A2C16}"/>
              </a:ext>
            </a:extLst>
          </p:cNvPr>
          <p:cNvSpPr/>
          <p:nvPr/>
        </p:nvSpPr>
        <p:spPr>
          <a:xfrm>
            <a:off x="6230524" y="5180994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Final </a:t>
            </a:r>
            <a:r>
              <a:rPr lang="en-US" sz="1400" dirty="0" err="1"/>
              <a:t>Codegen</a:t>
            </a:r>
            <a:endParaRPr lang="en-US" sz="1400" dirty="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C21E6FC-AE84-4FEC-B054-48D21819F134}"/>
              </a:ext>
            </a:extLst>
          </p:cNvPr>
          <p:cNvSpPr/>
          <p:nvPr/>
        </p:nvSpPr>
        <p:spPr>
          <a:xfrm>
            <a:off x="6230525" y="5933032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Final Code</a:t>
            </a:r>
          </a:p>
          <a:p>
            <a:pPr algn="ctr"/>
            <a:r>
              <a:rPr lang="en-US" sz="1400" dirty="0"/>
              <a:t>Optimization</a:t>
            </a:r>
          </a:p>
        </p:txBody>
      </p:sp>
      <p:sp>
        <p:nvSpPr>
          <p:cNvPr id="33" name="Left Brace 32">
            <a:extLst>
              <a:ext uri="{FF2B5EF4-FFF2-40B4-BE49-F238E27FC236}">
                <a16:creationId xmlns:a16="http://schemas.microsoft.com/office/drawing/2014/main" id="{B0D9A4CE-682A-4225-A770-2CD604B11045}"/>
              </a:ext>
            </a:extLst>
          </p:cNvPr>
          <p:cNvSpPr/>
          <p:nvPr/>
        </p:nvSpPr>
        <p:spPr>
          <a:xfrm>
            <a:off x="5817044" y="3203545"/>
            <a:ext cx="288082" cy="1805517"/>
          </a:xfrm>
          <a:prstGeom prst="leftBrac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6D9B484-D2CF-4580-998F-3056B53C2246}"/>
              </a:ext>
            </a:extLst>
          </p:cNvPr>
          <p:cNvSpPr/>
          <p:nvPr/>
        </p:nvSpPr>
        <p:spPr>
          <a:xfrm>
            <a:off x="6131147" y="1639229"/>
            <a:ext cx="1492571" cy="737348"/>
          </a:xfrm>
          <a:prstGeom prst="round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88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599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Signature Matching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Compilers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EA1DF9A-8810-4996-9F65-C9930E0F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853" y="2555811"/>
            <a:ext cx="4141305" cy="2255674"/>
          </a:xfrm>
        </p:spPr>
        <p:txBody>
          <a:bodyPr>
            <a:normAutofit/>
          </a:bodyPr>
          <a:lstStyle/>
          <a:p>
            <a:r>
              <a:rPr lang="en-US" dirty="0"/>
              <a:t>Regular-expression based matching of network traffic</a:t>
            </a:r>
          </a:p>
          <a:p>
            <a:r>
              <a:rPr lang="en-US" dirty="0"/>
              <a:t>Rather than producing tokens, produces actions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51BBB3-BBCF-47B7-8E1D-09C1390F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889" y="6496461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7</a:t>
            </a:fld>
            <a:endParaRPr lang="en-US"/>
          </a:p>
        </p:txBody>
      </p:sp>
      <p:pic>
        <p:nvPicPr>
          <p:cNvPr id="2050" name="Picture 2" descr="https://image.slidesharecdn.com/integratedtools-100212031329-phpapp02/95/integrated-tools-in-ossim-3-728.jpg?cb=1351608796">
            <a:extLst>
              <a:ext uri="{FF2B5EF4-FFF2-40B4-BE49-F238E27FC236}">
                <a16:creationId xmlns:a16="http://schemas.microsoft.com/office/drawing/2014/main" id="{F1DC33BA-94DA-459F-B8B1-563024AA10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7" t="55512" r="8556" b="20766"/>
          <a:stretch/>
        </p:blipFill>
        <p:spPr bwMode="auto">
          <a:xfrm>
            <a:off x="7231287" y="1216220"/>
            <a:ext cx="2310303" cy="123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1E52D5B-3739-47AC-B710-2E540C2DC8CD}"/>
              </a:ext>
            </a:extLst>
          </p:cNvPr>
          <p:cNvSpPr/>
          <p:nvPr/>
        </p:nvSpPr>
        <p:spPr>
          <a:xfrm>
            <a:off x="6103520" y="266231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Georgia" panose="02040502050405020303" pitchFamily="18" charset="0"/>
              </a:rPr>
              <a:t>alert </a:t>
            </a:r>
            <a:r>
              <a:rPr lang="en-US" dirty="0" err="1">
                <a:solidFill>
                  <a:srgbClr val="222222"/>
                </a:solidFill>
                <a:latin typeface="Georgia" panose="02040502050405020303" pitchFamily="18" charset="0"/>
              </a:rPr>
              <a:t>tcp</a:t>
            </a:r>
            <a:r>
              <a:rPr lang="en-US" dirty="0">
                <a:solidFill>
                  <a:srgbClr val="222222"/>
                </a:solidFill>
                <a:latin typeface="Georgia" panose="02040502050405020303" pitchFamily="18" charset="0"/>
              </a:rPr>
              <a:t> $EXTERNAL_NET any -&gt; $HTTP_SERVERS $HTTP_PORTS (</a:t>
            </a:r>
            <a:r>
              <a:rPr lang="en-US" dirty="0" err="1">
                <a:solidFill>
                  <a:srgbClr val="222222"/>
                </a:solidFill>
                <a:latin typeface="Georgia" panose="02040502050405020303" pitchFamily="18" charset="0"/>
              </a:rPr>
              <a:t>msg:"WEB-IIS</a:t>
            </a:r>
            <a:r>
              <a:rPr lang="en-US" dirty="0">
                <a:solidFill>
                  <a:srgbClr val="222222"/>
                </a:solidFill>
                <a:latin typeface="Georgia" panose="02040502050405020303" pitchFamily="18" charset="0"/>
              </a:rPr>
              <a:t> cmd.exe access"; </a:t>
            </a:r>
            <a:r>
              <a:rPr lang="en-US" dirty="0" err="1">
                <a:solidFill>
                  <a:srgbClr val="222222"/>
                </a:solidFill>
                <a:latin typeface="Georgia" panose="02040502050405020303" pitchFamily="18" charset="0"/>
              </a:rPr>
              <a:t>flow:to_server</a:t>
            </a:r>
            <a:r>
              <a:rPr lang="en-US" dirty="0">
                <a:solidFill>
                  <a:srgbClr val="222222"/>
                </a:solidFill>
                <a:latin typeface="Georgia" panose="02040502050405020303" pitchFamily="18" charset="0"/>
              </a:rPr>
              <a:t>, established; </a:t>
            </a:r>
            <a:r>
              <a:rPr lang="en-US" dirty="0" err="1">
                <a:solidFill>
                  <a:srgbClr val="222222"/>
                </a:solidFill>
                <a:latin typeface="Georgia" panose="02040502050405020303" pitchFamily="18" charset="0"/>
              </a:rPr>
              <a:t>content:"cmd.exe</a:t>
            </a:r>
            <a:r>
              <a:rPr lang="en-US" dirty="0">
                <a:solidFill>
                  <a:srgbClr val="222222"/>
                </a:solidFill>
                <a:latin typeface="Georgia" panose="02040502050405020303" pitchFamily="18" charset="0"/>
              </a:rPr>
              <a:t>"; </a:t>
            </a:r>
            <a:r>
              <a:rPr lang="en-US" dirty="0" err="1">
                <a:solidFill>
                  <a:srgbClr val="222222"/>
                </a:solidFill>
                <a:latin typeface="Georgia" panose="02040502050405020303" pitchFamily="18" charset="0"/>
              </a:rPr>
              <a:t>nocase</a:t>
            </a:r>
            <a:r>
              <a:rPr lang="en-US" dirty="0">
                <a:solidFill>
                  <a:srgbClr val="222222"/>
                </a:solidFill>
                <a:latin typeface="Georgia" panose="02040502050405020303" pitchFamily="18" charset="0"/>
              </a:rPr>
              <a:t>; </a:t>
            </a:r>
            <a:r>
              <a:rPr lang="en-US" dirty="0" err="1">
                <a:solidFill>
                  <a:srgbClr val="222222"/>
                </a:solidFill>
                <a:latin typeface="Georgia" panose="02040502050405020303" pitchFamily="18" charset="0"/>
              </a:rPr>
              <a:t>classtype:web-application-attack</a:t>
            </a:r>
            <a:r>
              <a:rPr lang="en-US" dirty="0">
                <a:solidFill>
                  <a:srgbClr val="222222"/>
                </a:solidFill>
                <a:latin typeface="Georgia" panose="02040502050405020303" pitchFamily="18" charset="0"/>
              </a:rPr>
              <a:t>; sid:1002; rev:5;)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723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599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Policy Automata</a:t>
            </a:r>
            <a:b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Compilers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EA1DF9A-8810-4996-9F65-C9930E0F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853" y="2555811"/>
            <a:ext cx="4141305" cy="2255674"/>
          </a:xfrm>
        </p:spPr>
        <p:txBody>
          <a:bodyPr>
            <a:normAutofit/>
          </a:bodyPr>
          <a:lstStyle/>
          <a:p>
            <a:r>
              <a:rPr lang="en-US" dirty="0"/>
              <a:t>Enforce stateful policies on system call sequences</a:t>
            </a:r>
          </a:p>
          <a:p>
            <a:r>
              <a:rPr lang="en-US" dirty="0"/>
              <a:t>Expressible via finite state automaton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51BBB3-BBCF-47B7-8E1D-09C1390F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889" y="6496461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883FF6-7BDE-4247-9960-D760EC8C5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734" y="2102498"/>
            <a:ext cx="4131385" cy="250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888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!!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113"/>
            <a:ext cx="12192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Compiler Techniques Outside Compilers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Compilation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51BBB3-BBCF-47B7-8E1D-09C1390F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889" y="6496461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9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3CAE07-F947-4EB4-A320-556D4A5FB4D6}"/>
              </a:ext>
            </a:extLst>
          </p:cNvPr>
          <p:cNvSpPr/>
          <p:nvPr/>
        </p:nvSpPr>
        <p:spPr>
          <a:xfrm>
            <a:off x="4280451" y="1701268"/>
            <a:ext cx="1596067" cy="47594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1EBC083-9D96-4D96-9716-44C40020112C}"/>
              </a:ext>
            </a:extLst>
          </p:cNvPr>
          <p:cNvSpPr/>
          <p:nvPr/>
        </p:nvSpPr>
        <p:spPr>
          <a:xfrm>
            <a:off x="4426817" y="1919291"/>
            <a:ext cx="1371600" cy="86697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Front end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6669E34-155D-4503-9735-662FACD80752}"/>
              </a:ext>
            </a:extLst>
          </p:cNvPr>
          <p:cNvSpPr/>
          <p:nvPr/>
        </p:nvSpPr>
        <p:spPr>
          <a:xfrm>
            <a:off x="4426817" y="3456883"/>
            <a:ext cx="1371600" cy="126182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Middle end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606C64B-548C-4DFD-9EAD-1CF740787C45}"/>
              </a:ext>
            </a:extLst>
          </p:cNvPr>
          <p:cNvSpPr/>
          <p:nvPr/>
        </p:nvSpPr>
        <p:spPr>
          <a:xfrm>
            <a:off x="4426817" y="5180994"/>
            <a:ext cx="1371600" cy="1108297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Back end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C70A585-EDF6-4711-8065-BC9710BCB817}"/>
              </a:ext>
            </a:extLst>
          </p:cNvPr>
          <p:cNvCxnSpPr>
            <a:cxnSpLocks/>
            <a:stCxn id="16" idx="2"/>
            <a:endCxn id="17" idx="0"/>
          </p:cNvCxnSpPr>
          <p:nvPr/>
        </p:nvCxnSpPr>
        <p:spPr>
          <a:xfrm>
            <a:off x="5112617" y="2786263"/>
            <a:ext cx="0" cy="6706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4F852D0-6B4A-43BA-9BD7-567BCE011F3F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>
            <a:off x="5112617" y="4718707"/>
            <a:ext cx="0" cy="4622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5EC49E9-4A3E-4330-9268-B6BA7246523E}"/>
              </a:ext>
            </a:extLst>
          </p:cNvPr>
          <p:cNvCxnSpPr>
            <a:cxnSpLocks/>
            <a:endCxn id="16" idx="0"/>
          </p:cNvCxnSpPr>
          <p:nvPr/>
        </p:nvCxnSpPr>
        <p:spPr>
          <a:xfrm flipH="1">
            <a:off x="5112617" y="1534591"/>
            <a:ext cx="6128" cy="3847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9BF32F5-A988-40D2-A64A-E0DE7A60859A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5112617" y="6289291"/>
            <a:ext cx="0" cy="4511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Left Brace 23">
            <a:extLst>
              <a:ext uri="{FF2B5EF4-FFF2-40B4-BE49-F238E27FC236}">
                <a16:creationId xmlns:a16="http://schemas.microsoft.com/office/drawing/2014/main" id="{A86B5FB7-8A14-4C7D-AFCF-5564A4A609D9}"/>
              </a:ext>
            </a:extLst>
          </p:cNvPr>
          <p:cNvSpPr/>
          <p:nvPr/>
        </p:nvSpPr>
        <p:spPr>
          <a:xfrm>
            <a:off x="5844426" y="1639229"/>
            <a:ext cx="288082" cy="1427356"/>
          </a:xfrm>
          <a:prstGeom prst="leftBrac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DBE0975-4C93-4566-B73E-0532E714A358}"/>
              </a:ext>
            </a:extLst>
          </p:cNvPr>
          <p:cNvSpPr/>
          <p:nvPr/>
        </p:nvSpPr>
        <p:spPr>
          <a:xfrm>
            <a:off x="6230525" y="1734720"/>
            <a:ext cx="1255331" cy="5471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Lexical Analysis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EBE24C6-1745-4AF9-A75D-33F05DB3F4C9}"/>
              </a:ext>
            </a:extLst>
          </p:cNvPr>
          <p:cNvSpPr/>
          <p:nvPr/>
        </p:nvSpPr>
        <p:spPr>
          <a:xfrm>
            <a:off x="6230525" y="2462111"/>
            <a:ext cx="1255331" cy="5471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Syntactic Analysis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32C478A-03FE-4D28-BDE3-128B95ED4A6F}"/>
              </a:ext>
            </a:extLst>
          </p:cNvPr>
          <p:cNvSpPr/>
          <p:nvPr/>
        </p:nvSpPr>
        <p:spPr>
          <a:xfrm>
            <a:off x="6230525" y="3245543"/>
            <a:ext cx="1255331" cy="5471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Semantic Analysis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945B502-0CD7-4A66-AC51-10EBA69B657D}"/>
              </a:ext>
            </a:extLst>
          </p:cNvPr>
          <p:cNvSpPr/>
          <p:nvPr/>
        </p:nvSpPr>
        <p:spPr>
          <a:xfrm>
            <a:off x="6205805" y="3876694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IR</a:t>
            </a:r>
          </a:p>
          <a:p>
            <a:pPr algn="ctr"/>
            <a:r>
              <a:rPr lang="en-US" sz="1400" dirty="0" err="1"/>
              <a:t>Codegen</a:t>
            </a:r>
            <a:endParaRPr lang="en-US" sz="1400" dirty="0"/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824186C8-B5E4-482A-AC81-3A1CFF6B0832}"/>
              </a:ext>
            </a:extLst>
          </p:cNvPr>
          <p:cNvSpPr/>
          <p:nvPr/>
        </p:nvSpPr>
        <p:spPr>
          <a:xfrm>
            <a:off x="5843064" y="5125270"/>
            <a:ext cx="288082" cy="1427356"/>
          </a:xfrm>
          <a:prstGeom prst="leftBrac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37EB691-7DD1-4EE2-A35C-4A4347EF93E3}"/>
              </a:ext>
            </a:extLst>
          </p:cNvPr>
          <p:cNvSpPr/>
          <p:nvPr/>
        </p:nvSpPr>
        <p:spPr>
          <a:xfrm>
            <a:off x="6201753" y="4481424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IR Optimization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09CDE8C-0226-43C7-BCD6-E53E5D9A2C16}"/>
              </a:ext>
            </a:extLst>
          </p:cNvPr>
          <p:cNvSpPr/>
          <p:nvPr/>
        </p:nvSpPr>
        <p:spPr>
          <a:xfrm>
            <a:off x="6230524" y="5180994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Final </a:t>
            </a:r>
            <a:r>
              <a:rPr lang="en-US" sz="1400" dirty="0" err="1"/>
              <a:t>Codegen</a:t>
            </a:r>
            <a:endParaRPr lang="en-US" sz="1400" dirty="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C21E6FC-AE84-4FEC-B054-48D21819F134}"/>
              </a:ext>
            </a:extLst>
          </p:cNvPr>
          <p:cNvSpPr/>
          <p:nvPr/>
        </p:nvSpPr>
        <p:spPr>
          <a:xfrm>
            <a:off x="6230525" y="5933032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Final Code</a:t>
            </a:r>
          </a:p>
          <a:p>
            <a:pPr algn="ctr"/>
            <a:r>
              <a:rPr lang="en-US" sz="1400" dirty="0"/>
              <a:t>Optimization</a:t>
            </a:r>
          </a:p>
        </p:txBody>
      </p:sp>
      <p:sp>
        <p:nvSpPr>
          <p:cNvPr id="33" name="Left Brace 32">
            <a:extLst>
              <a:ext uri="{FF2B5EF4-FFF2-40B4-BE49-F238E27FC236}">
                <a16:creationId xmlns:a16="http://schemas.microsoft.com/office/drawing/2014/main" id="{B0D9A4CE-682A-4225-A770-2CD604B11045}"/>
              </a:ext>
            </a:extLst>
          </p:cNvPr>
          <p:cNvSpPr/>
          <p:nvPr/>
        </p:nvSpPr>
        <p:spPr>
          <a:xfrm>
            <a:off x="5817044" y="3203545"/>
            <a:ext cx="288082" cy="1805517"/>
          </a:xfrm>
          <a:prstGeom prst="leftBrac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6D9B484-D2CF-4580-998F-3056B53C2246}"/>
              </a:ext>
            </a:extLst>
          </p:cNvPr>
          <p:cNvSpPr/>
          <p:nvPr/>
        </p:nvSpPr>
        <p:spPr>
          <a:xfrm>
            <a:off x="6131147" y="2375206"/>
            <a:ext cx="1492571" cy="737348"/>
          </a:xfrm>
          <a:prstGeom prst="round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46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77253</TotalTime>
  <Words>1246</Words>
  <Application>Microsoft Office PowerPoint</Application>
  <PresentationFormat>Widescreen</PresentationFormat>
  <Paragraphs>340</Paragraphs>
  <Slides>39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Garamond</vt:lpstr>
      <vt:lpstr>Georgia</vt:lpstr>
      <vt:lpstr>Office Theme</vt:lpstr>
      <vt:lpstr>Beyond Compilation</vt:lpstr>
      <vt:lpstr>Previously Recall: Partial Evaluation</vt:lpstr>
      <vt:lpstr>This Time Lecture Outline</vt:lpstr>
      <vt:lpstr>Compiler Techniques Outside Compilers Beyond Compilation</vt:lpstr>
      <vt:lpstr>This Lecture Beyond Compilation</vt:lpstr>
      <vt:lpstr>Compiler Techniques Outside Compilers Beyond Compilation</vt:lpstr>
      <vt:lpstr>Signature Matching Beyond Compilers</vt:lpstr>
      <vt:lpstr>Policy Automata Beyond Compilers</vt:lpstr>
      <vt:lpstr>Compiler Techniques Outside Compilers Beyond Compilation</vt:lpstr>
      <vt:lpstr>Protocol Normalization Using AGs Beyond Compilation</vt:lpstr>
      <vt:lpstr>Clang-Format Beyond Compilation</vt:lpstr>
      <vt:lpstr>Compiler Techniques Outside Compilers Beyond Compilation</vt:lpstr>
      <vt:lpstr>Static Analysis Beyond Compilation</vt:lpstr>
      <vt:lpstr>Information Leakage Beyond Compilation</vt:lpstr>
      <vt:lpstr>Static Instrumentation Beyond Compilation</vt:lpstr>
      <vt:lpstr>Static Analysis: cppcheck Beyond Compilation</vt:lpstr>
      <vt:lpstr>Linters Beyond Compilation</vt:lpstr>
      <vt:lpstr>Compiler Techniques Outside Compilers Beyond Compilation</vt:lpstr>
      <vt:lpstr>“Old School” Virtual Machines Beyond Compilation</vt:lpstr>
      <vt:lpstr>FiE on Firmware! Beyond Compilation</vt:lpstr>
      <vt:lpstr>Compiler Techniques Outside Compilers Beyond Compilation</vt:lpstr>
      <vt:lpstr>Assembly Code: Low Level Security Beyond Compilation</vt:lpstr>
      <vt:lpstr>Decompilation Beyond Compilation</vt:lpstr>
      <vt:lpstr>Decompilation Beyond Compilation</vt:lpstr>
      <vt:lpstr>Reverse Engineering Tools Beyond Compilation</vt:lpstr>
      <vt:lpstr>Reverse Engineering Tools Beyond Compilation</vt:lpstr>
      <vt:lpstr>Reverse Engineering Tools: Why?  Beyond Compilation</vt:lpstr>
      <vt:lpstr>Compiler Techniques Outside Compilers Beyond Compilation</vt:lpstr>
      <vt:lpstr>PowerPoint Presentation</vt:lpstr>
      <vt:lpstr>Where to go Next Next Steps</vt:lpstr>
      <vt:lpstr>What We Didn’t Cover Next Steps</vt:lpstr>
      <vt:lpstr>Is this Stuff Useful? Next Steps</vt:lpstr>
      <vt:lpstr>Continuing the Journey Beyond Compilation: Next Steps</vt:lpstr>
      <vt:lpstr>Continuing the Journey Beyond Compilation: Next Steps</vt:lpstr>
      <vt:lpstr>Maybe the real Compilation…  </vt:lpstr>
      <vt:lpstr>Unfinished Business My Final Words</vt:lpstr>
      <vt:lpstr>Official Course Evaluations My Final Words</vt:lpstr>
      <vt:lpstr>Unofficial Course Evaluations My Final Words</vt:lpstr>
      <vt:lpstr>A World of 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Drew Davidson's Cool Slides</dc:title>
  <dc:creator>drew</dc:creator>
  <cp:lastModifiedBy>Davidson, Drew</cp:lastModifiedBy>
  <cp:revision>1405</cp:revision>
  <cp:lastPrinted>2018-08-29T18:10:22Z</cp:lastPrinted>
  <dcterms:created xsi:type="dcterms:W3CDTF">2018-07-19T03:57:05Z</dcterms:created>
  <dcterms:modified xsi:type="dcterms:W3CDTF">2023-12-06T20:51:57Z</dcterms:modified>
</cp:coreProperties>
</file>