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sldIdLst>
    <p:sldId id="1463" r:id="rId2"/>
    <p:sldId id="1462" r:id="rId3"/>
    <p:sldId id="1446" r:id="rId4"/>
    <p:sldId id="1308" r:id="rId5"/>
    <p:sldId id="1447" r:id="rId6"/>
    <p:sldId id="1425" r:id="rId7"/>
    <p:sldId id="1448" r:id="rId8"/>
    <p:sldId id="1449" r:id="rId9"/>
    <p:sldId id="1423" r:id="rId10"/>
    <p:sldId id="1424" r:id="rId11"/>
    <p:sldId id="1450" r:id="rId12"/>
    <p:sldId id="1431" r:id="rId13"/>
    <p:sldId id="1455" r:id="rId14"/>
    <p:sldId id="1456" r:id="rId15"/>
    <p:sldId id="1437" r:id="rId16"/>
    <p:sldId id="1433" r:id="rId17"/>
    <p:sldId id="1451" r:id="rId18"/>
    <p:sldId id="1434" r:id="rId19"/>
    <p:sldId id="1439" r:id="rId20"/>
    <p:sldId id="1452" r:id="rId21"/>
    <p:sldId id="1436" r:id="rId22"/>
    <p:sldId id="1426" r:id="rId23"/>
    <p:sldId id="1427" r:id="rId24"/>
    <p:sldId id="1428" r:id="rId25"/>
    <p:sldId id="1430" r:id="rId26"/>
    <p:sldId id="1429" r:id="rId27"/>
    <p:sldId id="1453" r:id="rId28"/>
    <p:sldId id="1030" r:id="rId29"/>
    <p:sldId id="1038" r:id="rId30"/>
    <p:sldId id="1039" r:id="rId31"/>
    <p:sldId id="1042" r:id="rId32"/>
    <p:sldId id="1458" r:id="rId33"/>
    <p:sldId id="1459" r:id="rId34"/>
    <p:sldId id="1043" r:id="rId35"/>
    <p:sldId id="1045" r:id="rId36"/>
    <p:sldId id="1046" r:id="rId37"/>
    <p:sldId id="1047" r:id="rId38"/>
    <p:sldId id="1041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ew" initials="d" lastIdx="1" clrIdx="0">
    <p:extLst>
      <p:ext uri="{19B8F6BF-5375-455C-9EA6-DF929625EA0E}">
        <p15:presenceInfo xmlns:p15="http://schemas.microsoft.com/office/powerpoint/2012/main" userId="drew" providerId="None"/>
      </p:ext>
    </p:extLst>
  </p:cmAuthor>
  <p:cmAuthor id="2" name="Davidson, Drew" initials="DD" lastIdx="1" clrIdx="1">
    <p:extLst>
      <p:ext uri="{19B8F6BF-5375-455C-9EA6-DF929625EA0E}">
        <p15:presenceInfo xmlns:p15="http://schemas.microsoft.com/office/powerpoint/2012/main" userId="Davidson, Drew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06F"/>
    <a:srgbClr val="FFFF99"/>
    <a:srgbClr val="704214"/>
    <a:srgbClr val="FFD3D3"/>
    <a:srgbClr val="B686DA"/>
    <a:srgbClr val="B3A8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2" autoAdjust="0"/>
    <p:restoredTop sz="96370" autoAdjust="0"/>
  </p:normalViewPr>
  <p:slideViewPr>
    <p:cSldViewPr snapToGrid="0">
      <p:cViewPr varScale="1">
        <p:scale>
          <a:sx n="78" d="100"/>
          <a:sy n="78" d="100"/>
        </p:scale>
        <p:origin x="117" y="126"/>
      </p:cViewPr>
      <p:guideLst/>
    </p:cSldViewPr>
  </p:slideViewPr>
  <p:outlineViewPr>
    <p:cViewPr>
      <p:scale>
        <a:sx n="33" d="100"/>
        <a:sy n="33" d="100"/>
      </p:scale>
      <p:origin x="0" y="-175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503.93701" units="1/cm"/>
          <inkml:channelProperty channel="Y" name="resolution" value="1343.9731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09T21:20:27.7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8544 12173 90 0,'0'0'0'0,"0"0"58"0,0 0-19 0,0 0 0 0,0 0-20 0,0 0 32 0,0 0-25 0,0 0-15 0,0 0-2 0,0 0 3 0,0 0 7 0,0 0-1 0,0 0-3 0,0 0-4 0,0 0 0 0,0 0-4 0,0 0-3 0,0 0 0 0,0 0 0 0,0 0 4 0,0 0-1 16,0 0-4-16,0 0 2 0,0 0 2 0,0 0 0 15,0 0-5-15,0 0 2 0,0 18-1 0,0-18 1 0,0 0 2 0,0 0-2 16,0 0 2-16,0 21-4 0,0-21 2 0,0 18-4 0,0-18 5 15,0 20 0-15,0-20-4 0,0 18-1 0,0 1 0 16,0 2-1-16,0-3 3 0,0 19-1 0,0-16 0 16,0-21 1-16,0 37-2 0,0-18 0 0,0 1 0 0,0 0-1 0,0 16 3 0,0-36-4 15,0 77 5-15,0-77-1 0,0 39-2 0,0 75-1 16,0-76 1 0,0 58 4 15,0-76-4-31,0-20 0 0,0 0 0 0,0 0 0 0,0-20-7 15,0 20 0-15,0 0-15 0,0 0-12 0,0-20 14 16,0 20-60-16,0-18 8 0,0-2-53 16,0 2 3-16,0 18 69 0</inkml:trace>
  <inkml:trace contextRef="#ctx0" brushRef="#br0" timeOffset="495.64">8602 11695 78 0,'0'0'34'0,"0"0"-3"0,0 0-14 0,0 0-1 0,0 0 18 0,0 0 3 0,0 0 1 0,0 0-2 0,0 0-20 0,0 0 15 0,0 0-18 0,0 0 13 0,0 0-14 0,0 0 22 0,0 0-24 0,0 0 9 0,0 0-11 16,0 0 10-16,0 0-10 0,0 0-1 0,0 0-4 15,-23 20 2-15,23-20-4 0,0 0 3 0,0 0-4 16,0 19-1-16,0-19 2 0,0 19-1 0,-17-19 1 0,17 18-3 0,0-18-7 15,0 21-9-15,0-21 3 0,0 0-28 0,0 18-23 16,0-18-25-16,0 19-12 0,0-19 17 0,0 0 49 0,0 0-30 16</inkml:trace>
  <inkml:trace contextRef="#ctx0" brushRef="#br0" timeOffset="1161.52">9634 11275 74 0,'0'0'16'0,"0"0"-1"0,0 0 14 0,0 0-14 0,0 0 1 0,0 0 18 0,0-20-17 0,0 20 17 0,0 0-18 0,0 0-2 0,-20 0 13 0,20 0-16 0,0-18 10 0,0 18 0 0,-18 0-3 0,18-19-10 0,0 19-1 0,-20 0 7 0,20-20-1 0,-17 20 1 0,-3 0-4 16,20 0-6-16,-20-19 3 0,20 19-5 0,-23 0 4 16,6 0 0-16,0 0-1 0,17 0-1 0,-20 19-4 15,2-19 3-15,18 0-3 0,-20 20 4 0,20-1-3 0,-17-19 3 0,17 38 1 16,-20-38-2-16,20 38 0 0,-20-18-1 15,3-2 1-15,17 0-2 0,0 3 0 0,-23 16 0 0,6 3 0 16,17-22 3-16,0 1-1 0,-20 0 1 0,20 20-2 16,0-39-1-16,-18 37-2 0,18-17 1 0,0-1 0 0,0 19 2 0,-20 1-2 15,20-1-2-15,0-20 2 0,0 21 4 16,0-1-1-16,0 1-4 0,0-20 1 0,0 18-4 0,0 2 4 16,0-1 2-16,0 0-3 0,0-18 3 0,0 17-4 0,0-16 2 15,0 16 1-15,0-19-1 0,0 21 0 0,0-19 0 0,0 17 0 16,0-16 0-16,0 16 2 0,0-19-1 0,0 21-3 0,0-20 1 15,0 0 1-15,0 1 1 0,0 18-1 0,0-1-2 0,0-16 2 16,0-3-1-16,0 1 2 0,0 20-3 0,0-39 0 0,0 38 0 0,0-38 0 0,0 18-2 16,0 2-1-16,0 0-10 0,0-2 7 0,0 1-14 0,-17 20-9 15,17-39 13-15,0 18-3 0,0 2-24 0,0-20 21 0,-20 18-32 0,20 2-6 16,0-20 0-16,-20 0 35 0,20 0 5 0,0 0 4 0,0 0-60 16</inkml:trace>
  <inkml:trace contextRef="#ctx0" brushRef="#br0" timeOffset="1428.81">8966 12460 79 0,'0'0'28'0,"0"0"1"0,0 0-13 0,0-20 18 16,-23 20 3-16,23 0 1 0,0 0-19 0,0-19-1 0,0 19-1 0,0 0-1 15,0 0 1-15,0 0 13 0,0-19-2 0,0 19-16 0,0 0 1 16,0 0 8-16,0 0-11 0,0 0 1 0,0-18-3 0,23 18 7 0,-23 0-1 15,20 0-9-15,-20 0 5 0,37 0 0 0,-17 0-2 16,17 0-4-16,-19 0 1 0,-18 0-2 0,17 0-1 0,43 0 6 16,-40 0-7-16,17 0 0 0,21 0-6 15,-18 0 4-15,-40 0 0 0,37 0-9 0,0 0-7 16,-17 0 7-16,-20 0-3 0,18 0-4 0,19 0-28 0,-20 0-14 16,26 0-23-16,-43 0 33 0,20 0-49 0,-3 0 58 0,3 0-52 15</inkml:trace>
  <inkml:trace contextRef="#ctx0" brushRef="#br0" timeOffset="2147.42">11030 11313 53 0,'0'0'19'0,"0"0"-6"0,0-18 14 0,0 18 5 0,0 0 5 0,0 0-17 0,0-20 17 0,0 20-21 0,-20 0 13 0,20 0-16 0,0-20 11 0,0 20-12 0,0 0-1 0,0 0 1 0,-17 0 8 15,17 0-11-15,0-18 8 0,-23 18 3 0,23 0-12 0,0 0 6 16,-20 0-7-16,20 0 6 0,0 0-6 0,-18 0-1 0,1 0 7 16,-3 0-1-16,20 0-7 0,-37 38 20 15,17-38-18-15,3 20-3 0,-4-2 4 0,21 2-5 0,-22-2 3 16,-13 0 0-16,15 22-1 0,3-22 0 0,-23 2-1 16,40 0-2-16,-38-2 4 0,-5 20 0 0,43 1-5 15,-14-2 4-15,-6-17-3 0,20-1-1 0,-20 19 2 0,3-19-1 16,-3 20 0-16,3-2 0 0,-4 21 1 0,1-20 0 15,20-18-5-15,0-1 1 0,-23 0 3 0,23 38-1 0,-17-38 2 0,17 58 0 16,-17-19 2-16,17-3-3 0,0-16 0 16,-20-1-1-16,20 2 1 0,0 15-1 0,0-34 0 15,0 16-1-15,0 2 0 0,20-1 1 0,-20 20 2 16,17-40-1-16,-17-18-2 0,0 38-1 0,0-38 2 0,17 38 3 16,-17 0-3-16,23 2-3 0,-23-22 2 0,41 1-1 0,-41 0 2 15,17 1 0-15,-17-20 0 0,57 38-2 0,-37-20 2 0,-6 2-1 16,7-20 4-16,22 20-5 0,-26-2 3 0,40 1-3 0,-37-19 2 15,-3 0-1-15,-17 0-3 0,40 19 4 0,-2-19 1 16,2 20 2-16,-3-20-8 0,-20 0-1 0,-17 0-2 0,38 0-12 16,-15 0 9-16,-23 0-1 0,37 0-18 0,-17-20-17 0,-3 20-13 15,3 0-18-15,-3-19 30 0,3 19-9 0,-20 0-5 0,0 0 0 16,41-19-30-16,-24 19 17 0</inkml:trace>
  <inkml:trace contextRef="#ctx0" brushRef="#br0" timeOffset="3544.77">9080 10109 88 0,'0'0'0'0,"0"0"29"0,0 0-13 0,0 0 17 0,0 0-14 0,-20 0-1 0,20 0-1 0,0 0 33 0,0 0-34 16,0 0 17-16,0 0-19 0,-17 0 11 0,17 0-14 0,0 0 9 0,0 20-6 0,0-20-6 0,-20 19 7 0,20-19 0 0,0 19-8 0,0-19 0 0,0 19 6 0,0-19-7 0,0 19 0 0,0-19-1 0,0 0 1 0,0 20 0 15,0-2 2-15,0-18-3 0,0 19 2 0,0 0-4 0,0 1 4 16,0-1-6-16,0 0 2 0,20 19-2 16,-20-18 0-16,0-2-1 0,0 1-2 0,0 20 2 0,0-21 0 15,0 2-2-15,0-2 1 0,0 2-6 0,0 0 1 0,0-2-14 0,0 1 7 16,0 1-19-16,0-20-9 0,0 19-22 0,0-19 24 16,0 0-45-16,0 0 45 0,0 0-28 0,0-39 39 0,0 39-61 15</inkml:trace>
  <inkml:trace contextRef="#ctx0" brushRef="#br0" timeOffset="3711.7">9003 9881 91 0,'0'0'0'0,"0"0"70"0,0 0-48 0,0 0 2 0,0 0 21 15,0 0-6-15,0 0-23 0,0 0-3 0,0 0 10 0,0 0-14 0,0 0 4 16,0 0-4-16,0 0 3 0,0 0-9 0,0 0-1 16,0 18 0-16,0-18 0 0,20 0-1 0,-20 0-3 15,0 19-5-15,0-19-2 0,0 0-6 0,0 0-7 0,0 0-6 0,0 19-41 16,0-19-2-16,0 0 13 0,0 0 34 0,0 0-67 0</inkml:trace>
  <inkml:trace contextRef="#ctx0" brushRef="#br0" timeOffset="4029.08">9290 10032 113 0,'0'0'49'0,"0"0"-26"0,0 0 1 0,0 21 26 15,0-21-26-15,0 37 37 0,0-37-35 0,0 39-5 16,0-20-11-16,0-19-1 0,0 38 4 0,0-19-9 0,0-19 1 0,0 38-3 15,17-38 0-15,-17 0-1 0,0 38 2 0,0 1-2 0,0-20-1 16,23-19 2-16,-23 18 0 0,0 2 0 0,0 0 0 16,17-20 0-16,-17 0 0 0,0 0 1 0,0 0-2 0,20-20 3 15,-20 20-1-15,20-20 0 0,-20 2-2 0,17-20 1 16,-17 38-1-16,20-39 1 0,-2 2 1 16,2 37-2-16,-3-20 1 0,-17-18 1 0,0 19-1 0,17 19 1 15,-17-39-3-15,23 39 2 0,-23-19 3 0,20 19 2 0,-20 0-2 16,0 0-2-16,20 0 3 0,-20 0 8 0,0 0-8 0,17 0-1 0,-17 0 0 0,0 19 5 15,20 1-6-15,-20-1-4 0,18 0 3 0,-18 0 0 0,20 20 0 16,-20-2-1-16,0-18-1 0,20 20-1 0,-20-2-5 16,0-37 0-16,14 40-14 0,-14-3-8 0,20-17-10 15,-20-1 14-15,0-19-4 0,0 18-41 0,23-18 26 0,-3 20-98 16,-20-20 99-16,0 0 8 0,0 0 3 0,17 0-44 0</inkml:trace>
  <inkml:trace contextRef="#ctx0" brushRef="#br0" timeOffset="4484.47">10092 9422 105 0,'0'0'18'0,"0"0"0"0,0 0 17 0,0 0-17 16,0 0 17-16,0 0-1 0,-17-20-18 0,17 20-3 15,0 0 19-15,0 0-11 0,0 0-10 0,0 0 6 16,0 0-3-16,0 20-8 0,0-2 18 15,0-18-16-15,0 20 4 0,0 18 1 0,0 1-1 16,0-39-5-16,0 37 4 0,0 1-6 0,0 1 1 0,0-2-1 16,0 59 0-16,0-57-5 0,0 37 4 0,17-38-3 15,-17 1 3-15,0 17-2 0,0 21-10 0,0-19-7 0,0-39 7 16,0 38-14-16,0 1-3 0,0-39 10 0,0 18-17 0,0-17-2 16,0 0 14-16,0-2-53 0,0-18 48 0,0 0-18 15,0 19 23-15,0-19 1 0,0 0 1 0,0 0-13 0,0-19 20 16,-17 1-1-16,17-2 4 0,0 0 6 0,0 2-1 15,-23-1 4-15,23 0 8 0,0-20 12 0,-20 2 12 0,20-2-12 16,-17 20 29-16,0-19 6 0,17 18-3 0,-20 1-28 0,3 0 17 16,17-20-10-16,-21 39-19 0,21 0-4 0,-20-18 1 15,20-1 12-15,0 19 0 0,-17 0-2 0,17 0-10 0,0-19 0 16,0 19 12-16,0 0-11 0,0 0 9 0,0 0-13 0,17 0 8 0,3 0-1 16,1 19 0-16,-4-19-5 0,3 0-7 0,14 0 4 15,9 0-3-15,-6 0 0 0,-16 0-4 16,16 0-4-16,-20 0 0 0,3 0-12 0,20 0-11 0,-3 0 9 15,1 0-29-15,-1-19-13 0,-17 19-16 0,-3-19 28 16,0 19-58-16,26-20 6 0,-5 20 63 0,-38 0-20 16</inkml:trace>
  <inkml:trace contextRef="#ctx0" brushRef="#br0" timeOffset="5344.76">11967 9860 67 0,'0'0'21'0,"0"0"10"0,0 0-15 0,0 0 1 0,0 0 19 0,0 0 2 0,0 0 2 0,0 0-4 0,-20 0-3 0,20 0-18 0,0 0 14 0,0 0-16 0,0 0-1 0,-20 0 9 0,20 0-5 0,0 21-3 0,-17-21-2 16,17 0-7-16,-23 18 0 0,3 1 7 0,20-19-4 16,-17 19-5-16,0 1 4 0,17-20-3 0,-21 19 2 0,21 0-3 15,-17 18 1-15,-3 2-1 0,0-20-4 0,20 0 1 0,0-19 0 16,-17 39 2-16,17-20-1 0,0 0 0 0,0 0 0 0,-20 1 0 16,20-2 1-16,0 20-3 0,20-18 3 15,-3-1 1-15,-17 0-1 0,20-1 0 0,-20-18 0 16,20 20 0-16,-3-20 0 0,-17 0 0 0,21 0 0 0,-21-20 0 15,17 20 2-15,0-37-1 0,-17 18-2 0,20 19 1 0,3-39 1 16,-23 20-1-16,17-19 0 0,-17 19 7 0,20 0 2 0,0-19 0 16,-20 38-6-16,0-20-2 0,0 20 3 0,0 0-1 15,0-19 13-15,0 19-13 0,0 0 0 0,0 0-1 0,0 0 3 0,0 0-2 16,0 0 0-16,0 0 1 0,0 0-7 0,0 19 1 0,0-19 0 16,0 20 2-16,0-1 2 0,0 19-3 0,17 1 0 15,-17-2 1-15,0-18-3 0,21 20-8 0,-4-2-15 16,3-17-16-16,-3 0-20 0,23 17-21 0,-40-37 31 15,40 20-68-15,-2-1 9 0,-21-19 70 0,3 0-41 16</inkml:trace>
  <inkml:trace contextRef="#ctx0" brushRef="#br0" timeOffset="5711.99">12865 9995 93 0,'0'0'29'0,"0"0"23"0,0 0-25 0,0 0 26 0,0 0-5 0,0 0-6 0,0 0-8 0,0 0-19 0,0 0 10 0,0 0-6 0,0 19-12 0,0-19 2 0,0 0-4 0,0 0-1 0,0 18-2 0,20-18 3 0,-3 0-3 15,-17 0-3-15,37 0 2 0,-37 0-1 0,37 0 2 16,-14 0-1-16,-5 0-2 0,-18 0 0 0,40 0 2 0,-23 0 0 16,20 0-7-16,-17 0-10 0,15 0-4 0,-12 0-6 0,-23-18 11 15,40 18-55-15,-3 0 3 0,-37 0-2 16,17 0 11-16,-17 0 35 0,20 0-19 0,-20 0-20 15</inkml:trace>
  <inkml:trace contextRef="#ctx0" brushRef="#br0" timeOffset="5896.49">12976 10262 101 0,'0'0'29'16,"-17"0"23"-16,17 0-27 0,-20 0 2 0,20 19 25 0,-17-19-28 0,-3 0 17 15,20 0-24-15,0 0 13 0,-17 20-6 0,17-20-14 16,0 0 6-16,0 19-5 0,0-19 0 0,0 19-5 0,0-19-1 15,17 0 4-15,-17 0-3 0,20 0-3 0,17 18 4 16,-37-18-5-16,17 0-1 0,24 0-2 0,-41 0 1 0,20 0 0 0,17 0-2 16,-17 0-6-16,-3 0-1 0,3 0-22 0,15 0 7 15,-12 0-46-15,-3 0 24 0,0 0-59 0,-3 0 53 0,20-18-28 16,-37 18-1-16</inkml:trace>
  <inkml:trace contextRef="#ctx0" brushRef="#br0" timeOffset="6583.06">14201 9556 78 0,'0'0'18'0,"0"0"33"0,0 0-33 0,0 0 1 0,0 0 20 0,0-19-18 0,0 19 19 0,0 0-3 0,0-21-7 0,0 21-6 0,0 0-1 0,0 0-14 0,0-18 8 0,0 18-8 0,20 0 9 0,-20 0-9 0,20-19-3 0,-20 19 5 0,34 0-2 0,-11 0-1 0,-3 0 6 0,-20 0-8 0,17 0 5 0,23 0 1 0,-40 19-2 0,38-19-8 16,-38 0 2-16,0 39-3 0,17-39 5 0,0 37-3 0,-17 1 0 16,23-18-1-16,-23 18 3 0,0-20-4 0,0 22-1 0,0-22 2 15,0 40 5-15,0-39-5 0,-23 18-1 0,23 2-3 16,-17-20 2-16,0 20 0 0,17-20 0 0,-20 19 3 0,2-20-1 16,-2 3 0-16,-17-3 0 0,37 1-2 0,-43-19 4 15,23 0-3-15,6 0-1 0,-6 0 1 0,20 0-1 0,-20 0 2 0,2-19 1 16,18 19-3-16,-20-18 1 0,3-3 2 0,-3 3-2 15,0 18 3-15,20-19-4 0,-23 19 2 0,23-19-1 0,0 19 2 16,0-19 1-16,0 19 1 0,23-20 1 0,-23 20 0 0,20 0 1 16,0 0 4-16,17 0-1 0,-37 20-5 0,38-20 0 15,-4 19-1-15,-14 0 0 0,23-19 0 0,-6 37-3 16,-37-37-1-16,38 39 1 0,-1-20 0 0,-20 0 2 0,26 1-6 16,-26-20-3-16,23 19-3 0,-22 0 2 0,-18-19 3 0,37 19-15 15,0-19-9-15,-14 0 11 0,-6 19-26 0,3-19 19 0,0 0-8 16,-2-19-41-16,-18 19 22 0,20 0-6 0,17-38-77 0,-20 19 30 15,6 19 19-15</inkml:trace>
  <inkml:trace contextRef="#ctx0" brushRef="#br0" timeOffset="6795.19">15235 9364 108 0,'0'0'92'0,"0"0"-53"0,0 0 28 15,0 0-11-15,0 0-12 0,0 0-25 0,0 0 10 16,0 0-19-16,0 0 5 0,0 0-5 0,0 0-6 0,0 0-1 16,-20 0 1-16,20 0-2 0,0 20-2 0,0-20-6 15,0 0 2-15,0 0-4 0,0 18-20 0,0 2-21 0,0-20-25 16,0 18-23-16,0-18 1 0,0 0 60 0,0 20-68 16</inkml:trace>
  <inkml:trace contextRef="#ctx0" brushRef="#br0" timeOffset="6928.33">15330 9804 119 0,'0'0'33'0,"0"0"0"0,0 19 30 16,0 0-4-16,0 20-7 0,0-2-15 0,0-37-22 15,0 39 5-15,0-1-4 0,0 20-7 0,0 18-3 16,-20-38-3-16,20 0-4 0,-17 19-23 0,-3-18-39 16,20-1-49-16,-38-20-12 0,18 22 77 15,20-40-47-15</inkml:trace>
  <inkml:trace contextRef="#ctx0" brushRef="#br0" timeOffset="7895.1">12177 11715 87 0,'0'0'19'0,"0"0"-2"16,0 0 2-16,0 0 0 0,0 0 23 0,0 0-21 0,0 0-1 0,-21 0-1 0,21 0-1 0,-17 0 12 0,17 0-17 0,-20 0 7 0,20 0-11 0,0 19 0 0,-20-19 7 0,3 0-9 0,17 19-1 0,-23-1 2 0,23-18-3 0,0 21-2 0,-17-21-1 0,17 18 0 0,-20 1 1 0,20 0-1 0,-17 0 1 0,17 20-1 15,0-20 1-15,-21 20-1 0,21-21 0 0,0 20-2 16,0-18 4-16,0-2-3 0,21 2 1 0,-21-2 2 16,0 1 0-16,0 2 4 0,17-21-3 0,-17 18 2 0,0 1 4 15,20-1 2-15,-20-18-9 0,0 0 1 0,17 0 3 0,-17 0-3 16,0-18 2-16,23 18 1 0,-6-37-6 0,-17 37-1 15,0-21-1-15,20-16 7 0,-20 17-6 0,20 2 0 16,-20-21 3-16,17 20 4 0,-17 1-3 0,0-3 5 0,0 21-6 16,0-18 0-16,0-1-1 0,0 19 3 0,0-19 0 0,0 19 0 15,0 0 4-15,0-20-3 0,-17 1 4 0,17 19-7 16,0 0 4-16,0 0-6 0,-20 0 1 0,20 0 2 0,0 0-2 16,0 0-2-16,0 19 2 0,0-19-2 0,0 20 2 0,0-1-2 0,0-19 2 15,0 19-3-15,20-1-1 0,-20 3 4 0,17-3-1 0,-17 1 0 16,21 0-6-16,-4 1 4 0,3-2-1 0,-3 2 4 0,0-2-2 15,26 22-2-15,-23-22 0 0,18 19-1 0,-21-37 0 16,23 21 0-16,-40-3-2 0,34-18-9 0,-11 20-7 0,15-2-15 16,-18-18 13-16,17 0-35 0,-17 19 22 0,-3-19-5 0,-17 0-7 15,40 0-66-15,-20 0 53 0,18 0-42 0,-38 0 66 0,20 0-34 16</inkml:trace>
  <inkml:trace contextRef="#ctx0" brushRef="#br0" timeOffset="8578.75">13189 11638 90 0,'0'0'44'0,"0"0"-21"0,0 0 0 0,0 0 1 0,0 0 46 0,0 0-51 0,0 0 16 0,0 0-22 0,0 0 11 0,0 0-13 0,0 0-2 0,0 0 7 0,0 0-2 0,0 0-7 0,0 0 4 0,0 0-1 0,0 0-1 16,0 0-6-16,20 0 0 0,0 0 5 0,-20 0-5 0,17 0-1 16,3 19 1-16,-20-19 0 0,37 0 0 0,-37 0-2 0,35 0 1 15,-35 0-1-15,20 0 0 0,-20 0-1 0,23 0 1 0,14 0 1 0,-37 0 0 16,20 0-2-16,-20 0 0 0,37 0 0 0,-37 0 0 0,20-19 1 0,-2 19-2 0,-1 0-3 16,6 0-6-16,-3 0 2 0,-3 0-15 0,-17 0 7 15,20 0-25-15,-20 0 16 0,20 0-40 0,-20 0-13 0,0 0 3 16,0 0 45-16,0 0 5 0,0 0-65 0</inkml:trace>
  <inkml:trace contextRef="#ctx0" brushRef="#br0" timeOffset="8845.52">13246 11867 76 0,'0'0'0'0,"0"0"26"0,0 0 6 0,-17 0-2 0,17 0-13 15,0 0 18-15,-20 20-18 0,20-20 19 0,0 0-19 0,-20 0 17 0,20 0-21 16,0 19 2-16,0-19 22 0,-23 19-18 0,23-19-9 15,0 0 8-15,0 0-9 0,-18 0 6 0,18 18-1 16,0-18-3-16,0 0-1 0,0 0-6 0,0 21 8 0,0-21 0 16,18 0 0-16,-18 0-8 0,23 0 6 0,-23 0-5 15,20 0-1-15,-20 0 0 0,37 0 3 0,-17 0 0 0,-20 0-4 16,37 0 1-16,-17 0-2 0,-5 0 0 0,28 0 1 0,-43 0 0 16,37 0-3-16,-17 0 2 0,0 0-1 0,-20 0-2 0,17 0 0 15,21 0 2-15,-21 0-3 0,6 0-6 0,-3 0-7 16,-3 0-10-16,3 0 9 0,0 0-27 0,-20 0 18 0,0 0-5 15,17 0-6-15,3 0-103 0,-2 0 40 0,-18 0 59 0,17 0-73 16</inkml:trace>
  <inkml:trace contextRef="#ctx0" brushRef="#br0" timeOffset="9730.74">14737 11409 142 0,'0'0'39'0,"0"0"30"0,0 0-40 0,-18 0 22 0,18 0-28 0,-20 0 17 0,20 0-23 0,0-19 11 0,-20 19-16 0,20 0 9 0,-17 0-3 0,17 0-12 0,0 0 6 0,-23 0-9 0,23-21 1 0,0 21 4 15,0 0-1-15,0 0-4 0,0 0 1 0,0 0-2 0,0 0 2 16,0 0-2-16,23 0 3 0,-6 0-1 0,3 0-3 0,0 0 2 16,-2 0-1-16,2 21-1 0,-3-21-1 0,3 19 1 15,-3-1 3-15,-17-18-4 0,23 20 1 0,-6 18-1 16,-17-19 2-16,20 0-2 0,-20 1 1 0,0-1 0 16,0 0-1-16,0-1 0 0,-20 2 2 0,20-20-2 0,0 19 1 0,0 0-1 15,-17 0 1-15,-6-19 0 0,23 19-1 0,-17 1 1 16,-3-20-1-16,3 19 3 0,17-19-2 0,0 0-1 15,-20 0-1-15,20 0 2 0,-18 0-2 0,18 0 1 16,0 0 0-16,0 0 1 0,0 19 0 0,0-19-1 16,18 18-2-16,-18 3 3 0,20-3-1 0,-20-18 3 0,17 38 2 15,3 1 1-15,-3-1-1 0,-17-20 0 0,0 3 1 16,23 16 5-16,-23 2-3 0,0-1-4 0,0-20-1 0,17 1 2 0,-17 2-2 16,0 16 3-16,0-19-4 0,0 3 0 0,-17 17-1 0,17-20-2 15,-23 1 0-15,23 20 3 0,0-39-4 0,-17 37-6 0,-3-16-6 0,3-3 3 16,17-18 0-16,-20 19-18 0,2-19-6 0,18 0-8 15,-20 0-11-15,20 0 22 0,-20 0-43 0,20-19-10 0,0 19 40 16,-17-18 2-16,17-3-26 0,0-16 27 0,0 19-15 16</inkml:trace>
  <inkml:trace contextRef="#ctx0" brushRef="#br0" timeOffset="10066.74">15273 11409 89 0,'-20'0'42'0,"20"0"2"0,0-19 2 0,0 19-24 0,0-21 16 0,0 21-4 0,0-18-20 0,0 18-2 0,0 0-1 0,0-38 8 0,0 20 0 0,0 18-11 0,0 0 2 0,0-20 10 0,0 0 6 16,0-17-8-16,0 37-7 16,0 0-5-16,0-20 6 0,20 20-7 0,-20 0-1 0,0 0 6 0,20 0-5 15,-20 0 7-15,17 0-6 0,-17 0 4 0,20 20-5 16,-20-20 4-16,17 19-3 0,0-1 3 0,6 2-5 0,-23 18 3 0,38-18 0 15,-38 16-1-15,0 4-3 0,20-22 0 0,0 40 2 16,-20-20-4-16,17 20 7 0,-17 18 1 0,20 1-3 0,-20-1-4 16,0-38-2-16,0 1 0 0,0 38 2 0,-20-21-2 15,20-18 3-15,-17 19-3 0,-3 1 0 0,0-19 1 0,2 17 0 16,-2 2-6-16,-3-39-1 0,6 20-14 0,-20-2-12 0,20-18-5 16,-3 1 17-16,20-20 0 0,-20 20-4 0,2-2-29 15,-2-18-17-15,20 0 26 0,-23 0-8 0,3 0-61 0,20 0 66 0,-14 0 10 16,14 0-33-16</inkml:trace>
  <inkml:trace contextRef="#ctx0" brushRef="#br0" timeOffset="10552.65">16953 11179 138 0,'0'0'85'15,"0"0"-23"-15,0 0-37 0,-18 0 15 0,18 0-6 0,-20 0-9 16,20 0-14-16,-17 19 8 0,-3-19-6 0,-23 0-3 16,26 20 0-16,0-1-5 0,-3-1 1 0,2-18-2 15,-2 40 1-15,-17-2 0 0,37-20-1 0,-37 21 1 0,14 18 3 16,-14 0 1-16,-1 1-1 0,21-39-3 15,-3 38 1-15,0-38-3 0,3 39 3 0,-6-20 1 0,23-20-4 16,-20 21 3-16,3-20-5 0,17 0-1 0,0 20 2 0,0-39 0 0,-18 38-2 16,18-38 0-16,0 18-1 0,0-18 3 0,0 21-2 0,0-21 1 0,18 0 2 15,-1 0-2-15,-17 0-1 0,20 0-1 0,-20 0 0 16,23-21 1-16,-6 3 0 0,3 18 1 0,-20-19-2 16,0 19 1-16,20-19 2 0,-3-1-3 0,3 20 1 0,-20 0-2 0,0-19 2 15,18 19 1-15,-18 0 0 0,0 0 1 0,0 0-4 0,0 0 3 16,0 0 3-16,0 19 2 0,0-19-5 0,-18 39 3 0,18-39-2 15,0 37 1-15,-20-37 0 0,20 39-1 0,-17-1 2 0,17-18-3 0,-20-2 2 16,20 2-1-16,-20 17 1 0,3 21 2 0,17-40-3 0,-23 41-1 0,3 17-1 16,20-57 0-16,0 76 3 0,0-75-3 0,0 36-3 15,20-56 4-15,-20 19-4 0,23 2-5 0,-23-3 2 16,17-18-1-16,23 19-18 0,-40-19 6 0,17 19-3 0,21-19-35 0,-18 20-18 16,-3-20 28-16,6 18-65 0,-6-18 54 0,23 20-34 0,-40-20 61 15,17 0-32-15</inkml:trace>
  <inkml:trace contextRef="#ctx0" brushRef="#br0" timeOffset="11279.06">9462 16282 141 0,'0'0'72'0,"0"21"-21"0,0-21-2 0,-20 17 1 0,20-17-29 0,0 0-4 0,-18 18-3 0,18 1 10 0,-20-19-3 0,20 19-5 0,0-19-10 0,0 20 3 0,0 0-3 0,0-20-5 0,0 38 1 0,0-38 0 0,0 18 4 0,0-18-6 15,38 20 0-15,-18-20 0 0,14 18 3 0,-34-18-1 0,23 0-2 16,-3 20 0-16,0-20 0 0,-3 0-1 0,3 0 2 16,-20 21 0-16,18-21-1 0,2 0-2 0,-20 17 2 15,20-17 3-15,-20 20-2 0,0-20-2 0,14 18 0 16,-14 2 4-16,-14-2-1 0,14 3-1 0,0-4 1 15,0 3 7-15,-20 18 1 0,20-38-5 0,-20 38 1 0,2 0-1 16,-2-17-2-16,20 16-1 0,-17 1 0 0,17-20-1 16,-20 2 1-16,20 18 0 0,-20 0-2 0,20-18 2 15,0 18-1-15,0-20 0 0,0 23 4 0,0-24-4 0,20 21 1 16,0 1 3-16,-20-39-2 0,0 20-1 0,17 18 3 0,3-38-1 16,-20 37 0-16,0-37-1 0,18 38 3 0,2 1-1 0,0-2 1 15,-20-16-4-15,14-21 1 0,-14 37 1 0,20-16 0 0,-20 17 0 16,23-38 0-16,-23 17-2 0,0 4 2 0,0-4-2 0,0 4 0 0,0-1 1 15,0-20-1-15,0 18 0 0,0-18-5 0,0 17 6 0,-43 4-2 0,29-1 4 16,-6-20-6-16,0 17-1 0,-18 4-5 0,1-4-7 0,17 5-12 16,-3-22 11-16,6 0-6 0,0 0-28 0,-3 0 8 15,2 0-67-15,18 0 42 0,-20-22 0 0,20 22 2 0,0-38-40 0,0 21 20 16</inkml:trace>
  <inkml:trace contextRef="#ctx0" brushRef="#br0" timeOffset="11812.01">12139 13759 68 0,'0'0'18'0,"0"0"15"0,0 0-16 0,0 0 23 0,-20 0 7 0,20 0-1 0,0 0-6 0,0 0-21 0,0 0 31 0,0 0-37 0,0 0-1 0,-20 0 12 0,20 0-14 0,0 0 0 15,0 0 20-15,-17 0-21 0,17 20 10 0,0-2-12 0,0-18 4 16,-23 38 1-16,23-1 0 0,-17-16-4 0,17-21-2 0,-20 58 3 16,3-2-10-16,-4 22 3 0,4-42 1 0,-23 41-2 0,23-38-2 15,17 19 1-15,-43-21-1 0,43 2 0 0,-17-1 0 0,0 21-9 0,-21 16-10 16,38-57 6-16,-20 39-20 0,0-18-10 0,20-1-17 16,0-38 25-16,-17 20-47 0,17-20 40 0,0 18-38 15,0-18 48-15,0 0-12 0,0 0-22 0</inkml:trace>
  <inkml:trace contextRef="#ctx0" brushRef="#br0" timeOffset="12035.67">12311 13893 79 0,'0'0'37'0,"18"0"-17"0,2-21 20 0,-3 3 5 0,-17 18-23 16,40-19 18-16,-40 1-5 0,14 18-4 0,6-20-17 16,-20 20 15-16,23 0-17 0,-23 0 1 0,20 0 11 0,-20 0-13 0,0 20 10 15,18-20-11-15,-18 37 9 0,0-19-3 0,0-18-8 16,0 41 5-16,0-3-6 0,0-20-5 0,-38 61 7 0,15-6 2 15,-11 26 2-15,-6-24-2 0,23-38-7 0,-41 99 8 16,15-43-9-16,9-14 0 0,-3 14 1 0,-1 3-9 16,18-58 0-16,-17 38-15 0,37-56 7 0,-23 18-3 0,23-20-24 15,-17 23-14-15,17-24-51 0,0 4 59 0,0-21-52 16,0 0 11-16,0 0 56 0,17 0 4 0,-17 0-44 16</inkml:trace>
  <inkml:trace contextRef="#ctx0" brushRef="#br0" timeOffset="12611.94">12865 14409 73 0,'0'0'39'15,"0"0"15"-15,0 0 18 0,0 0-53 0,0 0 20 0,0 0-8 16,0 0-4-16,0 0-5 0,0 0-4 0,0 0-11 16,0 0 2-16,0 0 4 0,0 0-5 0,0 0 4 0,0 0-6 15,0 18 1-15,0-18-2 0,0 0 5 0,0 0-5 16,20 0-2-16,-20 19-2 0,0 3 0 0,0-5 2 0,17 4-1 15,-17-4-3-15,0-17 1 0,0 20-2 0,0-2 2 0,20-18 0 16,-20 38 0-16,0-19 0 0,0 3 2 0,17-5-6 16,-17-17 5-16,0 0-2 0,0 20 3 0,0-20-1 0,20 18-3 0,-20-18 2 15,17 0 1-15,-17 20-2 0,0-20-1 0,23 0-1 16,-23-20 3-16,18 20-1 0,2-18 0 0,-20-2 0 16,20 3 3-16,-20-5-1 0,17 3 2 0,-17 1-2 15,20-2-3-15,-20 20 3 0,0 0 0 0,0-18 1 0,17 18-1 16,-17 0 0-16,0 0 3 0,0 0-1 0,0 0 3 0,0 0 5 15,20 0-6-15,-20 0 4 0,0 0-3 0,0 0 3 16,0 18 7-16,17-18-7 0,-17 0 5 0,0 20-3 0,0-20-6 16,18 0 1-16,-18 18 2 0,0-18-4 0,0 0 4 0,23 0 2 15,-3 0-5-15,-20 0-3 0,20 0 4 0,-3 0-2 0,-17 0-1 16,37 0-1-16,-17-18 2 0,0-2-3 16,-5 20 0-16,5-18-4 0,-20-2 2 0,23 20 2 0,-3-17 2 0,-3-4-3 15,-17 21-2-15,20-17-8 0,-20 17 0 0,20 0-11 16,-20-22 7-16,0 22-16 0,17 0 12 0,-17 0-4 0,0 0-28 0,0-19 17 15,20 19-4-15,-20 0-4 0,0 0-57 0,0 0-5 0,0 0 59 16,18 0-80-16</inkml:trace>
  <inkml:trace contextRef="#ctx0" brushRef="#br0" timeOffset="12951.22">13722 13913 107 0,'0'0'36'0,"0"0"33"0,0-20-5 0,0 20-8 0,0 0-13 0,0-21-8 0,0 21-20 0,0 0 9 0,0 0-11 0,0-18-4 0,0 18-4 0,0 0 5 15,0 0-3-15,0 0-2 0,0 0-2 0,0 0 0 0,0 0 0 0,0 18-4 0,0-18 2 0,0 41 4 16,0-41-3-16,0 38 2 0,0 0-5 0,0-1-2 16,0 2 3-16,0-19 4 0,0 55-1 0,0-15-3 0,0-25 1 15,-20-16 1-15,20 39 1 0,0-39 0 0,0 19 2 0,0-18-1 16,0-2 2-16,0-18 10 0,0 0-10 0,20 0 3 15,-20 0-3-15,23 0-1 0,-23 0 0 0,0 0-1 0,17 0 2 16,-17-18 0-16,20-2-6 0,0 20-1 0,-3-18 1 0,-17 18 1 16,20 0 1-16,-2-20 0 0,2 20-1 0,-3 0 0 0,-17 0-1 15,23 0 2-15,-6 0 2 0,3 20 1 0,-20 18-3 16,20-38-2-16,-20 18 3 0,0 23 0 0,17-3-5 0,-17-38-1 16,0 17-6-16,0 21-7 0,20-18-14 0,-20 17-17 0,0-15-13 15,18 15-110-15,-18-19 119 16,0 2-44-16,20-20 30 0,-20 0 44 0,0 18-43 0</inkml:trace>
  <inkml:trace contextRef="#ctx0" brushRef="#br0" timeOffset="13495.45">14298 14446 54 0,'0'0'19'0,"0"0"22"0,0 0-17 0,0 0 25 0,0 0-25 16,0 0-2-16,0 0 21 0,20 0-6 0,-20 0-8 0,0 0-6 15,0 0 1-15,0 0 1 0,0 0-13 0,0 0 11 16,0 0-11-16,0 0-4 0,0 0-5 0,0 0 6 15,0 0-2-15,0 0-6 0,0 22 1 0,0-22-2 0,-20 0 4 0,20 0-3 16,0 17 2-16,0 4-4 0,0-21 2 0,0 17-1 16,0 3 2-16,0-20-1 0,0 0-1 0,0 18 0 0,0 2 0 15,0-2 4-15,0-18-3 0,0 19 4 16,20-19 4-16,-20 0-5 0,0 0-1 0,17 0 0 0,-17 0-4 16,20 0 4-16,-20 0 9 0,0 0-7 0,0-19 0 15,20 19 2-15,-20 0 0 0,18-18 4 0,-18 18-5 0,0-20 3 0,0 20-3 16,20 0 8-16,-20 0 3 0,0-18-1 0,0 18-12 15,0 0-3-15,0 0 4 0,0 0-1 0,0 0 2 0,17 0 0 16,-17 0-5-16,0 0 4 0,0 18-6 0,0-18 3 0,17 20-2 16,-17-2 6-16,0 1-7 0,0-19 3 0,0 39-2 0,23-39 1 15,-23 38 1-15,0-38-3 0,20 38 5 0,-20-38-6 0,17 20-1 16,-17-2 0-16,20 1-4 0,0 3-13 16,-2-5-8-16,-18-17 13 0,20 0-20 0,14 0-12 0,-34 0 18 15,20 0-39-15,20-17-24 0,-20-5-11 0,18-15 18 16,-38 37 56-16,20-38-5 0,-3 0 23 0,-17 18 5 0,37-38-2 15,-37 40 7-15,23-57 3 0,-6 37 2 0,3 16 3 0,-20-53 23 16,20 17 14-16,-2 0 7 0,-18 23-25 0,20-25 29 0,-3 21-2 16,3 3-28-16,-20 16-3 0,0 3-4 0,0-42 12 0,0 39-18 15,17 20 0-15,-17-18-2 0,0 18 1 0,0-21 1 0,0 4 19 0,0 17-16 16,0 0-8-16,0 0 0 0,0 0-3 0,0 17-3 16,0 22 1-16,0-19 1 0,0-2-1 0,0 23 1 15,0-4 0-15,0-20-1 0,0 22-1 0,0 18 0 0,0 154-1 16,-17-174 0-16,17 40-4 0,0-1-8 15,0-35 0-15,-20 14-21 0,20 3-10 0,0 18-18 16,0-38-24-16,-17 21-8 0,17-42 9 0,0 3 29 16,0-20 38-16,0 19 6 0,0-19 2 0,0 0-46 0</inkml:trace>
  <inkml:trace contextRef="#ctx0" brushRef="#br0" timeOffset="13932.77">14871 14695 65 0,'0'0'0'0,"0"0"46"0,0 0-21 0,0-38 31 0,0 21 6 0,0-24-28 0,0 41 2 0,0-38 28 0,0 20-38 0,0-2 13 0,0 3-25 0,0-4-2 0,0 4 9 0,0-5-2 0,0 22-10 16,0 0-4-16,0-19 14 0,0 19-15 0,20 0 1 15,-20 0-4-15,0 0 3 0,18 19 3 16,-18-19-10-16,20 22-1 0,17-5-4 0,-37 4-14 0,17-21-17 16,23 17-18-16,-40 3-17 0,20-20 31 15,-20 18-3-15,38 2-80 0,-38-20 78 0,37 18 24 0,-37-18 14 16,20 0 8-16,0 0 1 0,-20 0 4 0,14 0 4 16,-14 0-1-16,20 0 15 0,-20-18 14 0,0 18 15 15,0 0-20-15,23-20 1 0,-23 20 26 0,0 0-12 0,0 0-12 16,0 0-18-16,20 0 9 0,-20 0-5 0,0 0-11 15,0 0-2-15,18 0 0 0,-18 0 1 0,0 0 1 0,0 0-6 0,20 20-1 16,-20-20 1-16,20 18 1 0,-3-18-2 0,-17 0 0 0,20 0 1 16,-3 19-2-16,-17-19 1 0,17 0 0 0,-17 0 0 15,23 0 0-15,-3 0-2 0,-20 0 1 0,0 0 0 0,18-19 2 16,-18 1-1-16,0 18-2 0,20-58 0 0,0 41 1 16,-20 17 2-16,0-38 2 0,0-3 1 0,0 41-1 15,0-18-2-15,0 18 9 0,0-20-7 0,0 20 4 0,0-18 7 16,-20-2 8-16,20 20-10 0,0 0-6 0,-20 0 8 15,20 20-8-15,0-20-3 0,0 18 6 0,-18 2-8 16,18-2 4-16,0 23-5 0,0-3 0 0,0-38-1 0,-20 55 2 16,20-35 1-16,0-2-3 0,0 1 0 0,0 20-2 0,0-19 0 15,0 18 0-15,20 0-11 0,-20-20 4 16,18 1-2-16,-18 20-36 0,20-1-26 0,-20-38 44 16,20 20-71-16,-3-20 18 0,-17 0 38 0,20 0-40 15,-20 0 49-15,17-20-11 0,0 20 28 0,-17 0-27 0</inkml:trace>
  <inkml:trace contextRef="#ctx0" brushRef="#br0" timeOffset="14212.02">15729 14523 67 0,'0'0'41'0,"0"0"-19"0,0 0 21 0,0 0-22 0,22 0 19 0,-22 0-3 0,0 0-19 0,0 0 10 0,18 0 3 0,-18 0-20 0,0 0-9 0,0 0 0 0,0 0 12 16,0 20-4-16,0-20-1 16,20 18 4-16,-20 2-5 0,0-2 2 0,0-18-4 15,0 19-1-15,0 3-1 0,0-5-2 0,0 3 2 0,0 18 0 16,0-20-2-16,20 20 9 0,-20-38-7 0,0 41 3 15,0-41-1-15,17 35 9 0,-17-15 1 0,0-20-9 0,20 20 4 16,-20-20-7-16,17 0-1 0,3 0 7 0,-20 0-5 0,18-20 5 0,22 0-5 16,-40 2-4-16,20-21 6 0,0 2-1 0,-3 17-4 0,20-36 0 15,-17-3 4-15,15 2-3 0,-15 19-3 0,3 0-2 16,-3 21 0-16,17-42-7 0,-37 39 0 0,20-18-14 0,-3 19 0 16,3 0-3-16,-2 1-12 0,-18 18-2 0,17-21 21 15,6 21-27-15,-23 0 22 0,0 0 2 0,20 0-2 0,-20 0-25 0,17 0-2 16,-17 21 25-16,0-3-21 0,0-18 11 0,0 19 24 15,0 0-10-15,0-19-23 0</inkml:trace>
  <inkml:trace contextRef="#ctx0" brushRef="#br0" timeOffset="14512.69">16382 14561 70 0,'0'0'17'0,"0"0"0"0,0 0-1 0,0 0 2 0,0 0 17 0,0 0-16 16,0 0-2-16,17 0 14 0,-17 0-7 0,20 0-7 16,-2 0-9-16,-1 0-2 0,3 0-1 0,3-18-2 15,-6 18-2-15,-17 0 1 0,0 0-1 0,40-20 0 16,-40 3-2-16,17 17 1 0,-17 0 0 0,20-21 2 0,-20 21-1 15,18-17-1-15,-18 17 0 0,20-22 3 0,-20 3 3 0,0 19 8 16,0-18 6-16,0 18-1 0,0 0-12 0,0-20 5 16,0 20-4-16,0 0 11 0,0-18 1 0,-20 18-10 15,20 0-2-15,0 0-2 0,-18 0 0 0,18 18 2 0,-20 2 4 0,20-20-10 16,0 18 4-16,0 1-1 0,-17-19-4 0,17 39 9 0,-20-18-3 0,20 16 7 16,-20-19-2-16,20 2-10 0,0 39 5 0,-17-42-4 0,17 21 3 15,-23 20 1-15,23-21-2 0,0 2-3 0,-20-1-2 16,20 0 2-16,0-17-1 0,0 16 5 0,0 1-3 0,0-38-1 15,0 38-2-15,0-17-6 0,0-21-5 0,20 17-6 16,-20 4 4-16,0-21 1 0,23 0-22 0,-6 0-9 0,3 0-13 16,-20 0 19-16,37-21-51 0,-37 4 39 0,20-4 2 0,-20 1 4 15,55 2-33-15,-55-20 60 0,23 38-27 0</inkml:trace>
  <inkml:trace contextRef="#ctx0" brushRef="#br0" timeOffset="14778.78">16898 14543 66 0,'0'0'29'0,"0"0"36"0,0 0-30 0,0 0 35 0,0 0-37 16,0 0-2-16,0 0 22 0,0 0-15 0,0 0-23 0,0 0 10 15,0 0-16-15,0 0 6 0,0 0-10 0,0 18 1 0,0-18-2 16,0 20 1-16,0-20-4 0,0 18 3 0,0 1-1 0,0-19 0 0,0 39 3 0,0-1-6 16,0 0 1-16,0-38 1 0,0 20 0 0,0 17 2 15,-20 2-4-15,20-21 1 0,0 22 1 0,0-22 1 16,0 20-3-16,0-38-2 0,0 20 2 0,0-1 8 0,0-19-1 16,0 0-1-16,0 0-1 0,0-19 1 0,0-1 1 0,0 20-2 15,20-56 5-15,-20 36-6 0,17 0 0 0,-17-15 0 0,38-44 4 16,-18 41-5-16,0 0 2 0,-6-20 4 0,29 20-3 0,-6-17-2 0,-37 34-2 0,41-18-1 15,-4 2 10-15,-20 37-4 0,0-20-1 0,6 2-7 0,14 18-2 16,-37-20-1-16,21 20 4 0,-1 0-2 0,-3 0-5 0,3 0 0 16,-20 0-7-16,17 0-11 0,0 20 8 0,3-20-1 0,-20 18-28 0,23 2-22 15,-23-20 22-15,17 18-11 0,4 1-79 0,-21 3 69 0,0-5-22 16,0 4 34-16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384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86.40776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11-18T21:28:38.074"/>
    </inkml:context>
    <inkml:brush xml:id="br0">
      <inkml:brushProperty name="width" value="0.05292" units="cm"/>
      <inkml:brushProperty name="height" value="0.05292" units="cm"/>
      <inkml:brushProperty name="color" value="#FFA500"/>
    </inkml:brush>
  </inkml:definitions>
  <inkml:trace contextRef="#ctx0" brushRef="#br0">18468 4099 0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7A026E36-57A3-47EE-B360-4C01E77DCD28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7EF596C0-D9DC-493D-8AFB-C760AE05E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311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4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073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021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5057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154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370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747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795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01116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9806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8561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76997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7667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870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71067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3751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2039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3431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359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210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369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421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8356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050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970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5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139C-664D-411C-AAE1-435ED6A68D81}" type="datetime1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26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4EB9D-B053-49A6-9F68-E12D57928C5A}" type="datetime1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78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E3DA-C0E9-4A88-8AC5-EAC107DD5ACA}" type="datetime1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0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3A30-F9E4-4CA1-BF37-09E4B651D1E4}" type="datetime1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38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4D92A-B622-4594-93C8-7A24AEF2A63E}" type="datetime1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51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D9CAE-96FA-4AB9-B0B1-5D89E4A685E5}" type="datetime1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24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BA4A-8FBD-420D-AD9F-E3D959E48795}" type="datetime1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92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F855-1B33-40DD-A86F-4C160C2B6A7F}" type="datetime1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55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2B1C-1960-49E0-A967-CAD5DE4A8CE8}" type="datetime1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91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F6C7-68D1-427D-BA0C-17075EF25F33}" type="datetime1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52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26EC0-2311-4711-BD09-1E3B5F918B56}" type="datetime1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6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76D3E-509F-4821-8F4D-EFFBCC2DF273}" type="datetime1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24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customXml" Target="../ink/ink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compilers.cool/final-survey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1.photofunia.com/2/results/y/G/yGlTb48ruKK_-04DaAz2aA_r.jpg">
            <a:extLst>
              <a:ext uri="{FF2B5EF4-FFF2-40B4-BE49-F238E27FC236}">
                <a16:creationId xmlns:a16="http://schemas.microsoft.com/office/drawing/2014/main" id="{E4F3A9B3-B38F-49C3-835B-8A2D4CD23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u2.photofunia.com/2/results/r/S/rSnvZMQbZLhU9R69QU0f6Q_r.jpg">
            <a:extLst>
              <a:ext uri="{FF2B5EF4-FFF2-40B4-BE49-F238E27FC236}">
                <a16:creationId xmlns:a16="http://schemas.microsoft.com/office/drawing/2014/main" id="{57F42839-AE08-438A-E8D3-76676538F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77B9F08-CD24-4EB9-B9EC-2A06831BCC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0646" y="4801805"/>
            <a:ext cx="8581292" cy="1954163"/>
          </a:xfrm>
        </p:spPr>
        <p:txBody>
          <a:bodyPr>
            <a:normAutofit/>
          </a:bodyPr>
          <a:lstStyle/>
          <a:p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Beyond Compilers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462B00-A2A4-42D1-B3F8-6A6DA3B7D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3510" y="6356352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83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99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Clang-Format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1699469"/>
            <a:ext cx="4141305" cy="4796992"/>
          </a:xfrm>
        </p:spPr>
        <p:txBody>
          <a:bodyPr>
            <a:normAutofit/>
          </a:bodyPr>
          <a:lstStyle/>
          <a:p>
            <a:r>
              <a:rPr lang="en-US" dirty="0"/>
              <a:t>Code (re)formatter</a:t>
            </a:r>
          </a:p>
          <a:p>
            <a:r>
              <a:rPr lang="en-US" dirty="0"/>
              <a:t>Ensures that all code in a project is of a consistent style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57999"/>
      </p:ext>
    </p:extLst>
  </p:cSld>
  <p:clrMapOvr>
    <a:masterClrMapping/>
  </p:clrMapOvr>
</p:sld>
</file>

<file path=ppt/slides/slide1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113"/>
            <a:ext cx="1216136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Compiler Techniques Outside Compilers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11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3CAE07-F947-4EB4-A320-556D4A5FB4D6}"/>
              </a:ext>
            </a:extLst>
          </p:cNvPr>
          <p:cNvSpPr/>
          <p:nvPr/>
        </p:nvSpPr>
        <p:spPr>
          <a:xfrm>
            <a:off x="4280451" y="1701268"/>
            <a:ext cx="1596067" cy="47594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1EBC083-9D96-4D96-9716-44C40020112C}"/>
              </a:ext>
            </a:extLst>
          </p:cNvPr>
          <p:cNvSpPr/>
          <p:nvPr/>
        </p:nvSpPr>
        <p:spPr>
          <a:xfrm>
            <a:off x="4426817" y="1919291"/>
            <a:ext cx="1371600" cy="86697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Front end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6669E34-155D-4503-9735-662FACD80752}"/>
              </a:ext>
            </a:extLst>
          </p:cNvPr>
          <p:cNvSpPr/>
          <p:nvPr/>
        </p:nvSpPr>
        <p:spPr>
          <a:xfrm>
            <a:off x="4426817" y="3456883"/>
            <a:ext cx="1371600" cy="126182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Middle end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606C64B-548C-4DFD-9EAD-1CF740787C45}"/>
              </a:ext>
            </a:extLst>
          </p:cNvPr>
          <p:cNvSpPr/>
          <p:nvPr/>
        </p:nvSpPr>
        <p:spPr>
          <a:xfrm>
            <a:off x="4426817" y="5180994"/>
            <a:ext cx="1371600" cy="110829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Back end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C70A585-EDF6-4711-8065-BC9710BCB817}"/>
              </a:ext>
            </a:extLst>
          </p:cNvPr>
          <p:cNvCxnSpPr>
            <a:cxnSpLocks/>
            <a:stCxn id="16" idx="2"/>
            <a:endCxn id="17" idx="0"/>
          </p:cNvCxnSpPr>
          <p:nvPr/>
        </p:nvCxnSpPr>
        <p:spPr>
          <a:xfrm>
            <a:off x="5112617" y="2786263"/>
            <a:ext cx="0" cy="6706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4F852D0-6B4A-43BA-9BD7-567BCE011F3F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5112617" y="4718707"/>
            <a:ext cx="0" cy="4622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5EC49E9-4A3E-4330-9268-B6BA7246523E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5112617" y="1534591"/>
            <a:ext cx="6128" cy="384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9BF32F5-A988-40D2-A64A-E0DE7A60859A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5112617" y="6289291"/>
            <a:ext cx="0" cy="4511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Left Brace 23">
            <a:extLst>
              <a:ext uri="{FF2B5EF4-FFF2-40B4-BE49-F238E27FC236}">
                <a16:creationId xmlns:a16="http://schemas.microsoft.com/office/drawing/2014/main" id="{A86B5FB7-8A14-4C7D-AFCF-5564A4A609D9}"/>
              </a:ext>
            </a:extLst>
          </p:cNvPr>
          <p:cNvSpPr/>
          <p:nvPr/>
        </p:nvSpPr>
        <p:spPr>
          <a:xfrm>
            <a:off x="5844426" y="1639229"/>
            <a:ext cx="288082" cy="1427356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DBE0975-4C93-4566-B73E-0532E714A358}"/>
              </a:ext>
            </a:extLst>
          </p:cNvPr>
          <p:cNvSpPr/>
          <p:nvPr/>
        </p:nvSpPr>
        <p:spPr>
          <a:xfrm>
            <a:off x="6230525" y="1734720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Lexical Analysis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EBE24C6-1745-4AF9-A75D-33F05DB3F4C9}"/>
              </a:ext>
            </a:extLst>
          </p:cNvPr>
          <p:cNvSpPr/>
          <p:nvPr/>
        </p:nvSpPr>
        <p:spPr>
          <a:xfrm>
            <a:off x="6230525" y="2462111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Syntactic Analysis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32C478A-03FE-4D28-BDE3-128B95ED4A6F}"/>
              </a:ext>
            </a:extLst>
          </p:cNvPr>
          <p:cNvSpPr/>
          <p:nvPr/>
        </p:nvSpPr>
        <p:spPr>
          <a:xfrm>
            <a:off x="6230525" y="3245543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Semantic Analysis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945B502-0CD7-4A66-AC51-10EBA69B657D}"/>
              </a:ext>
            </a:extLst>
          </p:cNvPr>
          <p:cNvSpPr/>
          <p:nvPr/>
        </p:nvSpPr>
        <p:spPr>
          <a:xfrm>
            <a:off x="6205805" y="387669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IR</a:t>
            </a:r>
          </a:p>
          <a:p>
            <a:pPr algn="ctr"/>
            <a:r>
              <a:rPr lang="en-US" sz="1400" dirty="0" err="1"/>
              <a:t>Codegen</a:t>
            </a:r>
            <a:endParaRPr lang="en-US" sz="1400" dirty="0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824186C8-B5E4-482A-AC81-3A1CFF6B0832}"/>
              </a:ext>
            </a:extLst>
          </p:cNvPr>
          <p:cNvSpPr/>
          <p:nvPr/>
        </p:nvSpPr>
        <p:spPr>
          <a:xfrm>
            <a:off x="5843064" y="5125270"/>
            <a:ext cx="288082" cy="1427356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37EB691-7DD1-4EE2-A35C-4A4347EF93E3}"/>
              </a:ext>
            </a:extLst>
          </p:cNvPr>
          <p:cNvSpPr/>
          <p:nvPr/>
        </p:nvSpPr>
        <p:spPr>
          <a:xfrm>
            <a:off x="6201753" y="448142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IR Optimization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09CDE8C-0226-43C7-BCD6-E53E5D9A2C16}"/>
              </a:ext>
            </a:extLst>
          </p:cNvPr>
          <p:cNvSpPr/>
          <p:nvPr/>
        </p:nvSpPr>
        <p:spPr>
          <a:xfrm>
            <a:off x="6230524" y="518099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Final </a:t>
            </a:r>
            <a:r>
              <a:rPr lang="en-US" sz="1400" dirty="0" err="1"/>
              <a:t>Codegen</a:t>
            </a:r>
            <a:endParaRPr lang="en-US" sz="1400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C21E6FC-AE84-4FEC-B054-48D21819F134}"/>
              </a:ext>
            </a:extLst>
          </p:cNvPr>
          <p:cNvSpPr/>
          <p:nvPr/>
        </p:nvSpPr>
        <p:spPr>
          <a:xfrm>
            <a:off x="6230525" y="5933032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Final Code</a:t>
            </a:r>
          </a:p>
          <a:p>
            <a:pPr algn="ctr"/>
            <a:r>
              <a:rPr lang="en-US" sz="1400" dirty="0"/>
              <a:t>Optimization</a:t>
            </a: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B0D9A4CE-682A-4225-A770-2CD604B11045}"/>
              </a:ext>
            </a:extLst>
          </p:cNvPr>
          <p:cNvSpPr/>
          <p:nvPr/>
        </p:nvSpPr>
        <p:spPr>
          <a:xfrm>
            <a:off x="5817044" y="3203545"/>
            <a:ext cx="288082" cy="1805517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D9B484-D2CF-4580-998F-3056B53C2246}"/>
              </a:ext>
            </a:extLst>
          </p:cNvPr>
          <p:cNvSpPr/>
          <p:nvPr/>
        </p:nvSpPr>
        <p:spPr>
          <a:xfrm>
            <a:off x="6131147" y="3133486"/>
            <a:ext cx="1492571" cy="737348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alf Frame 33">
            <a:extLst>
              <a:ext uri="{FF2B5EF4-FFF2-40B4-BE49-F238E27FC236}">
                <a16:creationId xmlns:a16="http://schemas.microsoft.com/office/drawing/2014/main" id="{B9E5A81D-BEA1-4B5C-BE52-27662391250B}"/>
              </a:ext>
            </a:extLst>
          </p:cNvPr>
          <p:cNvSpPr/>
          <p:nvPr/>
        </p:nvSpPr>
        <p:spPr>
          <a:xfrm rot="13735520">
            <a:off x="7829767" y="1343003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Half Frame 34">
            <a:extLst>
              <a:ext uri="{FF2B5EF4-FFF2-40B4-BE49-F238E27FC236}">
                <a16:creationId xmlns:a16="http://schemas.microsoft.com/office/drawing/2014/main" id="{3DB7726D-9DB2-4C87-937B-AB6668886B94}"/>
              </a:ext>
            </a:extLst>
          </p:cNvPr>
          <p:cNvSpPr/>
          <p:nvPr/>
        </p:nvSpPr>
        <p:spPr>
          <a:xfrm rot="13735520">
            <a:off x="7826051" y="2075265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29580"/>
      </p:ext>
    </p:extLst>
  </p:cSld>
  <p:clrMapOvr>
    <a:masterClrMapping/>
  </p:clrMapOvr>
</p:sld>
</file>

<file path=ppt/slides/slide1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99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Static Analysis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1699469"/>
            <a:ext cx="4494893" cy="479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We did a bit already:</a:t>
            </a:r>
            <a:endParaRPr lang="en-US" dirty="0"/>
          </a:p>
          <a:p>
            <a:r>
              <a:rPr lang="en-US" dirty="0" err="1"/>
              <a:t>Typechecking</a:t>
            </a:r>
            <a:endParaRPr lang="en-US" dirty="0"/>
          </a:p>
          <a:p>
            <a:r>
              <a:rPr lang="en-US" dirty="0"/>
              <a:t>Data flow</a:t>
            </a:r>
          </a:p>
          <a:p>
            <a:pPr marL="0" indent="0">
              <a:buNone/>
            </a:pPr>
            <a:r>
              <a:rPr lang="en-US" b="1" dirty="0"/>
              <a:t>We focused on faithfully translating program</a:t>
            </a:r>
          </a:p>
          <a:p>
            <a:r>
              <a:rPr lang="en-US" dirty="0"/>
              <a:t>But what about when the program is garbage?</a:t>
            </a:r>
            <a:endParaRPr lang="en-US" b="1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12</a:t>
            </a:fld>
            <a:endParaRPr lang="en-US"/>
          </a:p>
        </p:txBody>
      </p:sp>
      <p:pic>
        <p:nvPicPr>
          <p:cNvPr id="8194" name="Picture 2" descr="UPSC Prelims General Studies 2018 Analysis - IAS Kracker">
            <a:extLst>
              <a:ext uri="{FF2B5EF4-FFF2-40B4-BE49-F238E27FC236}">
                <a16:creationId xmlns:a16="http://schemas.microsoft.com/office/drawing/2014/main" id="{BA478006-3051-4642-875A-9C8939CAA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060" y="2299480"/>
            <a:ext cx="3715658" cy="247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64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99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Information Leakage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1699469"/>
            <a:ext cx="7802831" cy="479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We’d like to know if a program can leak secret/private data</a:t>
            </a:r>
          </a:p>
          <a:p>
            <a:r>
              <a:rPr lang="en-US" dirty="0"/>
              <a:t>It would be good to know that </a:t>
            </a:r>
            <a:r>
              <a:rPr lang="en-US" i="1" dirty="0"/>
              <a:t>before </a:t>
            </a:r>
            <a:r>
              <a:rPr lang="en-US" dirty="0"/>
              <a:t>running the program</a:t>
            </a:r>
          </a:p>
          <a:p>
            <a:r>
              <a:rPr lang="en-US" dirty="0"/>
              <a:t>Use static analysis!</a:t>
            </a:r>
          </a:p>
          <a:p>
            <a:pPr lvl="1"/>
            <a:r>
              <a:rPr lang="en-US" dirty="0"/>
              <a:t>Can data that comes from a sensitive source reach an untrusted sink?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3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99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Static Instrumentation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99469"/>
            <a:ext cx="7707828" cy="479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Add “reporting” to executables</a:t>
            </a:r>
          </a:p>
          <a:p>
            <a:r>
              <a:rPr lang="en-US" i="1" dirty="0"/>
              <a:t>Test suite line coverage:</a:t>
            </a:r>
            <a:r>
              <a:rPr lang="en-US" dirty="0"/>
              <a:t> Is every line of the program exercised by the test suite?</a:t>
            </a:r>
          </a:p>
          <a:p>
            <a:r>
              <a:rPr lang="en-US" i="1" dirty="0"/>
              <a:t>Taint tracking:</a:t>
            </a:r>
            <a:r>
              <a:rPr lang="en-US" dirty="0"/>
              <a:t> determine if user input is ever touching protected memory</a:t>
            </a:r>
            <a:endParaRPr lang="en-US" i="1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0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99"/>
            <a:ext cx="12192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Static Analysis: </a:t>
            </a:r>
            <a:r>
              <a:rPr lang="en-US" sz="4500" dirty="0" err="1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cppcheck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1699469"/>
            <a:ext cx="4494893" cy="479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Tool for common CPP errors</a:t>
            </a:r>
            <a:endParaRPr lang="en-US" dirty="0"/>
          </a:p>
          <a:p>
            <a:r>
              <a:rPr lang="en-US" dirty="0"/>
              <a:t>Check for semantic errors / likely logic issues</a:t>
            </a:r>
          </a:p>
          <a:p>
            <a:r>
              <a:rPr lang="en-US" dirty="0" err="1"/>
              <a:t>Sorta</a:t>
            </a:r>
            <a:r>
              <a:rPr lang="en-US" dirty="0"/>
              <a:t> like a standalone version of the warning phase of the compiler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15</a:t>
            </a:fld>
            <a:endParaRPr lang="en-US"/>
          </a:p>
        </p:txBody>
      </p:sp>
      <p:pic>
        <p:nvPicPr>
          <p:cNvPr id="18434" name="Picture 2" descr="Related image">
            <a:extLst>
              <a:ext uri="{FF2B5EF4-FFF2-40B4-BE49-F238E27FC236}">
                <a16:creationId xmlns:a16="http://schemas.microsoft.com/office/drawing/2014/main" id="{00BB1339-5951-4A41-81E1-F40D11DC1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543" y="228962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3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16="http://schemas.microsoft.com/office/drawing/2014/main"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99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Linters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217" y="2049409"/>
            <a:ext cx="5257441" cy="18367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Check source code for likely bugs</a:t>
            </a:r>
          </a:p>
          <a:p>
            <a:pPr lvl="1"/>
            <a:r>
              <a:rPr lang="en-US" dirty="0" err="1"/>
              <a:t>cpplint</a:t>
            </a:r>
            <a:endParaRPr lang="en-US" dirty="0"/>
          </a:p>
          <a:p>
            <a:pPr lvl="1"/>
            <a:r>
              <a:rPr lang="en-US" dirty="0" err="1"/>
              <a:t>pylint</a:t>
            </a:r>
            <a:r>
              <a:rPr lang="en-US" dirty="0"/>
              <a:t> / flake8</a:t>
            </a:r>
          </a:p>
          <a:p>
            <a:pPr lvl="1"/>
            <a:r>
              <a:rPr lang="en-US" dirty="0"/>
              <a:t>bandit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 descr="A picture containing snow&#10;&#10;Description automatically generated">
            <a:extLst>
              <a:ext uri="{FF2B5EF4-FFF2-40B4-BE49-F238E27FC236}">
                <a16:creationId xmlns:a16="http://schemas.microsoft.com/office/drawing/2014/main" id="{7FD9E376-228A-4B18-990B-429AD435B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090" y="2464308"/>
            <a:ext cx="3734562" cy="24897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BE865B-8A80-410E-BB91-963671D95BBC}"/>
              </a:ext>
            </a:extLst>
          </p:cNvPr>
          <p:cNvSpPr txBox="1"/>
          <p:nvPr/>
        </p:nvSpPr>
        <p:spPr>
          <a:xfrm>
            <a:off x="7699248" y="4956048"/>
            <a:ext cx="340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Dryer Lint (a different kind of lint)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76EAFF6-2693-2129-516D-3A88BD6DC7AB}"/>
                  </a:ext>
                </a:extLst>
              </p14:cNvPr>
              <p14:cNvContentPartPr/>
              <p14:nvPr/>
            </p14:nvContentPartPr>
            <p14:xfrm>
              <a:off x="3075840" y="3371040"/>
              <a:ext cx="3207240" cy="3041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76EAFF6-2693-2129-516D-3A88BD6DC7A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66480" y="3361680"/>
                <a:ext cx="3225960" cy="306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3769374"/>
      </p:ext>
    </p:extLst>
  </p:cSld>
  <p:clrMapOvr>
    <a:masterClrMapping/>
  </p:clrMapOvr>
</p:sld>
</file>

<file path=ppt/slides/slide1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113"/>
            <a:ext cx="12192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Compiler Techniques Outside Compilers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17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3CAE07-F947-4EB4-A320-556D4A5FB4D6}"/>
              </a:ext>
            </a:extLst>
          </p:cNvPr>
          <p:cNvSpPr/>
          <p:nvPr/>
        </p:nvSpPr>
        <p:spPr>
          <a:xfrm>
            <a:off x="4280451" y="1701268"/>
            <a:ext cx="1596067" cy="47594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1EBC083-9D96-4D96-9716-44C40020112C}"/>
              </a:ext>
            </a:extLst>
          </p:cNvPr>
          <p:cNvSpPr/>
          <p:nvPr/>
        </p:nvSpPr>
        <p:spPr>
          <a:xfrm>
            <a:off x="4426817" y="1919291"/>
            <a:ext cx="1371600" cy="86697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Front end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6669E34-155D-4503-9735-662FACD80752}"/>
              </a:ext>
            </a:extLst>
          </p:cNvPr>
          <p:cNvSpPr/>
          <p:nvPr/>
        </p:nvSpPr>
        <p:spPr>
          <a:xfrm>
            <a:off x="4426817" y="3456883"/>
            <a:ext cx="1371600" cy="126182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Middle end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606C64B-548C-4DFD-9EAD-1CF740787C45}"/>
              </a:ext>
            </a:extLst>
          </p:cNvPr>
          <p:cNvSpPr/>
          <p:nvPr/>
        </p:nvSpPr>
        <p:spPr>
          <a:xfrm>
            <a:off x="4426817" y="5180994"/>
            <a:ext cx="1371600" cy="110829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Back end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C70A585-EDF6-4711-8065-BC9710BCB817}"/>
              </a:ext>
            </a:extLst>
          </p:cNvPr>
          <p:cNvCxnSpPr>
            <a:cxnSpLocks/>
            <a:stCxn id="16" idx="2"/>
            <a:endCxn id="17" idx="0"/>
          </p:cNvCxnSpPr>
          <p:nvPr/>
        </p:nvCxnSpPr>
        <p:spPr>
          <a:xfrm>
            <a:off x="5112617" y="2786263"/>
            <a:ext cx="0" cy="6706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4F852D0-6B4A-43BA-9BD7-567BCE011F3F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5112617" y="4718707"/>
            <a:ext cx="0" cy="4622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5EC49E9-4A3E-4330-9268-B6BA7246523E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5112617" y="1534591"/>
            <a:ext cx="6128" cy="384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9BF32F5-A988-40D2-A64A-E0DE7A60859A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5112617" y="6289291"/>
            <a:ext cx="0" cy="4511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Left Brace 23">
            <a:extLst>
              <a:ext uri="{FF2B5EF4-FFF2-40B4-BE49-F238E27FC236}">
                <a16:creationId xmlns:a16="http://schemas.microsoft.com/office/drawing/2014/main" id="{A86B5FB7-8A14-4C7D-AFCF-5564A4A609D9}"/>
              </a:ext>
            </a:extLst>
          </p:cNvPr>
          <p:cNvSpPr/>
          <p:nvPr/>
        </p:nvSpPr>
        <p:spPr>
          <a:xfrm>
            <a:off x="5844426" y="1639229"/>
            <a:ext cx="288082" cy="1427356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DBE0975-4C93-4566-B73E-0532E714A358}"/>
              </a:ext>
            </a:extLst>
          </p:cNvPr>
          <p:cNvSpPr/>
          <p:nvPr/>
        </p:nvSpPr>
        <p:spPr>
          <a:xfrm>
            <a:off x="6230525" y="1734720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Lexical Analysis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EBE24C6-1745-4AF9-A75D-33F05DB3F4C9}"/>
              </a:ext>
            </a:extLst>
          </p:cNvPr>
          <p:cNvSpPr/>
          <p:nvPr/>
        </p:nvSpPr>
        <p:spPr>
          <a:xfrm>
            <a:off x="6230525" y="2462111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Syntactic Analysis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32C478A-03FE-4D28-BDE3-128B95ED4A6F}"/>
              </a:ext>
            </a:extLst>
          </p:cNvPr>
          <p:cNvSpPr/>
          <p:nvPr/>
        </p:nvSpPr>
        <p:spPr>
          <a:xfrm>
            <a:off x="6230525" y="3245543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Semantic Analysis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945B502-0CD7-4A66-AC51-10EBA69B657D}"/>
              </a:ext>
            </a:extLst>
          </p:cNvPr>
          <p:cNvSpPr/>
          <p:nvPr/>
        </p:nvSpPr>
        <p:spPr>
          <a:xfrm>
            <a:off x="6205805" y="387669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IR</a:t>
            </a:r>
          </a:p>
          <a:p>
            <a:pPr algn="ctr"/>
            <a:r>
              <a:rPr lang="en-US" sz="1400" dirty="0" err="1"/>
              <a:t>Codegen</a:t>
            </a:r>
            <a:endParaRPr lang="en-US" sz="1400" dirty="0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824186C8-B5E4-482A-AC81-3A1CFF6B0832}"/>
              </a:ext>
            </a:extLst>
          </p:cNvPr>
          <p:cNvSpPr/>
          <p:nvPr/>
        </p:nvSpPr>
        <p:spPr>
          <a:xfrm>
            <a:off x="5843064" y="5125270"/>
            <a:ext cx="288082" cy="1427356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37EB691-7DD1-4EE2-A35C-4A4347EF93E3}"/>
              </a:ext>
            </a:extLst>
          </p:cNvPr>
          <p:cNvSpPr/>
          <p:nvPr/>
        </p:nvSpPr>
        <p:spPr>
          <a:xfrm>
            <a:off x="6201753" y="448142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IR Optimization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09CDE8C-0226-43C7-BCD6-E53E5D9A2C16}"/>
              </a:ext>
            </a:extLst>
          </p:cNvPr>
          <p:cNvSpPr/>
          <p:nvPr/>
        </p:nvSpPr>
        <p:spPr>
          <a:xfrm>
            <a:off x="6230524" y="518099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Final </a:t>
            </a:r>
            <a:r>
              <a:rPr lang="en-US" sz="1400" dirty="0" err="1"/>
              <a:t>Codegen</a:t>
            </a:r>
            <a:endParaRPr lang="en-US" sz="1400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C21E6FC-AE84-4FEC-B054-48D21819F134}"/>
              </a:ext>
            </a:extLst>
          </p:cNvPr>
          <p:cNvSpPr/>
          <p:nvPr/>
        </p:nvSpPr>
        <p:spPr>
          <a:xfrm>
            <a:off x="6230525" y="5933032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Final Code</a:t>
            </a:r>
          </a:p>
          <a:p>
            <a:pPr algn="ctr"/>
            <a:r>
              <a:rPr lang="en-US" sz="1400" dirty="0"/>
              <a:t>Optimization</a:t>
            </a: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B0D9A4CE-682A-4225-A770-2CD604B11045}"/>
              </a:ext>
            </a:extLst>
          </p:cNvPr>
          <p:cNvSpPr/>
          <p:nvPr/>
        </p:nvSpPr>
        <p:spPr>
          <a:xfrm>
            <a:off x="5817044" y="3203545"/>
            <a:ext cx="288082" cy="1805517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D9B484-D2CF-4580-998F-3056B53C2246}"/>
              </a:ext>
            </a:extLst>
          </p:cNvPr>
          <p:cNvSpPr/>
          <p:nvPr/>
        </p:nvSpPr>
        <p:spPr>
          <a:xfrm>
            <a:off x="6097694" y="3824862"/>
            <a:ext cx="1492571" cy="1243110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alf Frame 33">
            <a:extLst>
              <a:ext uri="{FF2B5EF4-FFF2-40B4-BE49-F238E27FC236}">
                <a16:creationId xmlns:a16="http://schemas.microsoft.com/office/drawing/2014/main" id="{0FA9DA4E-B31A-4F8F-B840-5AC44C8DFE77}"/>
              </a:ext>
            </a:extLst>
          </p:cNvPr>
          <p:cNvSpPr/>
          <p:nvPr/>
        </p:nvSpPr>
        <p:spPr>
          <a:xfrm rot="13735520">
            <a:off x="7829767" y="1343003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Half Frame 34">
            <a:extLst>
              <a:ext uri="{FF2B5EF4-FFF2-40B4-BE49-F238E27FC236}">
                <a16:creationId xmlns:a16="http://schemas.microsoft.com/office/drawing/2014/main" id="{48B68524-8A59-4F98-B2B9-AE92566843C0}"/>
              </a:ext>
            </a:extLst>
          </p:cNvPr>
          <p:cNvSpPr/>
          <p:nvPr/>
        </p:nvSpPr>
        <p:spPr>
          <a:xfrm rot="13735520">
            <a:off x="7826051" y="2075265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Half Frame 35">
            <a:extLst>
              <a:ext uri="{FF2B5EF4-FFF2-40B4-BE49-F238E27FC236}">
                <a16:creationId xmlns:a16="http://schemas.microsoft.com/office/drawing/2014/main" id="{F137C62B-1891-4041-A14B-F8A287F4B59A}"/>
              </a:ext>
            </a:extLst>
          </p:cNvPr>
          <p:cNvSpPr/>
          <p:nvPr/>
        </p:nvSpPr>
        <p:spPr>
          <a:xfrm rot="13735520">
            <a:off x="7822335" y="2907886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117832"/>
      </p:ext>
    </p:extLst>
  </p:cSld>
  <p:clrMapOvr>
    <a:masterClrMapping/>
  </p:clrMapOvr>
</p:sld>
</file>

<file path=ppt/slides/slide1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99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“Old School” Virtual Machines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99469"/>
            <a:ext cx="5077444" cy="479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Abstract hardware architecture</a:t>
            </a:r>
          </a:p>
          <a:p>
            <a:r>
              <a:rPr lang="en-US" dirty="0"/>
              <a:t>Compile once, run anywhere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18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DB389F-1571-4F8B-AB69-297057DF7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625" y="3129953"/>
            <a:ext cx="600075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83836"/>
      </p:ext>
    </p:extLst>
  </p:cSld>
  <p:clrMapOvr>
    <a:masterClrMapping/>
  </p:clrMapOvr>
</p:sld>
</file>

<file path=ppt/slides/slide1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8D02C7-73D2-472B-9FC5-6EE6CC085E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7"/>
          <a:stretch/>
        </p:blipFill>
        <p:spPr>
          <a:xfrm>
            <a:off x="6745515" y="1531257"/>
            <a:ext cx="3824774" cy="462048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99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 err="1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FiE</a:t>
            </a: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 on Firmware!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5F771C9-97BC-427A-B1DD-3BCD1E627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99469"/>
            <a:ext cx="4756150" cy="4796992"/>
          </a:xfrm>
        </p:spPr>
        <p:txBody>
          <a:bodyPr>
            <a:normAutofit/>
          </a:bodyPr>
          <a:lstStyle/>
          <a:p>
            <a:r>
              <a:rPr lang="en-US" dirty="0"/>
              <a:t>Analyze behaviors of 100s of related IoT programs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46432"/>
      </p:ext>
    </p:extLst>
  </p:cSld>
  <p:clrMapOvr>
    <a:masterClrMapping/>
  </p:clrMapOvr>
</p:sld>
</file>

<file path=ppt/slides/slide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43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This Time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Lecture Outline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786" y="1699469"/>
            <a:ext cx="500978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Beyond Compilers</a:t>
            </a:r>
          </a:p>
          <a:p>
            <a:r>
              <a:rPr lang="en-US" dirty="0"/>
              <a:t>Using compiler techniques for other stuff</a:t>
            </a:r>
          </a:p>
          <a:p>
            <a:r>
              <a:rPr lang="en-US" dirty="0"/>
              <a:t>Next Steps</a:t>
            </a:r>
          </a:p>
          <a:p>
            <a:pPr marL="0" indent="0">
              <a:buNone/>
            </a:pPr>
            <a:r>
              <a:rPr lang="en-US" b="1" dirty="0"/>
              <a:t>Final Words</a:t>
            </a:r>
          </a:p>
          <a:p>
            <a:r>
              <a:rPr lang="en-US" dirty="0"/>
              <a:t>What next for EECS 665</a:t>
            </a:r>
          </a:p>
          <a:p>
            <a:r>
              <a:rPr lang="en-US" dirty="0"/>
              <a:t>Logistical wrap-up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CC393-9C06-4B44-8D96-EB0172F2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68054C-433D-46FF-BE05-472415B91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79" y="1699469"/>
            <a:ext cx="5105711" cy="3829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643A32-DEFD-4E18-9A51-8B453A1C96B1}"/>
              </a:ext>
            </a:extLst>
          </p:cNvPr>
          <p:cNvSpPr txBox="1"/>
          <p:nvPr/>
        </p:nvSpPr>
        <p:spPr>
          <a:xfrm>
            <a:off x="7955280" y="5550408"/>
            <a:ext cx="178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Just Drew </a:t>
            </a:r>
            <a:r>
              <a:rPr lang="en-US" b="1" u="sng" dirty="0" err="1"/>
              <a:t>Talkin</a:t>
            </a:r>
            <a:r>
              <a:rPr lang="en-US" b="1" u="sng" dirty="0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1168758823"/>
      </p:ext>
    </p:extLst>
  </p:cSld>
  <p:clrMapOvr>
    <a:masterClrMapping/>
  </p:clrMapOvr>
</p:sld>
</file>

<file path=ppt/slides/slide2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6113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Compiler Techniques Outside Compilers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20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3CAE07-F947-4EB4-A320-556D4A5FB4D6}"/>
              </a:ext>
            </a:extLst>
          </p:cNvPr>
          <p:cNvSpPr/>
          <p:nvPr/>
        </p:nvSpPr>
        <p:spPr>
          <a:xfrm>
            <a:off x="4280451" y="1701268"/>
            <a:ext cx="1596067" cy="47594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1EBC083-9D96-4D96-9716-44C40020112C}"/>
              </a:ext>
            </a:extLst>
          </p:cNvPr>
          <p:cNvSpPr/>
          <p:nvPr/>
        </p:nvSpPr>
        <p:spPr>
          <a:xfrm>
            <a:off x="4426817" y="1919291"/>
            <a:ext cx="1371600" cy="86697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Front end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6669E34-155D-4503-9735-662FACD80752}"/>
              </a:ext>
            </a:extLst>
          </p:cNvPr>
          <p:cNvSpPr/>
          <p:nvPr/>
        </p:nvSpPr>
        <p:spPr>
          <a:xfrm>
            <a:off x="4426817" y="3456883"/>
            <a:ext cx="1371600" cy="126182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Middle end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606C64B-548C-4DFD-9EAD-1CF740787C45}"/>
              </a:ext>
            </a:extLst>
          </p:cNvPr>
          <p:cNvSpPr/>
          <p:nvPr/>
        </p:nvSpPr>
        <p:spPr>
          <a:xfrm>
            <a:off x="4426817" y="5180994"/>
            <a:ext cx="1371600" cy="110829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Back end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C70A585-EDF6-4711-8065-BC9710BCB817}"/>
              </a:ext>
            </a:extLst>
          </p:cNvPr>
          <p:cNvCxnSpPr>
            <a:cxnSpLocks/>
            <a:stCxn id="16" idx="2"/>
            <a:endCxn id="17" idx="0"/>
          </p:cNvCxnSpPr>
          <p:nvPr/>
        </p:nvCxnSpPr>
        <p:spPr>
          <a:xfrm>
            <a:off x="5112617" y="2786263"/>
            <a:ext cx="0" cy="6706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4F852D0-6B4A-43BA-9BD7-567BCE011F3F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5112617" y="4718707"/>
            <a:ext cx="0" cy="4622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5EC49E9-4A3E-4330-9268-B6BA7246523E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5112617" y="1534591"/>
            <a:ext cx="6128" cy="384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9BF32F5-A988-40D2-A64A-E0DE7A60859A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5112617" y="6289291"/>
            <a:ext cx="0" cy="4511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Left Brace 23">
            <a:extLst>
              <a:ext uri="{FF2B5EF4-FFF2-40B4-BE49-F238E27FC236}">
                <a16:creationId xmlns:a16="http://schemas.microsoft.com/office/drawing/2014/main" id="{A86B5FB7-8A14-4C7D-AFCF-5564A4A609D9}"/>
              </a:ext>
            </a:extLst>
          </p:cNvPr>
          <p:cNvSpPr/>
          <p:nvPr/>
        </p:nvSpPr>
        <p:spPr>
          <a:xfrm>
            <a:off x="5844426" y="1639229"/>
            <a:ext cx="288082" cy="1427356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DBE0975-4C93-4566-B73E-0532E714A358}"/>
              </a:ext>
            </a:extLst>
          </p:cNvPr>
          <p:cNvSpPr/>
          <p:nvPr/>
        </p:nvSpPr>
        <p:spPr>
          <a:xfrm>
            <a:off x="6230525" y="1734720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Lexical Analysis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EBE24C6-1745-4AF9-A75D-33F05DB3F4C9}"/>
              </a:ext>
            </a:extLst>
          </p:cNvPr>
          <p:cNvSpPr/>
          <p:nvPr/>
        </p:nvSpPr>
        <p:spPr>
          <a:xfrm>
            <a:off x="6230525" y="2462111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Syntactic Analysis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32C478A-03FE-4D28-BDE3-128B95ED4A6F}"/>
              </a:ext>
            </a:extLst>
          </p:cNvPr>
          <p:cNvSpPr/>
          <p:nvPr/>
        </p:nvSpPr>
        <p:spPr>
          <a:xfrm>
            <a:off x="6230525" y="3245543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Semantic Analysis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945B502-0CD7-4A66-AC51-10EBA69B657D}"/>
              </a:ext>
            </a:extLst>
          </p:cNvPr>
          <p:cNvSpPr/>
          <p:nvPr/>
        </p:nvSpPr>
        <p:spPr>
          <a:xfrm>
            <a:off x="6205805" y="387669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IR</a:t>
            </a:r>
          </a:p>
          <a:p>
            <a:pPr algn="ctr"/>
            <a:r>
              <a:rPr lang="en-US" sz="1400" dirty="0" err="1"/>
              <a:t>Codegen</a:t>
            </a:r>
            <a:endParaRPr lang="en-US" sz="1400" dirty="0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824186C8-B5E4-482A-AC81-3A1CFF6B0832}"/>
              </a:ext>
            </a:extLst>
          </p:cNvPr>
          <p:cNvSpPr/>
          <p:nvPr/>
        </p:nvSpPr>
        <p:spPr>
          <a:xfrm>
            <a:off x="5843064" y="5125270"/>
            <a:ext cx="288082" cy="1427356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37EB691-7DD1-4EE2-A35C-4A4347EF93E3}"/>
              </a:ext>
            </a:extLst>
          </p:cNvPr>
          <p:cNvSpPr/>
          <p:nvPr/>
        </p:nvSpPr>
        <p:spPr>
          <a:xfrm>
            <a:off x="6201753" y="448142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IR Optimization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09CDE8C-0226-43C7-BCD6-E53E5D9A2C16}"/>
              </a:ext>
            </a:extLst>
          </p:cNvPr>
          <p:cNvSpPr/>
          <p:nvPr/>
        </p:nvSpPr>
        <p:spPr>
          <a:xfrm>
            <a:off x="6230524" y="518099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Final </a:t>
            </a:r>
            <a:r>
              <a:rPr lang="en-US" sz="1400" dirty="0" err="1"/>
              <a:t>Codegen</a:t>
            </a:r>
            <a:endParaRPr lang="en-US" sz="1400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C21E6FC-AE84-4FEC-B054-48D21819F134}"/>
              </a:ext>
            </a:extLst>
          </p:cNvPr>
          <p:cNvSpPr/>
          <p:nvPr/>
        </p:nvSpPr>
        <p:spPr>
          <a:xfrm>
            <a:off x="6230525" y="5933032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Final Code</a:t>
            </a:r>
          </a:p>
          <a:p>
            <a:pPr algn="ctr"/>
            <a:r>
              <a:rPr lang="en-US" sz="1400" dirty="0"/>
              <a:t>Optimization</a:t>
            </a: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B0D9A4CE-682A-4225-A770-2CD604B11045}"/>
              </a:ext>
            </a:extLst>
          </p:cNvPr>
          <p:cNvSpPr/>
          <p:nvPr/>
        </p:nvSpPr>
        <p:spPr>
          <a:xfrm>
            <a:off x="5817044" y="3203545"/>
            <a:ext cx="288082" cy="1805517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D9B484-D2CF-4580-998F-3056B53C2246}"/>
              </a:ext>
            </a:extLst>
          </p:cNvPr>
          <p:cNvSpPr/>
          <p:nvPr/>
        </p:nvSpPr>
        <p:spPr>
          <a:xfrm>
            <a:off x="6097694" y="5129554"/>
            <a:ext cx="1492571" cy="1381784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alf Frame 33">
            <a:extLst>
              <a:ext uri="{FF2B5EF4-FFF2-40B4-BE49-F238E27FC236}">
                <a16:creationId xmlns:a16="http://schemas.microsoft.com/office/drawing/2014/main" id="{7D534082-5AC9-4929-A3C9-711F542C91AB}"/>
              </a:ext>
            </a:extLst>
          </p:cNvPr>
          <p:cNvSpPr/>
          <p:nvPr/>
        </p:nvSpPr>
        <p:spPr>
          <a:xfrm rot="13735520">
            <a:off x="7829767" y="1343003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Half Frame 34">
            <a:extLst>
              <a:ext uri="{FF2B5EF4-FFF2-40B4-BE49-F238E27FC236}">
                <a16:creationId xmlns:a16="http://schemas.microsoft.com/office/drawing/2014/main" id="{8DEFBF1D-9BFE-445F-91F7-4997A2BDB26F}"/>
              </a:ext>
            </a:extLst>
          </p:cNvPr>
          <p:cNvSpPr/>
          <p:nvPr/>
        </p:nvSpPr>
        <p:spPr>
          <a:xfrm rot="13735520">
            <a:off x="7826051" y="2075265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Half Frame 35">
            <a:extLst>
              <a:ext uri="{FF2B5EF4-FFF2-40B4-BE49-F238E27FC236}">
                <a16:creationId xmlns:a16="http://schemas.microsoft.com/office/drawing/2014/main" id="{5EE8F071-CE52-4EEA-8379-FC94EDBF6ABC}"/>
              </a:ext>
            </a:extLst>
          </p:cNvPr>
          <p:cNvSpPr/>
          <p:nvPr/>
        </p:nvSpPr>
        <p:spPr>
          <a:xfrm rot="13735520">
            <a:off x="7822335" y="2907886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Half Frame 36">
            <a:extLst>
              <a:ext uri="{FF2B5EF4-FFF2-40B4-BE49-F238E27FC236}">
                <a16:creationId xmlns:a16="http://schemas.microsoft.com/office/drawing/2014/main" id="{B71C24F1-0924-443F-8901-969EFB382134}"/>
              </a:ext>
            </a:extLst>
          </p:cNvPr>
          <p:cNvSpPr/>
          <p:nvPr/>
        </p:nvSpPr>
        <p:spPr>
          <a:xfrm rot="13735520">
            <a:off x="7818619" y="3484030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Half Frame 37">
            <a:extLst>
              <a:ext uri="{FF2B5EF4-FFF2-40B4-BE49-F238E27FC236}">
                <a16:creationId xmlns:a16="http://schemas.microsoft.com/office/drawing/2014/main" id="{163F4F33-6830-4344-A8EA-33C89FA87E41}"/>
              </a:ext>
            </a:extLst>
          </p:cNvPr>
          <p:cNvSpPr/>
          <p:nvPr/>
        </p:nvSpPr>
        <p:spPr>
          <a:xfrm rot="13735520">
            <a:off x="7814903" y="4093627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21678"/>
      </p:ext>
    </p:extLst>
  </p:cSld>
  <p:clrMapOvr>
    <a:masterClrMapping/>
  </p:clrMapOvr>
</p:sld>
</file>

<file path=ppt/slides/slide2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99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Assembly Code: Low Level Security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1699469"/>
            <a:ext cx="4141305" cy="4796992"/>
          </a:xfrm>
        </p:spPr>
        <p:txBody>
          <a:bodyPr>
            <a:normAutofit/>
          </a:bodyPr>
          <a:lstStyle/>
          <a:p>
            <a:r>
              <a:rPr lang="en-US" dirty="0"/>
              <a:t>Buffer overflows</a:t>
            </a:r>
          </a:p>
          <a:p>
            <a:r>
              <a:rPr lang="en-US" dirty="0"/>
              <a:t>ROP</a:t>
            </a:r>
          </a:p>
          <a:p>
            <a:pPr lvl="1"/>
            <a:r>
              <a:rPr lang="en-US" dirty="0"/>
              <a:t>Blind ROP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21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13DE64-424F-4331-B6C4-D0BB340F0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450" y="1124857"/>
            <a:ext cx="4242900" cy="54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60611"/>
      </p:ext>
    </p:extLst>
  </p:cSld>
  <p:clrMapOvr>
    <a:masterClrMapping/>
  </p:clrMapOvr>
</p:sld>
</file>

<file path=ppt/slides/slide2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99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 err="1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Decompilation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1699469"/>
            <a:ext cx="4141305" cy="479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Run the compiler toolchain in reverse</a:t>
            </a:r>
          </a:p>
          <a:p>
            <a:r>
              <a:rPr lang="en-US" dirty="0"/>
              <a:t>Binary to assembly</a:t>
            </a:r>
          </a:p>
          <a:p>
            <a:pPr marL="457200" lvl="1" indent="0">
              <a:buNone/>
            </a:pPr>
            <a:r>
              <a:rPr lang="en-US" i="1" dirty="0"/>
              <a:t>(disassembler)</a:t>
            </a:r>
          </a:p>
          <a:p>
            <a:r>
              <a:rPr lang="en-US" dirty="0"/>
              <a:t>Assembly to source</a:t>
            </a:r>
          </a:p>
          <a:p>
            <a:pPr marL="457200" lvl="1" indent="0">
              <a:buNone/>
            </a:pPr>
            <a:r>
              <a:rPr lang="en-US" i="1" dirty="0"/>
              <a:t>(</a:t>
            </a:r>
            <a:r>
              <a:rPr lang="en-US" i="1" dirty="0" err="1"/>
              <a:t>decompiler</a:t>
            </a:r>
            <a:r>
              <a:rPr lang="en-US" i="1" dirty="0"/>
              <a:t>)</a:t>
            </a:r>
          </a:p>
          <a:p>
            <a:pPr lvl="1"/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22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076402-4B4E-4274-B946-FED5BCD07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575" y="1836057"/>
            <a:ext cx="3432628" cy="343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06699"/>
      </p:ext>
    </p:extLst>
  </p:cSld>
  <p:clrMapOvr>
    <a:masterClrMapping/>
  </p:clrMapOvr>
</p:sld>
</file>

<file path=ppt/slides/slide2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BE5F3F0-69F2-4DA4-8258-6F1F79A8E070}"/>
              </a:ext>
            </a:extLst>
          </p:cNvPr>
          <p:cNvSpPr/>
          <p:nvPr/>
        </p:nvSpPr>
        <p:spPr>
          <a:xfrm>
            <a:off x="2068286" y="3461657"/>
            <a:ext cx="3499079" cy="1159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E04C6C-9E70-4810-95DA-992AA569581F}"/>
              </a:ext>
            </a:extLst>
          </p:cNvPr>
          <p:cNvSpPr/>
          <p:nvPr/>
        </p:nvSpPr>
        <p:spPr>
          <a:xfrm>
            <a:off x="2068286" y="2474690"/>
            <a:ext cx="3672114" cy="9942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99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 err="1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Decompilation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1699469"/>
            <a:ext cx="4141305" cy="479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Run the compiler toolchain in reverse</a:t>
            </a:r>
          </a:p>
          <a:p>
            <a:r>
              <a:rPr lang="en-US" dirty="0"/>
              <a:t>Binary to assembly</a:t>
            </a:r>
          </a:p>
          <a:p>
            <a:pPr marL="457200" lvl="1" indent="0">
              <a:buNone/>
            </a:pPr>
            <a:r>
              <a:rPr lang="en-US" i="1" dirty="0"/>
              <a:t>(disassembler)</a:t>
            </a:r>
          </a:p>
          <a:p>
            <a:r>
              <a:rPr lang="en-US" dirty="0"/>
              <a:t>Assembly to source</a:t>
            </a:r>
          </a:p>
          <a:p>
            <a:pPr marL="457200" lvl="1" indent="0">
              <a:buNone/>
            </a:pPr>
            <a:r>
              <a:rPr lang="en-US" i="1" dirty="0"/>
              <a:t>(</a:t>
            </a:r>
            <a:r>
              <a:rPr lang="en-US" i="1" dirty="0" err="1"/>
              <a:t>decompiler</a:t>
            </a:r>
            <a:r>
              <a:rPr lang="en-US" i="1" dirty="0"/>
              <a:t>)</a:t>
            </a:r>
          </a:p>
          <a:p>
            <a:pPr lvl="1"/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23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756149-11CF-451E-9241-59F6EF98FE70}"/>
              </a:ext>
            </a:extLst>
          </p:cNvPr>
          <p:cNvSpPr/>
          <p:nvPr/>
        </p:nvSpPr>
        <p:spPr>
          <a:xfrm>
            <a:off x="5508171" y="2474689"/>
            <a:ext cx="2256972" cy="10087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IDA Pro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190B11-131F-4988-B6DC-7F7908A634D5}"/>
              </a:ext>
            </a:extLst>
          </p:cNvPr>
          <p:cNvSpPr/>
          <p:nvPr/>
        </p:nvSpPr>
        <p:spPr>
          <a:xfrm>
            <a:off x="5508171" y="3468915"/>
            <a:ext cx="2256972" cy="11527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Hex Rays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C89083-D59C-45DE-8D87-45B9E5D3BB8C}"/>
              </a:ext>
            </a:extLst>
          </p:cNvPr>
          <p:cNvSpPr/>
          <p:nvPr/>
        </p:nvSpPr>
        <p:spPr>
          <a:xfrm>
            <a:off x="5508171" y="1589318"/>
            <a:ext cx="4548413" cy="4354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Popular tools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BAA1C2-F1FB-42D0-8C33-A7B4A3128F4B}"/>
              </a:ext>
            </a:extLst>
          </p:cNvPr>
          <p:cNvSpPr/>
          <p:nvPr/>
        </p:nvSpPr>
        <p:spPr>
          <a:xfrm>
            <a:off x="7773759" y="2474689"/>
            <a:ext cx="2282825" cy="21376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Ghidra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5CC233-6DA4-4E3C-BC85-376D1BEA48B6}"/>
              </a:ext>
            </a:extLst>
          </p:cNvPr>
          <p:cNvSpPr/>
          <p:nvPr/>
        </p:nvSpPr>
        <p:spPr>
          <a:xfrm>
            <a:off x="5499554" y="2029985"/>
            <a:ext cx="2282825" cy="4354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(Commercial)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138C211-3603-4836-B30A-78A0AF8F95A2}"/>
              </a:ext>
            </a:extLst>
          </p:cNvPr>
          <p:cNvSpPr/>
          <p:nvPr/>
        </p:nvSpPr>
        <p:spPr>
          <a:xfrm>
            <a:off x="7773760" y="2029985"/>
            <a:ext cx="2282825" cy="4354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(Free)</a:t>
            </a:r>
          </a:p>
        </p:txBody>
      </p:sp>
    </p:spTree>
    <p:extLst>
      <p:ext uri="{BB962C8B-B14F-4D97-AF65-F5344CB8AC3E}">
        <p14:creationId xmlns:p14="http://schemas.microsoft.com/office/powerpoint/2010/main" val="2590100343"/>
      </p:ext>
    </p:extLst>
  </p:cSld>
  <p:clrMapOvr>
    <a:masterClrMapping/>
  </p:clrMapOvr>
</p:sld>
</file>

<file path=ppt/slides/slide2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99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Reverse Engineering Tools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1699469"/>
            <a:ext cx="4141305" cy="479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IDA Pro</a:t>
            </a:r>
          </a:p>
          <a:p>
            <a:r>
              <a:rPr lang="en-US" dirty="0"/>
              <a:t>Long considered the best and tool by default</a:t>
            </a:r>
            <a:endParaRPr lang="en-US" i="1" dirty="0"/>
          </a:p>
          <a:p>
            <a:r>
              <a:rPr lang="en-US" dirty="0"/>
              <a:t>Builds CFG from binary</a:t>
            </a:r>
          </a:p>
          <a:p>
            <a:pPr marL="0" indent="0">
              <a:buNone/>
            </a:pPr>
            <a:r>
              <a:rPr lang="en-US" b="1" dirty="0" err="1"/>
              <a:t>Ghidra</a:t>
            </a:r>
            <a:endParaRPr lang="en-US" b="1" dirty="0"/>
          </a:p>
          <a:p>
            <a:r>
              <a:rPr lang="en-US" dirty="0"/>
              <a:t>Developed by the NSA</a:t>
            </a:r>
          </a:p>
          <a:p>
            <a:r>
              <a:rPr lang="en-US" dirty="0"/>
              <a:t>Released (open source) April 4, 2019</a:t>
            </a:r>
          </a:p>
          <a:p>
            <a:pPr lvl="1"/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24</a:t>
            </a:fld>
            <a:endParaRPr lang="en-US"/>
          </a:p>
        </p:txBody>
      </p:sp>
      <p:pic>
        <p:nvPicPr>
          <p:cNvPr id="4098" name="Picture 2" descr="Hex-Rays IDA Pro v6.5 Software Free Download Latest ...">
            <a:extLst>
              <a:ext uri="{FF2B5EF4-FFF2-40B4-BE49-F238E27FC236}">
                <a16:creationId xmlns:a16="http://schemas.microsoft.com/office/drawing/2014/main" id="{E85C41F5-947E-4E3B-ACC0-4E7321DAE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698" y="1434857"/>
            <a:ext cx="2317134" cy="278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032DCD-9795-4DBA-B1F1-34550A772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2236" y="4647386"/>
            <a:ext cx="2090058" cy="141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99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Reverse Engineering Tools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25</a:t>
            </a:fld>
            <a:endParaRPr lang="en-US"/>
          </a:p>
        </p:txBody>
      </p:sp>
      <p:pic>
        <p:nvPicPr>
          <p:cNvPr id="11" name="Picture 4" descr="IDA Pro Disassembler">
            <a:extLst>
              <a:ext uri="{FF2B5EF4-FFF2-40B4-BE49-F238E27FC236}">
                <a16:creationId xmlns:a16="http://schemas.microsoft.com/office/drawing/2014/main" id="{EC16686F-5FBE-4B3E-B005-BFEA4AB52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64048"/>
            <a:ext cx="9144000" cy="533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126088"/>
      </p:ext>
    </p:extLst>
  </p:cSld>
  <p:clrMapOvr>
    <a:masterClrMapping/>
  </p:clrMapOvr>
</p:sld>
</file>

<file path=ppt/slides/slide2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99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Reverse Engineering Tools: Why? 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1699469"/>
            <a:ext cx="4141305" cy="479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IP theft</a:t>
            </a:r>
          </a:p>
          <a:p>
            <a:pPr marL="0" indent="0">
              <a:buNone/>
            </a:pPr>
            <a:r>
              <a:rPr lang="en-US" i="1" dirty="0"/>
              <a:t>(duh)</a:t>
            </a:r>
          </a:p>
          <a:p>
            <a:pPr marL="0" indent="0">
              <a:buNone/>
            </a:pPr>
            <a:r>
              <a:rPr lang="en-US" b="1" dirty="0"/>
              <a:t>Ok, but what </a:t>
            </a:r>
            <a:r>
              <a:rPr lang="en-US" b="1" i="1" dirty="0"/>
              <a:t>legit</a:t>
            </a:r>
            <a:r>
              <a:rPr lang="en-US" b="1" dirty="0"/>
              <a:t> uses?</a:t>
            </a:r>
          </a:p>
          <a:p>
            <a:r>
              <a:rPr lang="en-US" dirty="0"/>
              <a:t>Malware analysis</a:t>
            </a:r>
          </a:p>
          <a:p>
            <a:r>
              <a:rPr lang="en-US" dirty="0"/>
              <a:t>Code “improvements”</a:t>
            </a:r>
          </a:p>
          <a:p>
            <a:pPr lvl="1"/>
            <a:endParaRPr lang="en-US" b="1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26</a:t>
            </a:fld>
            <a:endParaRPr lang="en-US"/>
          </a:p>
        </p:txBody>
      </p:sp>
      <p:pic>
        <p:nvPicPr>
          <p:cNvPr id="4098" name="Picture 2" descr="Hex-Rays IDA Pro v6.5 Software Free Download Latest ...">
            <a:extLst>
              <a:ext uri="{FF2B5EF4-FFF2-40B4-BE49-F238E27FC236}">
                <a16:creationId xmlns:a16="http://schemas.microsoft.com/office/drawing/2014/main" id="{E85C41F5-947E-4E3B-ACC0-4E7321DAE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698" y="1434857"/>
            <a:ext cx="2317134" cy="278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032DCD-9795-4DBA-B1F1-34550A772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2236" y="4647386"/>
            <a:ext cx="2090058" cy="141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4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113"/>
            <a:ext cx="12192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Compiler Techniques Outside Compilers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27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3CAE07-F947-4EB4-A320-556D4A5FB4D6}"/>
              </a:ext>
            </a:extLst>
          </p:cNvPr>
          <p:cNvSpPr/>
          <p:nvPr/>
        </p:nvSpPr>
        <p:spPr>
          <a:xfrm>
            <a:off x="4280451" y="1701268"/>
            <a:ext cx="1596067" cy="47594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1EBC083-9D96-4D96-9716-44C40020112C}"/>
              </a:ext>
            </a:extLst>
          </p:cNvPr>
          <p:cNvSpPr/>
          <p:nvPr/>
        </p:nvSpPr>
        <p:spPr>
          <a:xfrm>
            <a:off x="4426817" y="1919291"/>
            <a:ext cx="1371600" cy="86697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Front end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6669E34-155D-4503-9735-662FACD80752}"/>
              </a:ext>
            </a:extLst>
          </p:cNvPr>
          <p:cNvSpPr/>
          <p:nvPr/>
        </p:nvSpPr>
        <p:spPr>
          <a:xfrm>
            <a:off x="4426817" y="3456883"/>
            <a:ext cx="1371600" cy="126182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Middle end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606C64B-548C-4DFD-9EAD-1CF740787C45}"/>
              </a:ext>
            </a:extLst>
          </p:cNvPr>
          <p:cNvSpPr/>
          <p:nvPr/>
        </p:nvSpPr>
        <p:spPr>
          <a:xfrm>
            <a:off x="4426817" y="5180994"/>
            <a:ext cx="1371600" cy="110829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Back end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C70A585-EDF6-4711-8065-BC9710BCB817}"/>
              </a:ext>
            </a:extLst>
          </p:cNvPr>
          <p:cNvCxnSpPr>
            <a:cxnSpLocks/>
            <a:stCxn id="16" idx="2"/>
            <a:endCxn id="17" idx="0"/>
          </p:cNvCxnSpPr>
          <p:nvPr/>
        </p:nvCxnSpPr>
        <p:spPr>
          <a:xfrm>
            <a:off x="5112617" y="2786263"/>
            <a:ext cx="0" cy="6706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4F852D0-6B4A-43BA-9BD7-567BCE011F3F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5112617" y="4718707"/>
            <a:ext cx="0" cy="4622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5EC49E9-4A3E-4330-9268-B6BA7246523E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5112617" y="1534591"/>
            <a:ext cx="6128" cy="384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9BF32F5-A988-40D2-A64A-E0DE7A60859A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5112617" y="6289291"/>
            <a:ext cx="0" cy="4511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Left Brace 23">
            <a:extLst>
              <a:ext uri="{FF2B5EF4-FFF2-40B4-BE49-F238E27FC236}">
                <a16:creationId xmlns:a16="http://schemas.microsoft.com/office/drawing/2014/main" id="{A86B5FB7-8A14-4C7D-AFCF-5564A4A609D9}"/>
              </a:ext>
            </a:extLst>
          </p:cNvPr>
          <p:cNvSpPr/>
          <p:nvPr/>
        </p:nvSpPr>
        <p:spPr>
          <a:xfrm>
            <a:off x="5844426" y="1639229"/>
            <a:ext cx="288082" cy="1427356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DBE0975-4C93-4566-B73E-0532E714A358}"/>
              </a:ext>
            </a:extLst>
          </p:cNvPr>
          <p:cNvSpPr/>
          <p:nvPr/>
        </p:nvSpPr>
        <p:spPr>
          <a:xfrm>
            <a:off x="6230525" y="1734720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Lexical Analysis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EBE24C6-1745-4AF9-A75D-33F05DB3F4C9}"/>
              </a:ext>
            </a:extLst>
          </p:cNvPr>
          <p:cNvSpPr/>
          <p:nvPr/>
        </p:nvSpPr>
        <p:spPr>
          <a:xfrm>
            <a:off x="6230525" y="2462111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Syntactic Analysis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32C478A-03FE-4D28-BDE3-128B95ED4A6F}"/>
              </a:ext>
            </a:extLst>
          </p:cNvPr>
          <p:cNvSpPr/>
          <p:nvPr/>
        </p:nvSpPr>
        <p:spPr>
          <a:xfrm>
            <a:off x="6230525" y="3245543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Semantic Analysis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945B502-0CD7-4A66-AC51-10EBA69B657D}"/>
              </a:ext>
            </a:extLst>
          </p:cNvPr>
          <p:cNvSpPr/>
          <p:nvPr/>
        </p:nvSpPr>
        <p:spPr>
          <a:xfrm>
            <a:off x="6205805" y="387669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IR</a:t>
            </a:r>
          </a:p>
          <a:p>
            <a:pPr algn="ctr"/>
            <a:r>
              <a:rPr lang="en-US" sz="1400" dirty="0" err="1"/>
              <a:t>Codegen</a:t>
            </a:r>
            <a:endParaRPr lang="en-US" sz="1400" dirty="0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824186C8-B5E4-482A-AC81-3A1CFF6B0832}"/>
              </a:ext>
            </a:extLst>
          </p:cNvPr>
          <p:cNvSpPr/>
          <p:nvPr/>
        </p:nvSpPr>
        <p:spPr>
          <a:xfrm>
            <a:off x="5843064" y="5125270"/>
            <a:ext cx="288082" cy="1427356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37EB691-7DD1-4EE2-A35C-4A4347EF93E3}"/>
              </a:ext>
            </a:extLst>
          </p:cNvPr>
          <p:cNvSpPr/>
          <p:nvPr/>
        </p:nvSpPr>
        <p:spPr>
          <a:xfrm>
            <a:off x="6201753" y="448142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IR Optimization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09CDE8C-0226-43C7-BCD6-E53E5D9A2C16}"/>
              </a:ext>
            </a:extLst>
          </p:cNvPr>
          <p:cNvSpPr/>
          <p:nvPr/>
        </p:nvSpPr>
        <p:spPr>
          <a:xfrm>
            <a:off x="6230524" y="518099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Final </a:t>
            </a:r>
            <a:r>
              <a:rPr lang="en-US" sz="1400" dirty="0" err="1"/>
              <a:t>Codegen</a:t>
            </a:r>
            <a:endParaRPr lang="en-US" sz="1400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C21E6FC-AE84-4FEC-B054-48D21819F134}"/>
              </a:ext>
            </a:extLst>
          </p:cNvPr>
          <p:cNvSpPr/>
          <p:nvPr/>
        </p:nvSpPr>
        <p:spPr>
          <a:xfrm>
            <a:off x="6230525" y="5933032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Final Code</a:t>
            </a:r>
          </a:p>
          <a:p>
            <a:pPr algn="ctr"/>
            <a:r>
              <a:rPr lang="en-US" sz="1400" dirty="0"/>
              <a:t>Optimization</a:t>
            </a: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B0D9A4CE-682A-4225-A770-2CD604B11045}"/>
              </a:ext>
            </a:extLst>
          </p:cNvPr>
          <p:cNvSpPr/>
          <p:nvPr/>
        </p:nvSpPr>
        <p:spPr>
          <a:xfrm>
            <a:off x="5817044" y="3203545"/>
            <a:ext cx="288082" cy="1805517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alf Frame 1">
            <a:extLst>
              <a:ext uri="{FF2B5EF4-FFF2-40B4-BE49-F238E27FC236}">
                <a16:creationId xmlns:a16="http://schemas.microsoft.com/office/drawing/2014/main" id="{4348BD5E-4908-4F32-B39D-EE4842FB1166}"/>
              </a:ext>
            </a:extLst>
          </p:cNvPr>
          <p:cNvSpPr/>
          <p:nvPr/>
        </p:nvSpPr>
        <p:spPr>
          <a:xfrm rot="13735520">
            <a:off x="7829767" y="1343003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Half Frame 33">
            <a:extLst>
              <a:ext uri="{FF2B5EF4-FFF2-40B4-BE49-F238E27FC236}">
                <a16:creationId xmlns:a16="http://schemas.microsoft.com/office/drawing/2014/main" id="{5966AD78-D750-4A78-B982-BD64F5D48976}"/>
              </a:ext>
            </a:extLst>
          </p:cNvPr>
          <p:cNvSpPr/>
          <p:nvPr/>
        </p:nvSpPr>
        <p:spPr>
          <a:xfrm rot="13735520">
            <a:off x="7826051" y="2075265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Half Frame 34">
            <a:extLst>
              <a:ext uri="{FF2B5EF4-FFF2-40B4-BE49-F238E27FC236}">
                <a16:creationId xmlns:a16="http://schemas.microsoft.com/office/drawing/2014/main" id="{6C134D30-DA5E-4E94-8BF3-871C610BB5B8}"/>
              </a:ext>
            </a:extLst>
          </p:cNvPr>
          <p:cNvSpPr/>
          <p:nvPr/>
        </p:nvSpPr>
        <p:spPr>
          <a:xfrm rot="13735520">
            <a:off x="7822335" y="2907886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Half Frame 35">
            <a:extLst>
              <a:ext uri="{FF2B5EF4-FFF2-40B4-BE49-F238E27FC236}">
                <a16:creationId xmlns:a16="http://schemas.microsoft.com/office/drawing/2014/main" id="{D310D189-FCC6-4E29-942A-5277A5261521}"/>
              </a:ext>
            </a:extLst>
          </p:cNvPr>
          <p:cNvSpPr/>
          <p:nvPr/>
        </p:nvSpPr>
        <p:spPr>
          <a:xfrm rot="13735520">
            <a:off x="7818619" y="3484030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Half Frame 36">
            <a:extLst>
              <a:ext uri="{FF2B5EF4-FFF2-40B4-BE49-F238E27FC236}">
                <a16:creationId xmlns:a16="http://schemas.microsoft.com/office/drawing/2014/main" id="{2ED07A72-B8EF-4089-B790-A4846A5BF634}"/>
              </a:ext>
            </a:extLst>
          </p:cNvPr>
          <p:cNvSpPr/>
          <p:nvPr/>
        </p:nvSpPr>
        <p:spPr>
          <a:xfrm rot="13735520">
            <a:off x="7814903" y="4093627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Half Frame 37">
            <a:extLst>
              <a:ext uri="{FF2B5EF4-FFF2-40B4-BE49-F238E27FC236}">
                <a16:creationId xmlns:a16="http://schemas.microsoft.com/office/drawing/2014/main" id="{01E9B1CE-E9B4-4136-86FD-2D06A877F605}"/>
              </a:ext>
            </a:extLst>
          </p:cNvPr>
          <p:cNvSpPr/>
          <p:nvPr/>
        </p:nvSpPr>
        <p:spPr>
          <a:xfrm rot="13735520">
            <a:off x="7811187" y="4792432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Half Frame 38">
            <a:extLst>
              <a:ext uri="{FF2B5EF4-FFF2-40B4-BE49-F238E27FC236}">
                <a16:creationId xmlns:a16="http://schemas.microsoft.com/office/drawing/2014/main" id="{355E5BCB-21A9-4143-8E68-42F38B642747}"/>
              </a:ext>
            </a:extLst>
          </p:cNvPr>
          <p:cNvSpPr/>
          <p:nvPr/>
        </p:nvSpPr>
        <p:spPr>
          <a:xfrm rot="13735520">
            <a:off x="7807471" y="5636201"/>
            <a:ext cx="288082" cy="783432"/>
          </a:xfrm>
          <a:prstGeom prst="halfFra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18769"/>
      </p:ext>
    </p:extLst>
  </p:cSld>
  <p:clrMapOvr>
    <a:masterClrMapping/>
  </p:clrMapOvr>
</p:sld>
</file>

<file path=ppt/slides/slide2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DF4FA-1925-43F8-A6F3-C4BFAB04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18D17-624A-4996-8458-E634E28CA05F}" type="slidenum">
              <a:rPr lang="en-US" smtClean="0"/>
              <a:t>28</a:t>
            </a:fld>
            <a:endParaRPr lang="en-US" dirty="0"/>
          </a:p>
        </p:txBody>
      </p:sp>
      <p:pic>
        <p:nvPicPr>
          <p:cNvPr id="25602" name="Picture 2" descr="Image result for the end or is it">
            <a:extLst>
              <a:ext uri="{FF2B5EF4-FFF2-40B4-BE49-F238E27FC236}">
                <a16:creationId xmlns:a16="http://schemas.microsoft.com/office/drawing/2014/main" id="{342490CB-AA10-426B-9AF9-4F93BF93D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86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239598"/>
      </p:ext>
    </p:extLst>
  </p:cSld>
  <p:clrMapOvr>
    <a:masterClrMapping/>
  </p:clrMapOvr>
</p:sld>
</file>

<file path=ppt/slides/slide29.xml><?xml version="1.0" encoding="utf-8"?>
<p:sld xmlns:a16="http://schemas.microsoft.com/office/drawing/2014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627C0-F27A-4DF3-8069-9459EA0CB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4191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Our compiler gives you a basic foundation:</a:t>
            </a:r>
          </a:p>
          <a:p>
            <a:r>
              <a:rPr lang="en-US" dirty="0"/>
              <a:t>There’s more to nearly every area of the course than what we covered</a:t>
            </a:r>
          </a:p>
          <a:p>
            <a:r>
              <a:rPr lang="en-US" dirty="0"/>
              <a:t>Hopefully this course serves as a framework for refinement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DF4FA-1925-43F8-A6F3-C4BFAB04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18D17-624A-4996-8458-E634E28CA05F}" type="slidenum">
              <a:rPr lang="en-US" smtClean="0"/>
              <a:t>29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0B791A-9B28-4848-89FA-0B03FE148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1" y="2209800"/>
            <a:ext cx="3995737" cy="29170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57E1715-31A8-48FA-B1DC-8DC903FD8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6113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Where to go Next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 err="1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Next</a:t>
            </a: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 Steps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BE16D90-6B77-43F1-A3BF-9426DBDCEB3E}"/>
                  </a:ext>
                </a:extLst>
              </p14:cNvPr>
              <p14:cNvContentPartPr/>
              <p14:nvPr/>
            </p14:nvContentPartPr>
            <p14:xfrm>
              <a:off x="6648480" y="1475640"/>
              <a:ext cx="360" cy="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BE16D90-6B77-43F1-A3BF-9426DBDCEB3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39120" y="14662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1046483"/>
      </p:ext>
    </p:extLst>
  </p:cSld>
  <p:clrMapOvr>
    <a:masterClrMapping/>
  </p:clrMapOvr>
</p:sld>
</file>

<file path=ppt/slides/slide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113"/>
            <a:ext cx="12192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Compiler Techniques Outside Compilers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99469"/>
            <a:ext cx="7886700" cy="479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Why Compilers Matters (maybe?)</a:t>
            </a:r>
          </a:p>
          <a:p>
            <a:pPr marL="0" indent="0">
              <a:buNone/>
            </a:pPr>
            <a:r>
              <a:rPr lang="en-US" dirty="0"/>
              <a:t>i.e. why Drew is qualified to teach compilers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 descr="The Tools We Use (for playing the game)">
            <a:extLst>
              <a:ext uri="{FF2B5EF4-FFF2-40B4-BE49-F238E27FC236}">
                <a16:creationId xmlns:a16="http://schemas.microsoft.com/office/drawing/2014/main" id="{9E1069FD-4252-440B-B23E-7014B6C7D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548" y="3597361"/>
            <a:ext cx="2341756" cy="156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231E9B2-01B6-4441-B5E9-1E18B9C0D8D3}"/>
              </a:ext>
            </a:extLst>
          </p:cNvPr>
          <p:cNvCxnSpPr>
            <a:cxnSpLocks/>
          </p:cNvCxnSpPr>
          <p:nvPr/>
        </p:nvCxnSpPr>
        <p:spPr>
          <a:xfrm flipV="1">
            <a:off x="4612889" y="3495800"/>
            <a:ext cx="2865863" cy="7974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8CC20F2-0257-4686-A9BB-3A1B54694040}"/>
              </a:ext>
            </a:extLst>
          </p:cNvPr>
          <p:cNvSpPr/>
          <p:nvPr/>
        </p:nvSpPr>
        <p:spPr>
          <a:xfrm>
            <a:off x="7592913" y="2893633"/>
            <a:ext cx="1839952" cy="120433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AD04B84A-EC53-422A-A4C3-60C812F0C580}"/>
              </a:ext>
            </a:extLst>
          </p:cNvPr>
          <p:cNvSpPr/>
          <p:nvPr/>
        </p:nvSpPr>
        <p:spPr>
          <a:xfrm>
            <a:off x="7544892" y="4968073"/>
            <a:ext cx="1839952" cy="1561170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???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25E545D-6A20-455A-91AE-53E29D895762}"/>
              </a:ext>
            </a:extLst>
          </p:cNvPr>
          <p:cNvCxnSpPr>
            <a:cxnSpLocks/>
          </p:cNvCxnSpPr>
          <p:nvPr/>
        </p:nvCxnSpPr>
        <p:spPr>
          <a:xfrm>
            <a:off x="4612889" y="4445760"/>
            <a:ext cx="2980025" cy="8064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C901507-5E5F-4FB5-AE40-34498A391A8D}"/>
              </a:ext>
            </a:extLst>
          </p:cNvPr>
          <p:cNvSpPr txBox="1"/>
          <p:nvPr/>
        </p:nvSpPr>
        <p:spPr>
          <a:xfrm>
            <a:off x="4984653" y="3343260"/>
            <a:ext cx="1700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Build a compiler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7A4E46-B2B7-4372-9018-23F15B629D20}"/>
              </a:ext>
            </a:extLst>
          </p:cNvPr>
          <p:cNvSpPr txBox="1"/>
          <p:nvPr/>
        </p:nvSpPr>
        <p:spPr>
          <a:xfrm>
            <a:off x="5049985" y="5089416"/>
            <a:ext cx="1449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Anything else</a:t>
            </a:r>
          </a:p>
        </p:txBody>
      </p:sp>
    </p:spTree>
    <p:extLst>
      <p:ext uri="{BB962C8B-B14F-4D97-AF65-F5344CB8AC3E}">
        <p14:creationId xmlns:p14="http://schemas.microsoft.com/office/powerpoint/2010/main" val="688629000"/>
      </p:ext>
    </p:extLst>
  </p:cSld>
  <p:clrMapOvr>
    <a:masterClrMapping/>
  </p:clrMapOvr>
</p:sld>
</file>

<file path=ppt/slides/slide3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627C0-F27A-4DF3-8069-9459EA0CB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722" y="1730829"/>
            <a:ext cx="507274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Topics we glossed over:</a:t>
            </a:r>
          </a:p>
          <a:p>
            <a:r>
              <a:rPr lang="en-US" dirty="0"/>
              <a:t>Object oriented code</a:t>
            </a:r>
          </a:p>
          <a:p>
            <a:r>
              <a:rPr lang="en-US" dirty="0"/>
              <a:t>Many optimizations</a:t>
            </a:r>
          </a:p>
          <a:p>
            <a:r>
              <a:rPr lang="en-US" dirty="0"/>
              <a:t>Compiling non-imperative code</a:t>
            </a:r>
          </a:p>
          <a:p>
            <a:pPr lvl="1"/>
            <a:r>
              <a:rPr lang="en-US" dirty="0"/>
              <a:t>Logic programming (e.g. </a:t>
            </a:r>
            <a:r>
              <a:rPr lang="en-US" dirty="0" err="1"/>
              <a:t>datalog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Functional programming (Haskell et al)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DF4FA-1925-43F8-A6F3-C4BFAB04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18D17-624A-4996-8458-E634E28CA05F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C8F82-A19C-430B-A88D-9409F510C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958" y="2133600"/>
            <a:ext cx="3048000" cy="304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21ECEFC-085A-4EE7-821A-BDCEF2B7D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8856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What We Didn’t Cover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Next Steps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417C30-7DAE-4C6B-B57A-D5AFADE1FE0A}"/>
              </a:ext>
            </a:extLst>
          </p:cNvPr>
          <p:cNvSpPr txBox="1"/>
          <p:nvPr/>
        </p:nvSpPr>
        <p:spPr>
          <a:xfrm>
            <a:off x="7170817" y="5189626"/>
            <a:ext cx="2936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We glossed over some topics</a:t>
            </a:r>
          </a:p>
        </p:txBody>
      </p:sp>
    </p:spTree>
    <p:extLst>
      <p:ext uri="{BB962C8B-B14F-4D97-AF65-F5344CB8AC3E}">
        <p14:creationId xmlns:p14="http://schemas.microsoft.com/office/powerpoint/2010/main" val="773150915"/>
      </p:ext>
    </p:extLst>
  </p:cSld>
  <p:clrMapOvr>
    <a:masterClrMapping/>
  </p:clrMapOvr>
</p:sld>
</file>

<file path=ppt/slides/slide3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627C0-F27A-4DF3-8069-9459EA0CB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1600201"/>
            <a:ext cx="4191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From what we’ve covered:</a:t>
            </a:r>
          </a:p>
          <a:p>
            <a:r>
              <a:rPr lang="en-US" dirty="0"/>
              <a:t>I bet you have could invent a programming language</a:t>
            </a:r>
          </a:p>
          <a:p>
            <a:r>
              <a:rPr lang="en-US" dirty="0"/>
              <a:t>I hope you have a deeper understanding of how programs work</a:t>
            </a:r>
          </a:p>
          <a:p>
            <a:r>
              <a:rPr lang="en-US" dirty="0"/>
              <a:t>I think you gained some tools in your toolbelt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DF4FA-1925-43F8-A6F3-C4BFAB04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18D17-624A-4996-8458-E634E28CA05F}" type="slidenum">
              <a:rPr lang="en-US" smtClean="0"/>
              <a:t>31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8AC05D-AF55-46D5-BC15-BFEB78703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6113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Is this Stuff Useful?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Next Steps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6" name="Picture 2" descr="Designer Creates Perfectly Useless Product Designs | Bored ...">
            <a:extLst>
              <a:ext uri="{FF2B5EF4-FFF2-40B4-BE49-F238E27FC236}">
                <a16:creationId xmlns:a16="http://schemas.microsoft.com/office/drawing/2014/main" id="{374ACD8D-8BDF-4C69-B699-4E8936283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056" y="1974211"/>
            <a:ext cx="3927944" cy="375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381636"/>
      </p:ext>
    </p:extLst>
  </p:cSld>
  <p:clrMapOvr>
    <a:masterClrMapping/>
  </p:clrMapOvr>
</p:sld>
</file>

<file path=ppt/slides/slide3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627C0-F27A-4DF3-8069-9459EA0CB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710" y="1479883"/>
            <a:ext cx="5012535" cy="55784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If you </a:t>
            </a:r>
            <a:r>
              <a:rPr lang="en-US" b="1" u="sng" dirty="0"/>
              <a:t>like</a:t>
            </a:r>
            <a:r>
              <a:rPr lang="en-US" b="1" dirty="0"/>
              <a:t> compiler construction</a:t>
            </a:r>
          </a:p>
          <a:p>
            <a:pPr marL="0" indent="0">
              <a:buNone/>
            </a:pPr>
            <a:r>
              <a:rPr lang="en-US" dirty="0"/>
              <a:t>Classic compilers texts</a:t>
            </a:r>
          </a:p>
          <a:p>
            <a:pPr lvl="1"/>
            <a:r>
              <a:rPr lang="en-US" dirty="0"/>
              <a:t>Compilers: Principles, Techniques and Tools</a:t>
            </a:r>
          </a:p>
          <a:p>
            <a:pPr lvl="2"/>
            <a:r>
              <a:rPr lang="en-US" dirty="0" err="1"/>
              <a:t>Aho</a:t>
            </a:r>
            <a:r>
              <a:rPr lang="en-US" dirty="0"/>
              <a:t>, Lam, Sethi, and Ullman</a:t>
            </a:r>
          </a:p>
          <a:p>
            <a:pPr lvl="1"/>
            <a:r>
              <a:rPr lang="en-US" dirty="0"/>
              <a:t>Advanced Compiler Design &amp; Implementation</a:t>
            </a:r>
          </a:p>
          <a:p>
            <a:pPr lvl="2"/>
            <a:r>
              <a:rPr lang="en-US" dirty="0" err="1"/>
              <a:t>Munchnick</a:t>
            </a:r>
            <a:endParaRPr lang="en-US" dirty="0"/>
          </a:p>
          <a:p>
            <a:pPr lvl="1"/>
            <a:r>
              <a:rPr lang="en-US" dirty="0"/>
              <a:t>Crafting a Compiler</a:t>
            </a:r>
          </a:p>
          <a:p>
            <a:pPr lvl="2"/>
            <a:r>
              <a:rPr lang="en-US" dirty="0"/>
              <a:t>Fischer and </a:t>
            </a:r>
            <a:r>
              <a:rPr lang="en-US" dirty="0" err="1"/>
              <a:t>Cytron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Cutting Edge Developments</a:t>
            </a:r>
          </a:p>
          <a:p>
            <a:pPr lvl="1"/>
            <a:r>
              <a:rPr lang="en-US" dirty="0"/>
              <a:t>SIGPLAN Proceedings</a:t>
            </a:r>
          </a:p>
          <a:p>
            <a:pPr lvl="1"/>
            <a:r>
              <a:rPr lang="en-US" dirty="0"/>
              <a:t>LLVM Docs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DF4FA-1925-43F8-A6F3-C4BFAB04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18D17-624A-4996-8458-E634E28CA05F}" type="slidenum">
              <a:rPr lang="en-US" smtClean="0"/>
              <a:t>32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39EB3B-4D0A-4086-B607-C549E113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96" y="26113"/>
            <a:ext cx="12156904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Continuing the Journey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Compilation: Next Steps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" name="Picture 2" descr="Image result for muchnik compilers">
            <a:extLst>
              <a:ext uri="{FF2B5EF4-FFF2-40B4-BE49-F238E27FC236}">
                <a16:creationId xmlns:a16="http://schemas.microsoft.com/office/drawing/2014/main" id="{3F9D7374-B15A-45BF-99AE-39347737A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601" y="2301524"/>
            <a:ext cx="1923786" cy="249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413796-0116-490F-B182-32D4C2465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429" y="3241364"/>
            <a:ext cx="2028513" cy="2666409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E412390-0A29-4FC3-98DF-37F08596D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516" y="1656082"/>
            <a:ext cx="1685073" cy="255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22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DF4FA-1925-43F8-A6F3-C4BFAB04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18D17-624A-4996-8458-E634E28CA05F}" type="slidenum">
              <a:rPr lang="en-US" smtClean="0"/>
              <a:t>33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39EB3B-4D0A-4086-B607-C549E113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96" y="26113"/>
            <a:ext cx="12156904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Continuing the Journey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Compilation: Next Steps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36EF7CA-FA08-4FFA-8684-30F62717112D}"/>
              </a:ext>
            </a:extLst>
          </p:cNvPr>
          <p:cNvSpPr txBox="1">
            <a:spLocks/>
          </p:cNvSpPr>
          <p:nvPr/>
        </p:nvSpPr>
        <p:spPr>
          <a:xfrm>
            <a:off x="6113548" y="1503945"/>
            <a:ext cx="5605210" cy="498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If you </a:t>
            </a:r>
            <a:r>
              <a:rPr lang="en-US" b="1" u="sng" dirty="0"/>
              <a:t>dislike</a:t>
            </a:r>
            <a:r>
              <a:rPr lang="en-US" b="1" dirty="0"/>
              <a:t> compiler construction</a:t>
            </a:r>
          </a:p>
          <a:p>
            <a:pPr marL="0" indent="0">
              <a:buNone/>
            </a:pPr>
            <a:r>
              <a:rPr lang="en-US" dirty="0"/>
              <a:t>Sorry </a:t>
            </a:r>
            <a:r>
              <a:rPr lang="en-US" dirty="0">
                <a:sym typeface="Wingdings" panose="05000000000000000000" pitchFamily="2" charset="2"/>
              </a:rPr>
              <a:t>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164459-2E7C-406B-A150-499629DAC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96" y="2628900"/>
            <a:ext cx="4743450" cy="308610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7FD9E29-2423-4897-A159-34D306304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710" y="1479883"/>
            <a:ext cx="5012535" cy="55784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If you </a:t>
            </a:r>
            <a:r>
              <a:rPr lang="en-US" b="1" u="sng" dirty="0"/>
              <a:t>like</a:t>
            </a:r>
            <a:r>
              <a:rPr lang="en-US" b="1" dirty="0"/>
              <a:t> compiler construction</a:t>
            </a:r>
          </a:p>
          <a:p>
            <a:pPr marL="0" indent="0">
              <a:buNone/>
            </a:pPr>
            <a:r>
              <a:rPr lang="en-US" dirty="0"/>
              <a:t>Classic compilers texts</a:t>
            </a:r>
          </a:p>
          <a:p>
            <a:pPr lvl="1"/>
            <a:r>
              <a:rPr lang="en-US" dirty="0"/>
              <a:t>Compilers: Principles, Techniques and Tools</a:t>
            </a:r>
          </a:p>
          <a:p>
            <a:pPr lvl="2"/>
            <a:r>
              <a:rPr lang="en-US" dirty="0" err="1"/>
              <a:t>Aho</a:t>
            </a:r>
            <a:r>
              <a:rPr lang="en-US" dirty="0"/>
              <a:t>, Lam, Sethi, and Ullman</a:t>
            </a:r>
          </a:p>
          <a:p>
            <a:pPr lvl="1"/>
            <a:r>
              <a:rPr lang="en-US" dirty="0"/>
              <a:t>Advanced Compiler Design &amp; Implementation</a:t>
            </a:r>
          </a:p>
          <a:p>
            <a:pPr lvl="2"/>
            <a:r>
              <a:rPr lang="en-US" dirty="0" err="1"/>
              <a:t>Munchnick</a:t>
            </a:r>
            <a:endParaRPr lang="en-US" dirty="0"/>
          </a:p>
          <a:p>
            <a:pPr lvl="1"/>
            <a:r>
              <a:rPr lang="en-US" dirty="0"/>
              <a:t>Crafting a Compiler</a:t>
            </a:r>
          </a:p>
          <a:p>
            <a:pPr lvl="2"/>
            <a:r>
              <a:rPr lang="en-US" dirty="0"/>
              <a:t>Fischer and </a:t>
            </a:r>
            <a:r>
              <a:rPr lang="en-US" dirty="0" err="1"/>
              <a:t>Cytron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Cutting Edge Developments</a:t>
            </a:r>
          </a:p>
          <a:p>
            <a:pPr lvl="1"/>
            <a:r>
              <a:rPr lang="en-US" dirty="0"/>
              <a:t>SIGPLAN Proceedings</a:t>
            </a:r>
          </a:p>
          <a:p>
            <a:pPr lvl="1"/>
            <a:r>
              <a:rPr lang="en-US" dirty="0"/>
              <a:t>LLVM Docs</a:t>
            </a:r>
          </a:p>
        </p:txBody>
      </p:sp>
    </p:spTree>
    <p:extLst>
      <p:ext uri="{BB962C8B-B14F-4D97-AF65-F5344CB8AC3E}">
        <p14:creationId xmlns:p14="http://schemas.microsoft.com/office/powerpoint/2010/main" val="154961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0B789-1E08-4B12-8581-5756FD86A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474" y="0"/>
            <a:ext cx="84582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Maybe the real Compilation… </a:t>
            </a:r>
            <a:br>
              <a:rPr lang="en-US" sz="400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DF4FA-1925-43F8-A6F3-C4BFAB04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8401" y="6479929"/>
            <a:ext cx="2133600" cy="365125"/>
          </a:xfrm>
        </p:spPr>
        <p:txBody>
          <a:bodyPr/>
          <a:lstStyle/>
          <a:p>
            <a:fld id="{E2218D17-624A-4996-8458-E634E28CA05F}" type="slidenum">
              <a:rPr lang="en-US" smtClean="0"/>
              <a:t>34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CB3CFE-9942-4C6E-A655-39A3AF44B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730" y="1208313"/>
            <a:ext cx="1325470" cy="23125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9BF3E5-DC98-4477-BA99-4E575E988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485" y="4535907"/>
            <a:ext cx="1390456" cy="1708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D59506-47AC-40FE-BA4E-87BCE7EFF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077" y="4037132"/>
            <a:ext cx="1416678" cy="21350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8FC593-61B0-4C7C-AF9B-DF36D81DE7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1872755"/>
            <a:ext cx="1723378" cy="15297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4937F4-3E4D-4C8B-8A05-C5C1CB3569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6548" y="4186801"/>
            <a:ext cx="1702594" cy="20792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F3D3E4-1CA0-4E81-922B-995B89E978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5625" y="1350606"/>
            <a:ext cx="1356090" cy="2149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D54493-DF74-48BA-B6F5-52A55861B3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1821478"/>
            <a:ext cx="2101408" cy="16407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0BF509-86E4-41DE-9B86-84A1C4A45B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7855" y="1479876"/>
            <a:ext cx="1579686" cy="20772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26E1A2-9F3F-4092-8A72-22F3B072CF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539339"/>
            <a:ext cx="2746976" cy="20384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6F3E903-DA08-4D30-921C-CADC4A1027B8}"/>
              </a:ext>
            </a:extLst>
          </p:cNvPr>
          <p:cNvSpPr txBox="1"/>
          <p:nvPr/>
        </p:nvSpPr>
        <p:spPr>
          <a:xfrm>
            <a:off x="1828800" y="3480911"/>
            <a:ext cx="1168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Regular</a:t>
            </a:r>
          </a:p>
          <a:p>
            <a:pPr algn="ctr"/>
            <a:r>
              <a:rPr lang="en-US" b="1" dirty="0"/>
              <a:t>Languages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3285DD-06F8-4ACA-88B4-01F8BA22162C}"/>
              </a:ext>
            </a:extLst>
          </p:cNvPr>
          <p:cNvSpPr txBox="1"/>
          <p:nvPr/>
        </p:nvSpPr>
        <p:spPr>
          <a:xfrm>
            <a:off x="4999406" y="3480911"/>
            <a:ext cx="1412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Context-Free</a:t>
            </a:r>
          </a:p>
          <a:p>
            <a:pPr algn="ctr"/>
            <a:r>
              <a:rPr lang="en-US" b="1" dirty="0"/>
              <a:t>Grammars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B223DC-4D97-41F5-ADC3-86B3764A2BD3}"/>
              </a:ext>
            </a:extLst>
          </p:cNvPr>
          <p:cNvSpPr txBox="1"/>
          <p:nvPr/>
        </p:nvSpPr>
        <p:spPr>
          <a:xfrm>
            <a:off x="3505201" y="3480911"/>
            <a:ext cx="963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Lexical</a:t>
            </a:r>
          </a:p>
          <a:p>
            <a:pPr algn="ctr"/>
            <a:r>
              <a:rPr lang="en-US" b="1" dirty="0"/>
              <a:t>Analysis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7EB4F9-68ED-4A59-A35F-0AA7CF1243B6}"/>
              </a:ext>
            </a:extLst>
          </p:cNvPr>
          <p:cNvSpPr txBox="1"/>
          <p:nvPr/>
        </p:nvSpPr>
        <p:spPr>
          <a:xfrm>
            <a:off x="7328960" y="3480911"/>
            <a:ext cx="1041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Syntactic</a:t>
            </a:r>
          </a:p>
          <a:p>
            <a:pPr algn="ctr"/>
            <a:r>
              <a:rPr lang="en-US" b="1" dirty="0"/>
              <a:t>Analysis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8B5058-52FC-4325-A087-EBC9EFAAB571}"/>
              </a:ext>
            </a:extLst>
          </p:cNvPr>
          <p:cNvSpPr txBox="1"/>
          <p:nvPr/>
        </p:nvSpPr>
        <p:spPr>
          <a:xfrm>
            <a:off x="8790617" y="3494314"/>
            <a:ext cx="1695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Syntax-Directed</a:t>
            </a:r>
          </a:p>
          <a:p>
            <a:pPr algn="ctr"/>
            <a:r>
              <a:rPr lang="en-US" b="1" dirty="0"/>
              <a:t>Translation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7B35C1-80C8-4A5C-AE66-7758B4E9F484}"/>
              </a:ext>
            </a:extLst>
          </p:cNvPr>
          <p:cNvSpPr txBox="1"/>
          <p:nvPr/>
        </p:nvSpPr>
        <p:spPr>
          <a:xfrm>
            <a:off x="3124201" y="6135470"/>
            <a:ext cx="1736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Intermediate</a:t>
            </a:r>
          </a:p>
          <a:p>
            <a:pPr algn="ctr"/>
            <a:r>
              <a:rPr lang="en-US" b="1" dirty="0"/>
              <a:t>Representations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6A43AB-17EC-408A-B6FA-31C65FDD348C}"/>
              </a:ext>
            </a:extLst>
          </p:cNvPr>
          <p:cNvSpPr txBox="1"/>
          <p:nvPr/>
        </p:nvSpPr>
        <p:spPr>
          <a:xfrm>
            <a:off x="5040297" y="6135470"/>
            <a:ext cx="1365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Hardware</a:t>
            </a:r>
          </a:p>
          <a:p>
            <a:pPr algn="ctr"/>
            <a:r>
              <a:rPr lang="en-US" b="1" dirty="0"/>
              <a:t>Architecture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784D9E-8C25-4995-B01F-E19C5FF536F7}"/>
              </a:ext>
            </a:extLst>
          </p:cNvPr>
          <p:cNvSpPr txBox="1"/>
          <p:nvPr/>
        </p:nvSpPr>
        <p:spPr>
          <a:xfrm>
            <a:off x="7172371" y="6135470"/>
            <a:ext cx="1067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Machine </a:t>
            </a:r>
          </a:p>
          <a:p>
            <a:pPr algn="ctr"/>
            <a:r>
              <a:rPr lang="en-US" b="1" dirty="0"/>
              <a:t>Code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2AE4B2-3A56-4FF1-9B4D-2121D698616F}"/>
              </a:ext>
            </a:extLst>
          </p:cNvPr>
          <p:cNvSpPr txBox="1"/>
          <p:nvPr/>
        </p:nvSpPr>
        <p:spPr>
          <a:xfrm>
            <a:off x="8761562" y="6135470"/>
            <a:ext cx="1829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Optimization / </a:t>
            </a:r>
          </a:p>
          <a:p>
            <a:pPr algn="ctr"/>
            <a:r>
              <a:rPr lang="en-US" b="1" dirty="0"/>
              <a:t>Program Analysis</a:t>
            </a:r>
          </a:p>
        </p:txBody>
      </p:sp>
      <p:pic>
        <p:nvPicPr>
          <p:cNvPr id="32770" name="Picture 2" descr="Image result for cartoon bluebird">
            <a:extLst>
              <a:ext uri="{FF2B5EF4-FFF2-40B4-BE49-F238E27FC236}">
                <a16:creationId xmlns:a16="http://schemas.microsoft.com/office/drawing/2014/main" id="{4BD6121D-0989-4E92-A509-2DDEF4F97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800600"/>
            <a:ext cx="1376238" cy="1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DCE741A-9940-4015-A1E7-3B3CC39B1100}"/>
              </a:ext>
            </a:extLst>
          </p:cNvPr>
          <p:cNvSpPr txBox="1"/>
          <p:nvPr/>
        </p:nvSpPr>
        <p:spPr>
          <a:xfrm>
            <a:off x="1864915" y="6096001"/>
            <a:ext cx="1064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Semantic</a:t>
            </a:r>
          </a:p>
          <a:p>
            <a:pPr algn="ctr"/>
            <a:r>
              <a:rPr lang="en-US" b="1" dirty="0"/>
              <a:t>Analysis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FADD47C-C599-419E-B444-8037596B6B23}"/>
              </a:ext>
            </a:extLst>
          </p:cNvPr>
          <p:cNvSpPr txBox="1">
            <a:spLocks/>
          </p:cNvSpPr>
          <p:nvPr/>
        </p:nvSpPr>
        <p:spPr>
          <a:xfrm>
            <a:off x="1969474" y="0"/>
            <a:ext cx="845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400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r>
              <a:rPr lang="en-US" sz="400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was the friends we made along the way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9736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7" grpId="0"/>
    </p:bldLst>
  </p:timing>
</p:sld>
</file>

<file path=ppt/slides/slide3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627C0-F27A-4DF3-8069-9459EA0CB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116" y="1371600"/>
            <a:ext cx="6280484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Grades:</a:t>
            </a:r>
          </a:p>
          <a:p>
            <a:r>
              <a:rPr lang="en-US" dirty="0"/>
              <a:t>Project Grades forthcoming </a:t>
            </a:r>
          </a:p>
          <a:p>
            <a:pPr marL="0" indent="0">
              <a:buNone/>
            </a:pPr>
            <a:r>
              <a:rPr lang="en-US" b="1" dirty="0"/>
              <a:t>Curve:</a:t>
            </a:r>
          </a:p>
          <a:p>
            <a:r>
              <a:rPr lang="en-US" dirty="0"/>
              <a:t>Projects may be individually curved</a:t>
            </a:r>
          </a:p>
          <a:p>
            <a:r>
              <a:rPr lang="en-US" dirty="0"/>
              <a:t>Minimal curve will be out in time for the final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DF4FA-1925-43F8-A6F3-C4BFAB04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18D17-624A-4996-8458-E634E28CA05F}" type="slidenum">
              <a:rPr lang="en-US" smtClean="0"/>
              <a:t>35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1DA0683-A041-48D1-870B-C0F51916B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6113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Unfinished Business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My Final Words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6" name="Picture 2" descr="Mountaineer NGL Storage Facility in OH Under Construction ...">
            <a:extLst>
              <a:ext uri="{FF2B5EF4-FFF2-40B4-BE49-F238E27FC236}">
                <a16:creationId xmlns:a16="http://schemas.microsoft.com/office/drawing/2014/main" id="{0407AC6A-FB09-496B-96DC-93AA13D51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453" y="1520332"/>
            <a:ext cx="3906416" cy="357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4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DF4FA-1925-43F8-A6F3-C4BFAB04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18D17-624A-4996-8458-E634E28CA05F}" type="slidenum">
              <a:rPr lang="en-US" smtClean="0"/>
              <a:t>36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B927CAD-409F-4063-AEA7-80F0F668F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6113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Official Course Evaluations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My Final Words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384123B-5BE1-4AA6-ACE8-F61F2C61F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93" y="1591031"/>
            <a:ext cx="5993422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Your chance for a performance review</a:t>
            </a:r>
          </a:p>
          <a:p>
            <a:r>
              <a:rPr lang="en-US" dirty="0"/>
              <a:t>I review these every semester</a:t>
            </a:r>
          </a:p>
          <a:p>
            <a:r>
              <a:rPr lang="en-US" dirty="0"/>
              <a:t>The department chair reviews these every semester</a:t>
            </a:r>
          </a:p>
          <a:p>
            <a:pPr marL="0" indent="0">
              <a:buNone/>
            </a:pPr>
            <a:r>
              <a:rPr lang="en-US" b="1" dirty="0"/>
              <a:t>Please do them!</a:t>
            </a:r>
          </a:p>
          <a:p>
            <a:r>
              <a:rPr lang="en-US" dirty="0"/>
              <a:t>There are 2 surveys</a:t>
            </a:r>
          </a:p>
          <a:p>
            <a:pPr lvl="1"/>
            <a:r>
              <a:rPr lang="en-US" dirty="0"/>
              <a:t>University</a:t>
            </a:r>
          </a:p>
          <a:p>
            <a:pPr lvl="1"/>
            <a:r>
              <a:rPr lang="en-US" dirty="0"/>
              <a:t>Department</a:t>
            </a:r>
          </a:p>
        </p:txBody>
      </p:sp>
      <p:pic>
        <p:nvPicPr>
          <p:cNvPr id="1026" name="Picture 2" descr="Survey Says: How Your Voice Shapes the Library - News">
            <a:extLst>
              <a:ext uri="{FF2B5EF4-FFF2-40B4-BE49-F238E27FC236}">
                <a16:creationId xmlns:a16="http://schemas.microsoft.com/office/drawing/2014/main" id="{53A522A9-1DD9-4B79-80BA-4BE91F3A1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454" y="2465102"/>
            <a:ext cx="4938346" cy="277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72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844A2-0ED0-4F87-A379-DD637BCF4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2857" y="2300512"/>
            <a:ext cx="9180095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Things you should know:</a:t>
            </a:r>
          </a:p>
          <a:p>
            <a:r>
              <a:rPr lang="en-US" dirty="0"/>
              <a:t>Still completely anonymous</a:t>
            </a:r>
          </a:p>
          <a:p>
            <a:r>
              <a:rPr lang="en-US" dirty="0"/>
              <a:t>I won’t look at the responses until after grades are assigned</a:t>
            </a:r>
          </a:p>
          <a:p>
            <a:pPr marL="0" indent="0">
              <a:buNone/>
            </a:pPr>
            <a:r>
              <a:rPr lang="en-US" b="1" dirty="0"/>
              <a:t>Less about absolutes than improvement:</a:t>
            </a:r>
          </a:p>
          <a:p>
            <a:r>
              <a:rPr lang="en-US" dirty="0"/>
              <a:t>Don’t worry about my feelings</a:t>
            </a:r>
          </a:p>
          <a:p>
            <a:r>
              <a:rPr lang="en-US" dirty="0"/>
              <a:t>Just for me (though I might pull quotes for future semesters)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DF4FA-1925-43F8-A6F3-C4BFAB04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18D17-624A-4996-8458-E634E28CA05F}" type="slidenum">
              <a:rPr lang="en-US" smtClean="0"/>
              <a:t>37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9A65587-C3D9-4F78-974E-58FBC451C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6113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Unofficial Course Evaluations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My Final Words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525BD5-3098-49D4-B5FC-B2FD6CF7493D}"/>
              </a:ext>
            </a:extLst>
          </p:cNvPr>
          <p:cNvSpPr txBox="1"/>
          <p:nvPr/>
        </p:nvSpPr>
        <p:spPr>
          <a:xfrm>
            <a:off x="3459192" y="1351676"/>
            <a:ext cx="5339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hlinkClick r:id="rId2"/>
              </a:rPr>
              <a:t>https://compilers.cool/final-survey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965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0B789-1E08-4B12-8581-5756FD86A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 World of Thanks!</a:t>
            </a:r>
            <a:endParaRPr lang="en-US" sz="40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B210E1-F944-4D2B-AE28-12CA72918D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8" b="18731"/>
          <a:stretch/>
        </p:blipFill>
        <p:spPr>
          <a:xfrm>
            <a:off x="6352594" y="636238"/>
            <a:ext cx="4516011" cy="5585524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42FC48A-9BFA-44ED-BA4C-B312B3105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722" y="1966912"/>
            <a:ext cx="4038600" cy="4525963"/>
          </a:xfrm>
        </p:spPr>
        <p:txBody>
          <a:bodyPr/>
          <a:lstStyle/>
          <a:p>
            <a:r>
              <a:rPr lang="en-US" dirty="0"/>
              <a:t>Special thanks to people who asked/answered questions in class or on Piazza</a:t>
            </a:r>
          </a:p>
          <a:p>
            <a:r>
              <a:rPr lang="en-US" dirty="0"/>
              <a:t>Extra special thanks to people who suggested improvements and gave feedback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8DF4FA-1925-43F8-A6F3-C4BFAB04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18D17-624A-4996-8458-E634E28CA05F}" type="slidenum">
              <a:rPr lang="en-US" smtClean="0"/>
              <a:t>38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4057D2-493A-4CC4-B15A-15620CC9CEAB}"/>
              </a:ext>
            </a:extLst>
          </p:cNvPr>
          <p:cNvSpPr txBox="1"/>
          <p:nvPr/>
        </p:nvSpPr>
        <p:spPr>
          <a:xfrm>
            <a:off x="6364317" y="6264328"/>
            <a:ext cx="437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No Google. I did not mean “World of Tanks”</a:t>
            </a:r>
          </a:p>
        </p:txBody>
      </p:sp>
    </p:spTree>
    <p:extLst>
      <p:ext uri="{BB962C8B-B14F-4D97-AF65-F5344CB8AC3E}">
        <p14:creationId xmlns:p14="http://schemas.microsoft.com/office/powerpoint/2010/main" val="321486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6113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This Lecture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99469"/>
            <a:ext cx="7886700" cy="479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Compiler Techniques</a:t>
            </a:r>
          </a:p>
          <a:p>
            <a:r>
              <a:rPr lang="en-US" dirty="0" err="1"/>
              <a:t>Lexing</a:t>
            </a:r>
            <a:endParaRPr lang="en-US" dirty="0"/>
          </a:p>
          <a:p>
            <a:r>
              <a:rPr lang="en-US" dirty="0"/>
              <a:t>Parsing</a:t>
            </a:r>
          </a:p>
          <a:p>
            <a:r>
              <a:rPr lang="en-US" dirty="0"/>
              <a:t>Syntax-Directed Translation</a:t>
            </a:r>
          </a:p>
          <a:p>
            <a:r>
              <a:rPr lang="en-US" dirty="0"/>
              <a:t>Semantic Analysis</a:t>
            </a:r>
          </a:p>
          <a:p>
            <a:r>
              <a:rPr lang="en-US" dirty="0"/>
              <a:t>IRs</a:t>
            </a:r>
          </a:p>
          <a:p>
            <a:r>
              <a:rPr lang="en-US" dirty="0"/>
              <a:t>Architecture</a:t>
            </a:r>
          </a:p>
          <a:p>
            <a:pPr marL="0" indent="0">
              <a:buNone/>
            </a:pPr>
            <a:r>
              <a:rPr lang="en-US" b="1" dirty="0"/>
              <a:t>Utilities</a:t>
            </a:r>
          </a:p>
          <a:p>
            <a:r>
              <a:rPr lang="en-US" dirty="0"/>
              <a:t>RE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4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AB9DC0-15B8-44FF-BE55-4E4C85615D5C}"/>
              </a:ext>
            </a:extLst>
          </p:cNvPr>
          <p:cNvSpPr/>
          <p:nvPr/>
        </p:nvSpPr>
        <p:spPr>
          <a:xfrm>
            <a:off x="7090555" y="1589755"/>
            <a:ext cx="1596067" cy="47594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2D60E02-A955-42E8-8D1C-79D88F4A3B33}"/>
              </a:ext>
            </a:extLst>
          </p:cNvPr>
          <p:cNvSpPr/>
          <p:nvPr/>
        </p:nvSpPr>
        <p:spPr>
          <a:xfrm>
            <a:off x="7236921" y="1807778"/>
            <a:ext cx="1371600" cy="86697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Front end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4239B52-C32E-4054-9DD1-3AE7ADE59C8C}"/>
              </a:ext>
            </a:extLst>
          </p:cNvPr>
          <p:cNvSpPr/>
          <p:nvPr/>
        </p:nvSpPr>
        <p:spPr>
          <a:xfrm>
            <a:off x="7236921" y="3345370"/>
            <a:ext cx="1371600" cy="126182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Middle end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14FCA89-3A7E-424A-AF4C-6BC4551E25F8}"/>
              </a:ext>
            </a:extLst>
          </p:cNvPr>
          <p:cNvSpPr/>
          <p:nvPr/>
        </p:nvSpPr>
        <p:spPr>
          <a:xfrm>
            <a:off x="7236921" y="5069481"/>
            <a:ext cx="1371600" cy="110829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Back end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8802C58-8177-426F-A541-F3D9F6293D07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>
            <a:off x="7922721" y="2674750"/>
            <a:ext cx="0" cy="6706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529180C-2080-425E-9576-7864E7930AFB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>
          <a:xfrm>
            <a:off x="7922721" y="4607194"/>
            <a:ext cx="0" cy="4622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EF122AA-3390-4E88-8412-AB4C285C07AE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7922721" y="1423078"/>
            <a:ext cx="6128" cy="384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F3BC9C2-2436-45E0-855F-F725F47512B4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7922721" y="6177778"/>
            <a:ext cx="0" cy="4511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18">
            <a:extLst>
              <a:ext uri="{FF2B5EF4-FFF2-40B4-BE49-F238E27FC236}">
                <a16:creationId xmlns:a16="http://schemas.microsoft.com/office/drawing/2014/main" id="{F2B55717-9E3E-42EE-BA32-CEDA3436E990}"/>
              </a:ext>
            </a:extLst>
          </p:cNvPr>
          <p:cNvSpPr txBox="1"/>
          <p:nvPr/>
        </p:nvSpPr>
        <p:spPr>
          <a:xfrm>
            <a:off x="6010148" y="1704007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Compiler</a:t>
            </a: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4F7B3060-EB9C-48FC-B7BA-213E1FC681FF}"/>
              </a:ext>
            </a:extLst>
          </p:cNvPr>
          <p:cNvSpPr/>
          <p:nvPr/>
        </p:nvSpPr>
        <p:spPr>
          <a:xfrm>
            <a:off x="8654530" y="1527716"/>
            <a:ext cx="288082" cy="1427356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4B3271-99C7-4E64-ABD9-30C66214686D}"/>
              </a:ext>
            </a:extLst>
          </p:cNvPr>
          <p:cNvSpPr/>
          <p:nvPr/>
        </p:nvSpPr>
        <p:spPr>
          <a:xfrm>
            <a:off x="9040629" y="1623207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Lexical Analysis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FEFC324-EABF-479F-A54D-D52E7172DA64}"/>
              </a:ext>
            </a:extLst>
          </p:cNvPr>
          <p:cNvSpPr/>
          <p:nvPr/>
        </p:nvSpPr>
        <p:spPr>
          <a:xfrm>
            <a:off x="9040629" y="2350598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Syntactic Analysis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6551DA9-BF23-4108-BD77-B4CAE4D66519}"/>
              </a:ext>
            </a:extLst>
          </p:cNvPr>
          <p:cNvSpPr/>
          <p:nvPr/>
        </p:nvSpPr>
        <p:spPr>
          <a:xfrm>
            <a:off x="9040629" y="3134030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Semantic Analysis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4CE9105-F2BE-4107-90B1-BBD5B9A2AB21}"/>
              </a:ext>
            </a:extLst>
          </p:cNvPr>
          <p:cNvSpPr/>
          <p:nvPr/>
        </p:nvSpPr>
        <p:spPr>
          <a:xfrm>
            <a:off x="9015909" y="3765181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IR</a:t>
            </a:r>
          </a:p>
          <a:p>
            <a:pPr algn="ctr"/>
            <a:r>
              <a:rPr lang="en-US" sz="1400" dirty="0" err="1"/>
              <a:t>Codegen</a:t>
            </a:r>
            <a:endParaRPr lang="en-US" sz="1400" dirty="0"/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1DE24AE0-90FB-45BD-933E-A602C87149B5}"/>
              </a:ext>
            </a:extLst>
          </p:cNvPr>
          <p:cNvSpPr/>
          <p:nvPr/>
        </p:nvSpPr>
        <p:spPr>
          <a:xfrm>
            <a:off x="8653168" y="5013757"/>
            <a:ext cx="288082" cy="1427356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581AF3B-471A-43DF-BB9A-0AB732CA3470}"/>
              </a:ext>
            </a:extLst>
          </p:cNvPr>
          <p:cNvSpPr/>
          <p:nvPr/>
        </p:nvSpPr>
        <p:spPr>
          <a:xfrm>
            <a:off x="9011857" y="4369911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IR Optimization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3A47776-E7AD-457C-B5C6-469903F4E534}"/>
              </a:ext>
            </a:extLst>
          </p:cNvPr>
          <p:cNvSpPr/>
          <p:nvPr/>
        </p:nvSpPr>
        <p:spPr>
          <a:xfrm>
            <a:off x="9040628" y="5069481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Final </a:t>
            </a:r>
            <a:r>
              <a:rPr lang="en-US" sz="1400" dirty="0" err="1"/>
              <a:t>Codegen</a:t>
            </a:r>
            <a:endParaRPr lang="en-US" sz="1400" dirty="0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450F43C-4881-4230-82D2-7591C8075192}"/>
              </a:ext>
            </a:extLst>
          </p:cNvPr>
          <p:cNvSpPr/>
          <p:nvPr/>
        </p:nvSpPr>
        <p:spPr>
          <a:xfrm>
            <a:off x="9040629" y="5821519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Final Code</a:t>
            </a:r>
          </a:p>
          <a:p>
            <a:pPr algn="ctr"/>
            <a:r>
              <a:rPr lang="en-US" sz="1400" dirty="0"/>
              <a:t>Optimization</a:t>
            </a:r>
          </a:p>
        </p:txBody>
      </p:sp>
      <p:sp>
        <p:nvSpPr>
          <p:cNvPr id="45" name="Left Brace 44">
            <a:extLst>
              <a:ext uri="{FF2B5EF4-FFF2-40B4-BE49-F238E27FC236}">
                <a16:creationId xmlns:a16="http://schemas.microsoft.com/office/drawing/2014/main" id="{BFB660B7-0763-4523-8D28-F6474BB521DC}"/>
              </a:ext>
            </a:extLst>
          </p:cNvPr>
          <p:cNvSpPr/>
          <p:nvPr/>
        </p:nvSpPr>
        <p:spPr>
          <a:xfrm>
            <a:off x="8627148" y="3092032"/>
            <a:ext cx="288082" cy="1805517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22414"/>
      </p:ext>
    </p:extLst>
  </p:cSld>
  <p:clrMapOvr>
    <a:masterClrMapping/>
  </p:clrMapOvr>
</p:sld>
</file>

<file path=ppt/slides/slide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113"/>
            <a:ext cx="12192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Compiler Techniques Outside Compilers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5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3CAE07-F947-4EB4-A320-556D4A5FB4D6}"/>
              </a:ext>
            </a:extLst>
          </p:cNvPr>
          <p:cNvSpPr/>
          <p:nvPr/>
        </p:nvSpPr>
        <p:spPr>
          <a:xfrm>
            <a:off x="4280451" y="1701268"/>
            <a:ext cx="1596067" cy="47594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1EBC083-9D96-4D96-9716-44C40020112C}"/>
              </a:ext>
            </a:extLst>
          </p:cNvPr>
          <p:cNvSpPr/>
          <p:nvPr/>
        </p:nvSpPr>
        <p:spPr>
          <a:xfrm>
            <a:off x="4426817" y="1919291"/>
            <a:ext cx="1371600" cy="86697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Front end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6669E34-155D-4503-9735-662FACD80752}"/>
              </a:ext>
            </a:extLst>
          </p:cNvPr>
          <p:cNvSpPr/>
          <p:nvPr/>
        </p:nvSpPr>
        <p:spPr>
          <a:xfrm>
            <a:off x="4426817" y="3456883"/>
            <a:ext cx="1371600" cy="126182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Middle end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606C64B-548C-4DFD-9EAD-1CF740787C45}"/>
              </a:ext>
            </a:extLst>
          </p:cNvPr>
          <p:cNvSpPr/>
          <p:nvPr/>
        </p:nvSpPr>
        <p:spPr>
          <a:xfrm>
            <a:off x="4426817" y="5180994"/>
            <a:ext cx="1371600" cy="110829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Back end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C70A585-EDF6-4711-8065-BC9710BCB817}"/>
              </a:ext>
            </a:extLst>
          </p:cNvPr>
          <p:cNvCxnSpPr>
            <a:cxnSpLocks/>
            <a:stCxn id="16" idx="2"/>
            <a:endCxn id="17" idx="0"/>
          </p:cNvCxnSpPr>
          <p:nvPr/>
        </p:nvCxnSpPr>
        <p:spPr>
          <a:xfrm>
            <a:off x="5112617" y="2786263"/>
            <a:ext cx="0" cy="6706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4F852D0-6B4A-43BA-9BD7-567BCE011F3F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5112617" y="4718707"/>
            <a:ext cx="0" cy="4622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5EC49E9-4A3E-4330-9268-B6BA7246523E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5112617" y="1534591"/>
            <a:ext cx="6128" cy="384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9BF32F5-A988-40D2-A64A-E0DE7A60859A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5112617" y="6289291"/>
            <a:ext cx="0" cy="4511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Left Brace 23">
            <a:extLst>
              <a:ext uri="{FF2B5EF4-FFF2-40B4-BE49-F238E27FC236}">
                <a16:creationId xmlns:a16="http://schemas.microsoft.com/office/drawing/2014/main" id="{A86B5FB7-8A14-4C7D-AFCF-5564A4A609D9}"/>
              </a:ext>
            </a:extLst>
          </p:cNvPr>
          <p:cNvSpPr/>
          <p:nvPr/>
        </p:nvSpPr>
        <p:spPr>
          <a:xfrm>
            <a:off x="5844426" y="1639229"/>
            <a:ext cx="288082" cy="1427356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DBE0975-4C93-4566-B73E-0532E714A358}"/>
              </a:ext>
            </a:extLst>
          </p:cNvPr>
          <p:cNvSpPr/>
          <p:nvPr/>
        </p:nvSpPr>
        <p:spPr>
          <a:xfrm>
            <a:off x="6230525" y="1734720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Lexical Analysis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EBE24C6-1745-4AF9-A75D-33F05DB3F4C9}"/>
              </a:ext>
            </a:extLst>
          </p:cNvPr>
          <p:cNvSpPr/>
          <p:nvPr/>
        </p:nvSpPr>
        <p:spPr>
          <a:xfrm>
            <a:off x="6230525" y="2462111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Syntactic Analysis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32C478A-03FE-4D28-BDE3-128B95ED4A6F}"/>
              </a:ext>
            </a:extLst>
          </p:cNvPr>
          <p:cNvSpPr/>
          <p:nvPr/>
        </p:nvSpPr>
        <p:spPr>
          <a:xfrm>
            <a:off x="6230525" y="3245543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Semantic Analysis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945B502-0CD7-4A66-AC51-10EBA69B657D}"/>
              </a:ext>
            </a:extLst>
          </p:cNvPr>
          <p:cNvSpPr/>
          <p:nvPr/>
        </p:nvSpPr>
        <p:spPr>
          <a:xfrm>
            <a:off x="6205805" y="387669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IR</a:t>
            </a:r>
          </a:p>
          <a:p>
            <a:pPr algn="ctr"/>
            <a:r>
              <a:rPr lang="en-US" sz="1400" dirty="0" err="1"/>
              <a:t>Codegen</a:t>
            </a:r>
            <a:endParaRPr lang="en-US" sz="1400" dirty="0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824186C8-B5E4-482A-AC81-3A1CFF6B0832}"/>
              </a:ext>
            </a:extLst>
          </p:cNvPr>
          <p:cNvSpPr/>
          <p:nvPr/>
        </p:nvSpPr>
        <p:spPr>
          <a:xfrm>
            <a:off x="5843064" y="5125270"/>
            <a:ext cx="288082" cy="1427356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37EB691-7DD1-4EE2-A35C-4A4347EF93E3}"/>
              </a:ext>
            </a:extLst>
          </p:cNvPr>
          <p:cNvSpPr/>
          <p:nvPr/>
        </p:nvSpPr>
        <p:spPr>
          <a:xfrm>
            <a:off x="6201753" y="448142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IR Optimization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09CDE8C-0226-43C7-BCD6-E53E5D9A2C16}"/>
              </a:ext>
            </a:extLst>
          </p:cNvPr>
          <p:cNvSpPr/>
          <p:nvPr/>
        </p:nvSpPr>
        <p:spPr>
          <a:xfrm>
            <a:off x="6230524" y="518099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Final </a:t>
            </a:r>
            <a:r>
              <a:rPr lang="en-US" sz="1400" dirty="0" err="1"/>
              <a:t>Codegen</a:t>
            </a:r>
            <a:endParaRPr lang="en-US" sz="1400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C21E6FC-AE84-4FEC-B054-48D21819F134}"/>
              </a:ext>
            </a:extLst>
          </p:cNvPr>
          <p:cNvSpPr/>
          <p:nvPr/>
        </p:nvSpPr>
        <p:spPr>
          <a:xfrm>
            <a:off x="6230525" y="5933032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Final Code</a:t>
            </a:r>
          </a:p>
          <a:p>
            <a:pPr algn="ctr"/>
            <a:r>
              <a:rPr lang="en-US" sz="1400" dirty="0"/>
              <a:t>Optimization</a:t>
            </a: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B0D9A4CE-682A-4225-A770-2CD604B11045}"/>
              </a:ext>
            </a:extLst>
          </p:cNvPr>
          <p:cNvSpPr/>
          <p:nvPr/>
        </p:nvSpPr>
        <p:spPr>
          <a:xfrm>
            <a:off x="5817044" y="3203545"/>
            <a:ext cx="288082" cy="1805517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D9B484-D2CF-4580-998F-3056B53C2246}"/>
              </a:ext>
            </a:extLst>
          </p:cNvPr>
          <p:cNvSpPr/>
          <p:nvPr/>
        </p:nvSpPr>
        <p:spPr>
          <a:xfrm>
            <a:off x="6131147" y="1639229"/>
            <a:ext cx="1492571" cy="737348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88359"/>
      </p:ext>
    </p:extLst>
  </p:cSld>
  <p:clrMapOvr>
    <a:masterClrMapping/>
  </p:clrMapOvr>
</p:sld>
</file>

<file path=ppt/slides/slide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99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Signature Matching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Compilers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853" y="2555811"/>
            <a:ext cx="4141305" cy="2255674"/>
          </a:xfrm>
        </p:spPr>
        <p:txBody>
          <a:bodyPr>
            <a:normAutofit/>
          </a:bodyPr>
          <a:lstStyle/>
          <a:p>
            <a:r>
              <a:rPr lang="en-US" dirty="0"/>
              <a:t>Regular-expression based matching of network traffic</a:t>
            </a:r>
          </a:p>
          <a:p>
            <a:r>
              <a:rPr lang="en-US" dirty="0"/>
              <a:t>Rather than producing tokens, produces actions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6</a:t>
            </a:fld>
            <a:endParaRPr lang="en-US"/>
          </a:p>
        </p:txBody>
      </p:sp>
      <p:pic>
        <p:nvPicPr>
          <p:cNvPr id="2050" name="Picture 2" descr="https://image.slidesharecdn.com/integratedtools-100212031329-phpapp02/95/integrated-tools-in-ossim-3-728.jpg?cb=1351608796">
            <a:extLst>
              <a:ext uri="{FF2B5EF4-FFF2-40B4-BE49-F238E27FC236}">
                <a16:creationId xmlns:a16="http://schemas.microsoft.com/office/drawing/2014/main" id="{F1DC33BA-94DA-459F-B8B1-563024AA1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7" t="55512" r="8556" b="20766"/>
          <a:stretch/>
        </p:blipFill>
        <p:spPr bwMode="auto">
          <a:xfrm>
            <a:off x="7231287" y="1216220"/>
            <a:ext cx="2310303" cy="123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E52D5B-3739-47AC-B710-2E540C2DC8CD}"/>
              </a:ext>
            </a:extLst>
          </p:cNvPr>
          <p:cNvSpPr/>
          <p:nvPr/>
        </p:nvSpPr>
        <p:spPr>
          <a:xfrm>
            <a:off x="6103520" y="266231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Georgia" panose="02040502050405020303" pitchFamily="18" charset="0"/>
              </a:rPr>
              <a:t>alert </a:t>
            </a:r>
            <a:r>
              <a:rPr lang="en-US" dirty="0" err="1">
                <a:solidFill>
                  <a:srgbClr val="222222"/>
                </a:solidFill>
                <a:latin typeface="Georgia" panose="02040502050405020303" pitchFamily="18" charset="0"/>
              </a:rPr>
              <a:t>tcp</a:t>
            </a:r>
            <a:r>
              <a:rPr lang="en-US" dirty="0">
                <a:solidFill>
                  <a:srgbClr val="222222"/>
                </a:solidFill>
                <a:latin typeface="Georgia" panose="02040502050405020303" pitchFamily="18" charset="0"/>
              </a:rPr>
              <a:t> $EXTERNAL_NET any -&gt; $HTTP_SERVERS $HTTP_PORTS (</a:t>
            </a:r>
            <a:r>
              <a:rPr lang="en-US" dirty="0" err="1">
                <a:solidFill>
                  <a:srgbClr val="222222"/>
                </a:solidFill>
                <a:latin typeface="Georgia" panose="02040502050405020303" pitchFamily="18" charset="0"/>
              </a:rPr>
              <a:t>msg:"WEB-IIS</a:t>
            </a:r>
            <a:r>
              <a:rPr lang="en-US" dirty="0">
                <a:solidFill>
                  <a:srgbClr val="222222"/>
                </a:solidFill>
                <a:latin typeface="Georgia" panose="02040502050405020303" pitchFamily="18" charset="0"/>
              </a:rPr>
              <a:t> cmd.exe access"; </a:t>
            </a:r>
            <a:r>
              <a:rPr lang="en-US" dirty="0" err="1">
                <a:solidFill>
                  <a:srgbClr val="222222"/>
                </a:solidFill>
                <a:latin typeface="Georgia" panose="02040502050405020303" pitchFamily="18" charset="0"/>
              </a:rPr>
              <a:t>flow:to_server</a:t>
            </a:r>
            <a:r>
              <a:rPr lang="en-US" dirty="0">
                <a:solidFill>
                  <a:srgbClr val="222222"/>
                </a:solidFill>
                <a:latin typeface="Georgia" panose="02040502050405020303" pitchFamily="18" charset="0"/>
              </a:rPr>
              <a:t>, established; </a:t>
            </a:r>
            <a:r>
              <a:rPr lang="en-US" dirty="0" err="1">
                <a:solidFill>
                  <a:srgbClr val="222222"/>
                </a:solidFill>
                <a:latin typeface="Georgia" panose="02040502050405020303" pitchFamily="18" charset="0"/>
              </a:rPr>
              <a:t>content:"cmd.exe</a:t>
            </a:r>
            <a:r>
              <a:rPr lang="en-US" dirty="0">
                <a:solidFill>
                  <a:srgbClr val="222222"/>
                </a:solidFill>
                <a:latin typeface="Georgia" panose="02040502050405020303" pitchFamily="18" charset="0"/>
              </a:rPr>
              <a:t>"; </a:t>
            </a:r>
            <a:r>
              <a:rPr lang="en-US" dirty="0" err="1">
                <a:solidFill>
                  <a:srgbClr val="222222"/>
                </a:solidFill>
                <a:latin typeface="Georgia" panose="02040502050405020303" pitchFamily="18" charset="0"/>
              </a:rPr>
              <a:t>nocase</a:t>
            </a:r>
            <a:r>
              <a:rPr lang="en-US" dirty="0">
                <a:solidFill>
                  <a:srgbClr val="222222"/>
                </a:solidFill>
                <a:latin typeface="Georgia" panose="02040502050405020303" pitchFamily="18" charset="0"/>
              </a:rPr>
              <a:t>; </a:t>
            </a:r>
            <a:r>
              <a:rPr lang="en-US" dirty="0" err="1">
                <a:solidFill>
                  <a:srgbClr val="222222"/>
                </a:solidFill>
                <a:latin typeface="Georgia" panose="02040502050405020303" pitchFamily="18" charset="0"/>
              </a:rPr>
              <a:t>classtype:web-application-attack</a:t>
            </a:r>
            <a:r>
              <a:rPr lang="en-US" dirty="0">
                <a:solidFill>
                  <a:srgbClr val="222222"/>
                </a:solidFill>
                <a:latin typeface="Georgia" panose="02040502050405020303" pitchFamily="18" charset="0"/>
              </a:rPr>
              <a:t>; sid:1002; rev:5;)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723852"/>
      </p:ext>
    </p:extLst>
  </p:cSld>
  <p:clrMapOvr>
    <a:masterClrMapping/>
  </p:clrMapOvr>
</p:sld>
</file>

<file path=ppt/slides/slide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99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Policy Automata</a:t>
            </a:r>
            <a:b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Compilers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853" y="2555811"/>
            <a:ext cx="4141305" cy="2255674"/>
          </a:xfrm>
        </p:spPr>
        <p:txBody>
          <a:bodyPr>
            <a:normAutofit/>
          </a:bodyPr>
          <a:lstStyle/>
          <a:p>
            <a:r>
              <a:rPr lang="en-US" dirty="0"/>
              <a:t>Enforce stateful policies on system call sequences</a:t>
            </a:r>
          </a:p>
          <a:p>
            <a:r>
              <a:rPr lang="en-US" dirty="0"/>
              <a:t>Expressible via finite state automaton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883FF6-7BDE-4247-9960-D760EC8C5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734" y="2102498"/>
            <a:ext cx="4131385" cy="250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88861"/>
      </p:ext>
    </p:extLst>
  </p:cSld>
  <p:clrMapOvr>
    <a:masterClrMapping/>
  </p:clrMapOvr>
</p:sld>
</file>

<file path=ppt/slides/slide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113"/>
            <a:ext cx="12192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Compiler Techniques Outside Compilers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8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3CAE07-F947-4EB4-A320-556D4A5FB4D6}"/>
              </a:ext>
            </a:extLst>
          </p:cNvPr>
          <p:cNvSpPr/>
          <p:nvPr/>
        </p:nvSpPr>
        <p:spPr>
          <a:xfrm>
            <a:off x="4280451" y="1701268"/>
            <a:ext cx="1596067" cy="47594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1EBC083-9D96-4D96-9716-44C40020112C}"/>
              </a:ext>
            </a:extLst>
          </p:cNvPr>
          <p:cNvSpPr/>
          <p:nvPr/>
        </p:nvSpPr>
        <p:spPr>
          <a:xfrm>
            <a:off x="4426817" y="1919291"/>
            <a:ext cx="1371600" cy="86697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Front end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6669E34-155D-4503-9735-662FACD80752}"/>
              </a:ext>
            </a:extLst>
          </p:cNvPr>
          <p:cNvSpPr/>
          <p:nvPr/>
        </p:nvSpPr>
        <p:spPr>
          <a:xfrm>
            <a:off x="4426817" y="3456883"/>
            <a:ext cx="1371600" cy="126182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Middle end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606C64B-548C-4DFD-9EAD-1CF740787C45}"/>
              </a:ext>
            </a:extLst>
          </p:cNvPr>
          <p:cNvSpPr/>
          <p:nvPr/>
        </p:nvSpPr>
        <p:spPr>
          <a:xfrm>
            <a:off x="4426817" y="5180994"/>
            <a:ext cx="1371600" cy="110829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Back end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C70A585-EDF6-4711-8065-BC9710BCB817}"/>
              </a:ext>
            </a:extLst>
          </p:cNvPr>
          <p:cNvCxnSpPr>
            <a:cxnSpLocks/>
            <a:stCxn id="16" idx="2"/>
            <a:endCxn id="17" idx="0"/>
          </p:cNvCxnSpPr>
          <p:nvPr/>
        </p:nvCxnSpPr>
        <p:spPr>
          <a:xfrm>
            <a:off x="5112617" y="2786263"/>
            <a:ext cx="0" cy="6706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4F852D0-6B4A-43BA-9BD7-567BCE011F3F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5112617" y="4718707"/>
            <a:ext cx="0" cy="4622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5EC49E9-4A3E-4330-9268-B6BA7246523E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5112617" y="1534591"/>
            <a:ext cx="6128" cy="384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9BF32F5-A988-40D2-A64A-E0DE7A60859A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5112617" y="6289291"/>
            <a:ext cx="0" cy="4511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Left Brace 23">
            <a:extLst>
              <a:ext uri="{FF2B5EF4-FFF2-40B4-BE49-F238E27FC236}">
                <a16:creationId xmlns:a16="http://schemas.microsoft.com/office/drawing/2014/main" id="{A86B5FB7-8A14-4C7D-AFCF-5564A4A609D9}"/>
              </a:ext>
            </a:extLst>
          </p:cNvPr>
          <p:cNvSpPr/>
          <p:nvPr/>
        </p:nvSpPr>
        <p:spPr>
          <a:xfrm>
            <a:off x="5844426" y="1639229"/>
            <a:ext cx="288082" cy="1427356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DBE0975-4C93-4566-B73E-0532E714A358}"/>
              </a:ext>
            </a:extLst>
          </p:cNvPr>
          <p:cNvSpPr/>
          <p:nvPr/>
        </p:nvSpPr>
        <p:spPr>
          <a:xfrm>
            <a:off x="6230525" y="1734720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Lexical Analysis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EBE24C6-1745-4AF9-A75D-33F05DB3F4C9}"/>
              </a:ext>
            </a:extLst>
          </p:cNvPr>
          <p:cNvSpPr/>
          <p:nvPr/>
        </p:nvSpPr>
        <p:spPr>
          <a:xfrm>
            <a:off x="6230525" y="2462111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Syntactic Analysis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32C478A-03FE-4D28-BDE3-128B95ED4A6F}"/>
              </a:ext>
            </a:extLst>
          </p:cNvPr>
          <p:cNvSpPr/>
          <p:nvPr/>
        </p:nvSpPr>
        <p:spPr>
          <a:xfrm>
            <a:off x="6230525" y="3245543"/>
            <a:ext cx="1255331" cy="547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Semantic Analysis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945B502-0CD7-4A66-AC51-10EBA69B657D}"/>
              </a:ext>
            </a:extLst>
          </p:cNvPr>
          <p:cNvSpPr/>
          <p:nvPr/>
        </p:nvSpPr>
        <p:spPr>
          <a:xfrm>
            <a:off x="6205805" y="387669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IR</a:t>
            </a:r>
          </a:p>
          <a:p>
            <a:pPr algn="ctr"/>
            <a:r>
              <a:rPr lang="en-US" sz="1400" dirty="0" err="1"/>
              <a:t>Codegen</a:t>
            </a:r>
            <a:endParaRPr lang="en-US" sz="1400" dirty="0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824186C8-B5E4-482A-AC81-3A1CFF6B0832}"/>
              </a:ext>
            </a:extLst>
          </p:cNvPr>
          <p:cNvSpPr/>
          <p:nvPr/>
        </p:nvSpPr>
        <p:spPr>
          <a:xfrm>
            <a:off x="5843064" y="5125270"/>
            <a:ext cx="288082" cy="1427356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37EB691-7DD1-4EE2-A35C-4A4347EF93E3}"/>
              </a:ext>
            </a:extLst>
          </p:cNvPr>
          <p:cNvSpPr/>
          <p:nvPr/>
        </p:nvSpPr>
        <p:spPr>
          <a:xfrm>
            <a:off x="6201753" y="448142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IR Optimization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09CDE8C-0226-43C7-BCD6-E53E5D9A2C16}"/>
              </a:ext>
            </a:extLst>
          </p:cNvPr>
          <p:cNvSpPr/>
          <p:nvPr/>
        </p:nvSpPr>
        <p:spPr>
          <a:xfrm>
            <a:off x="6230524" y="5180994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Final </a:t>
            </a:r>
            <a:r>
              <a:rPr lang="en-US" sz="1400" dirty="0" err="1"/>
              <a:t>Codegen</a:t>
            </a:r>
            <a:endParaRPr lang="en-US" sz="1400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C21E6FC-AE84-4FEC-B054-48D21819F134}"/>
              </a:ext>
            </a:extLst>
          </p:cNvPr>
          <p:cNvSpPr/>
          <p:nvPr/>
        </p:nvSpPr>
        <p:spPr>
          <a:xfrm>
            <a:off x="6230525" y="5933032"/>
            <a:ext cx="1255331" cy="527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Final Code</a:t>
            </a:r>
          </a:p>
          <a:p>
            <a:pPr algn="ctr"/>
            <a:r>
              <a:rPr lang="en-US" sz="1400" dirty="0"/>
              <a:t>Optimization</a:t>
            </a: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B0D9A4CE-682A-4225-A770-2CD604B11045}"/>
              </a:ext>
            </a:extLst>
          </p:cNvPr>
          <p:cNvSpPr/>
          <p:nvPr/>
        </p:nvSpPr>
        <p:spPr>
          <a:xfrm>
            <a:off x="5817044" y="3203545"/>
            <a:ext cx="288082" cy="1805517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D9B484-D2CF-4580-998F-3056B53C2246}"/>
              </a:ext>
            </a:extLst>
          </p:cNvPr>
          <p:cNvSpPr/>
          <p:nvPr/>
        </p:nvSpPr>
        <p:spPr>
          <a:xfrm>
            <a:off x="6131147" y="2375206"/>
            <a:ext cx="1492571" cy="737348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46042"/>
      </p:ext>
    </p:extLst>
  </p:cSld>
  <p:clrMapOvr>
    <a:masterClrMapping/>
  </p:clrMapOvr>
</p:sld>
</file>

<file path=ppt/slides/slide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8058B3-DD3C-45F5-B94D-A1CE3B0CD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424" y="1251814"/>
            <a:ext cx="3745396" cy="56097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599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Protocol Normalization Using AGs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Beyond Compilation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1699469"/>
            <a:ext cx="4141305" cy="4796992"/>
          </a:xfrm>
        </p:spPr>
        <p:txBody>
          <a:bodyPr>
            <a:normAutofit/>
          </a:bodyPr>
          <a:lstStyle/>
          <a:p>
            <a:r>
              <a:rPr lang="en-US" dirty="0"/>
              <a:t>Uses SDT to rewrite grammar to a canonical form</a:t>
            </a:r>
          </a:p>
          <a:p>
            <a:r>
              <a:rPr lang="en-US" dirty="0"/>
              <a:t>Actually uses BISON!</a:t>
            </a:r>
          </a:p>
          <a:p>
            <a:r>
              <a:rPr lang="en-US" dirty="0"/>
              <a:t>More </a:t>
            </a:r>
            <a:r>
              <a:rPr lang="en-US" dirty="0" err="1"/>
              <a:t>PoC</a:t>
            </a:r>
            <a:r>
              <a:rPr lang="en-US" dirty="0"/>
              <a:t> than production-ready code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C51BBB3-BBCF-47B7-8E1D-09C1390F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2889" y="6496461"/>
            <a:ext cx="2057400" cy="365125"/>
          </a:xfrm>
        </p:spPr>
        <p:txBody>
          <a:bodyPr/>
          <a:lstStyle/>
          <a:p>
            <a:fld id="{45949831-8C71-49A7-A206-657DC8615E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07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77319</TotalTime>
  <Words>1209</Words>
  <Application>Microsoft Office PowerPoint</Application>
  <PresentationFormat>Widescreen</PresentationFormat>
  <Paragraphs>326</Paragraphs>
  <Slides>38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Garamond</vt:lpstr>
      <vt:lpstr>Georgia</vt:lpstr>
      <vt:lpstr>Wingdings</vt:lpstr>
      <vt:lpstr>Office Theme</vt:lpstr>
      <vt:lpstr>Beyond Compilers</vt:lpstr>
      <vt:lpstr>This Time Lecture Outline</vt:lpstr>
      <vt:lpstr>Compiler Techniques Outside Compilers Beyond Compilation</vt:lpstr>
      <vt:lpstr>This Lecture Beyond Compilation</vt:lpstr>
      <vt:lpstr>Compiler Techniques Outside Compilers Beyond Compilation</vt:lpstr>
      <vt:lpstr>Signature Matching Beyond Compilers</vt:lpstr>
      <vt:lpstr>Policy Automata Beyond Compilers</vt:lpstr>
      <vt:lpstr>Compiler Techniques Outside Compilers Beyond Compilation</vt:lpstr>
      <vt:lpstr>Protocol Normalization Using AGs Beyond Compilation</vt:lpstr>
      <vt:lpstr>Clang-Format Beyond Compilation</vt:lpstr>
      <vt:lpstr>Compiler Techniques Outside Compilers Beyond Compilation</vt:lpstr>
      <vt:lpstr>Static Analysis Beyond Compilation</vt:lpstr>
      <vt:lpstr>Information Leakage Beyond Compilation</vt:lpstr>
      <vt:lpstr>Static Instrumentation Beyond Compilation</vt:lpstr>
      <vt:lpstr>Static Analysis: cppcheck Beyond Compilation</vt:lpstr>
      <vt:lpstr>Linters Beyond Compilation</vt:lpstr>
      <vt:lpstr>Compiler Techniques Outside Compilers Beyond Compilation</vt:lpstr>
      <vt:lpstr>“Old School” Virtual Machines Beyond Compilation</vt:lpstr>
      <vt:lpstr>FiE on Firmware! Beyond Compilation</vt:lpstr>
      <vt:lpstr>Compiler Techniques Outside Compilers Beyond Compilation</vt:lpstr>
      <vt:lpstr>Assembly Code: Low Level Security Beyond Compilation</vt:lpstr>
      <vt:lpstr>Decompilation Beyond Compilation</vt:lpstr>
      <vt:lpstr>Decompilation Beyond Compilation</vt:lpstr>
      <vt:lpstr>Reverse Engineering Tools Beyond Compilation</vt:lpstr>
      <vt:lpstr>Reverse Engineering Tools Beyond Compilation</vt:lpstr>
      <vt:lpstr>Reverse Engineering Tools: Why?  Beyond Compilation</vt:lpstr>
      <vt:lpstr>Compiler Techniques Outside Compilers Beyond Compilation</vt:lpstr>
      <vt:lpstr>PowerPoint Presentation</vt:lpstr>
      <vt:lpstr>Where to go Next Next Steps</vt:lpstr>
      <vt:lpstr>What We Didn’t Cover Next Steps</vt:lpstr>
      <vt:lpstr>Is this Stuff Useful? Next Steps</vt:lpstr>
      <vt:lpstr>Continuing the Journey Beyond Compilation: Next Steps</vt:lpstr>
      <vt:lpstr>Continuing the Journey Beyond Compilation: Next Steps</vt:lpstr>
      <vt:lpstr>Maybe the real Compilation…  </vt:lpstr>
      <vt:lpstr>Unfinished Business My Final Words</vt:lpstr>
      <vt:lpstr>Official Course Evaluations My Final Words</vt:lpstr>
      <vt:lpstr>Unofficial Course Evaluations My Final Words</vt:lpstr>
      <vt:lpstr>A World of 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Drew Davidson's Cool Slides</dc:title>
  <dc:creator>drew</dc:creator>
  <cp:lastModifiedBy>Davidson, Drew</cp:lastModifiedBy>
  <cp:revision>1407</cp:revision>
  <cp:lastPrinted>2018-08-29T18:10:22Z</cp:lastPrinted>
  <dcterms:created xsi:type="dcterms:W3CDTF">2018-07-19T03:57:05Z</dcterms:created>
  <dcterms:modified xsi:type="dcterms:W3CDTF">2024-12-09T22:03:14Z</dcterms:modified>
</cp:coreProperties>
</file>