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1313" r:id="rId3"/>
    <p:sldId id="997" r:id="rId4"/>
    <p:sldId id="1257" r:id="rId5"/>
    <p:sldId id="331" r:id="rId6"/>
    <p:sldId id="330" r:id="rId7"/>
    <p:sldId id="338" r:id="rId8"/>
    <p:sldId id="329" r:id="rId9"/>
    <p:sldId id="1314" r:id="rId10"/>
    <p:sldId id="1315" r:id="rId11"/>
    <p:sldId id="1316" r:id="rId12"/>
    <p:sldId id="295" r:id="rId13"/>
    <p:sldId id="1312" r:id="rId14"/>
    <p:sldId id="298" r:id="rId15"/>
    <p:sldId id="332" r:id="rId16"/>
    <p:sldId id="334" r:id="rId17"/>
    <p:sldId id="333" r:id="rId18"/>
    <p:sldId id="335" r:id="rId19"/>
    <p:sldId id="336" r:id="rId20"/>
    <p:sldId id="52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3515" autoAdjust="0"/>
  </p:normalViewPr>
  <p:slideViewPr>
    <p:cSldViewPr snapToGrid="0">
      <p:cViewPr>
        <p:scale>
          <a:sx n="125" d="100"/>
          <a:sy n="125" d="100"/>
        </p:scale>
        <p:origin x="198" y="-150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05T20:45:24.556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10068 13558 20 0,'0'0'29'0,"0"0"-13"0,0 0-16 0,0 0-1 16,0 0-15-16,0 0 14 0,0 0-15 15,0 0 16-15,0 0-2 0,0 0 1 16,0 0 0-16,-14-15-2 0,14 9 2 0,0 6 0 16,-10-2 0-16,10 0-9 0,0-3 11 15,0 3 0-15,0 2 0 0</inkml:trace>
  <inkml:trace contextRef="#ctx0" brushRef="#br0" timeOffset="59.99">10068 13558 29 0,'-33'-34'30'0,"33"34"-14"16,0 0-16-16,0 0 0 0,0 0-39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4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9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23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0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9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3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4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0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7" y="4801806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2"/>
            <a:ext cx="6858000" cy="16557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4411" y="6356353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83633"/>
            <a:ext cx="460408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Caller</a:t>
            </a:r>
          </a:p>
          <a:p>
            <a:r>
              <a:rPr lang="en-US" dirty="0"/>
              <a:t>The </a:t>
            </a:r>
            <a:r>
              <a:rPr lang="en-US" i="1" dirty="0"/>
              <a:t>source </a:t>
            </a:r>
            <a:r>
              <a:rPr lang="en-US" dirty="0"/>
              <a:t>function initiating the call</a:t>
            </a:r>
          </a:p>
          <a:p>
            <a:pPr marL="0" indent="0">
              <a:buNone/>
            </a:pPr>
            <a:r>
              <a:rPr lang="en-US" b="1" dirty="0"/>
              <a:t>Callee</a:t>
            </a:r>
          </a:p>
          <a:p>
            <a:r>
              <a:rPr lang="en-US" dirty="0"/>
              <a:t>The </a:t>
            </a:r>
            <a:r>
              <a:rPr lang="en-US" i="1" dirty="0"/>
              <a:t>target </a:t>
            </a:r>
            <a:r>
              <a:rPr lang="en-US" dirty="0"/>
              <a:t>function receiving the call</a:t>
            </a:r>
          </a:p>
          <a:p>
            <a:pPr marL="0" indent="0">
              <a:buNone/>
            </a:pPr>
            <a:r>
              <a:rPr lang="en-US" b="1" dirty="0"/>
              <a:t>Call Site</a:t>
            </a:r>
          </a:p>
          <a:p>
            <a:r>
              <a:rPr lang="en-US" dirty="0"/>
              <a:t>The location within the caller where the call happens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752A9-60ED-411E-8A15-FCC501C28A8B}"/>
              </a:ext>
            </a:extLst>
          </p:cNvPr>
          <p:cNvSpPr txBox="1"/>
          <p:nvPr/>
        </p:nvSpPr>
        <p:spPr>
          <a:xfrm>
            <a:off x="6773955" y="2310063"/>
            <a:ext cx="14253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b(){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c(){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EB4854-27A2-4F91-96C7-E659553F166C}"/>
              </a:ext>
            </a:extLst>
          </p:cNvPr>
          <p:cNvSpPr/>
          <p:nvPr/>
        </p:nvSpPr>
        <p:spPr>
          <a:xfrm>
            <a:off x="7066547" y="3429000"/>
            <a:ext cx="641685" cy="32485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15C1FF-B607-4611-BA10-686C9D8EE1B6}"/>
              </a:ext>
            </a:extLst>
          </p:cNvPr>
          <p:cNvSpPr/>
          <p:nvPr/>
        </p:nvSpPr>
        <p:spPr>
          <a:xfrm>
            <a:off x="5967663" y="3379657"/>
            <a:ext cx="1098884" cy="562543"/>
          </a:xfrm>
          <a:custGeom>
            <a:avLst/>
            <a:gdLst>
              <a:gd name="connsiteX0" fmla="*/ 0 w 1098884"/>
              <a:gd name="connsiteY0" fmla="*/ 213775 h 562543"/>
              <a:gd name="connsiteX1" fmla="*/ 401053 w 1098884"/>
              <a:gd name="connsiteY1" fmla="*/ 558680 h 562543"/>
              <a:gd name="connsiteX2" fmla="*/ 689811 w 1098884"/>
              <a:gd name="connsiteY2" fmla="*/ 13248 h 562543"/>
              <a:gd name="connsiteX3" fmla="*/ 1098884 w 1098884"/>
              <a:gd name="connsiteY3" fmla="*/ 221796 h 56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884" h="562543">
                <a:moveTo>
                  <a:pt x="0" y="213775"/>
                </a:moveTo>
                <a:cubicBezTo>
                  <a:pt x="143042" y="402938"/>
                  <a:pt x="286085" y="592101"/>
                  <a:pt x="401053" y="558680"/>
                </a:cubicBezTo>
                <a:cubicBezTo>
                  <a:pt x="516022" y="525259"/>
                  <a:pt x="573506" y="69395"/>
                  <a:pt x="689811" y="13248"/>
                </a:cubicBezTo>
                <a:cubicBezTo>
                  <a:pt x="806116" y="-42899"/>
                  <a:pt x="952500" y="89448"/>
                  <a:pt x="1098884" y="22179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2BA4E-77F5-4926-87AA-EADED7DE4C2F}"/>
              </a:ext>
            </a:extLst>
          </p:cNvPr>
          <p:cNvSpPr txBox="1"/>
          <p:nvPr/>
        </p:nvSpPr>
        <p:spPr>
          <a:xfrm>
            <a:off x="5099068" y="2668096"/>
            <a:ext cx="1476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Here</a:t>
            </a:r>
          </a:p>
          <a:p>
            <a:r>
              <a:rPr lang="en-US" i="1" dirty="0">
                <a:solidFill>
                  <a:schemeClr val="accent2"/>
                </a:solidFill>
              </a:rPr>
              <a:t>b is the caller</a:t>
            </a:r>
          </a:p>
          <a:p>
            <a:r>
              <a:rPr lang="en-US" i="1" dirty="0">
                <a:solidFill>
                  <a:schemeClr val="accent2"/>
                </a:solidFill>
              </a:rPr>
              <a:t>a is the callee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9E854B-CCE9-42EC-BBA3-5E49D9357D91}"/>
              </a:ext>
            </a:extLst>
          </p:cNvPr>
          <p:cNvSpPr/>
          <p:nvPr/>
        </p:nvSpPr>
        <p:spPr>
          <a:xfrm>
            <a:off x="7066546" y="4288631"/>
            <a:ext cx="641685" cy="2619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1FCFD-B506-4238-8C7A-4D7118731CDE}"/>
              </a:ext>
            </a:extLst>
          </p:cNvPr>
          <p:cNvSpPr txBox="1"/>
          <p:nvPr/>
        </p:nvSpPr>
        <p:spPr>
          <a:xfrm>
            <a:off x="5276592" y="4661020"/>
            <a:ext cx="1451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Here</a:t>
            </a:r>
          </a:p>
          <a:p>
            <a:r>
              <a:rPr lang="en-US" i="1" dirty="0">
                <a:solidFill>
                  <a:schemeClr val="accent2"/>
                </a:solidFill>
              </a:rPr>
              <a:t>c is the caller</a:t>
            </a:r>
          </a:p>
          <a:p>
            <a:r>
              <a:rPr lang="en-US" i="1" dirty="0">
                <a:solidFill>
                  <a:schemeClr val="accent2"/>
                </a:solidFill>
              </a:rPr>
              <a:t>b is the callee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50301F-F284-42C0-B624-41D5186549B4}"/>
              </a:ext>
            </a:extLst>
          </p:cNvPr>
          <p:cNvSpPr/>
          <p:nvPr/>
        </p:nvSpPr>
        <p:spPr>
          <a:xfrm>
            <a:off x="6496827" y="4419600"/>
            <a:ext cx="569720" cy="882316"/>
          </a:xfrm>
          <a:custGeom>
            <a:avLst/>
            <a:gdLst>
              <a:gd name="connsiteX0" fmla="*/ 569720 w 569720"/>
              <a:gd name="connsiteY0" fmla="*/ 0 h 882316"/>
              <a:gd name="connsiteX1" fmla="*/ 226 w 569720"/>
              <a:gd name="connsiteY1" fmla="*/ 208547 h 882316"/>
              <a:gd name="connsiteX2" fmla="*/ 497531 w 569720"/>
              <a:gd name="connsiteY2" fmla="*/ 705853 h 882316"/>
              <a:gd name="connsiteX3" fmla="*/ 224815 w 569720"/>
              <a:gd name="connsiteY3" fmla="*/ 882316 h 8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720" h="882316">
                <a:moveTo>
                  <a:pt x="569720" y="0"/>
                </a:moveTo>
                <a:cubicBezTo>
                  <a:pt x="290988" y="45452"/>
                  <a:pt x="12257" y="90905"/>
                  <a:pt x="226" y="208547"/>
                </a:cubicBezTo>
                <a:cubicBezTo>
                  <a:pt x="-11806" y="326189"/>
                  <a:pt x="460100" y="593558"/>
                  <a:pt x="497531" y="705853"/>
                </a:cubicBezTo>
                <a:cubicBezTo>
                  <a:pt x="534962" y="818148"/>
                  <a:pt x="379888" y="850232"/>
                  <a:pt x="224815" y="88231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693F2-5C98-44A5-9EC9-F31496DAC40C}"/>
              </a:ext>
            </a:extLst>
          </p:cNvPr>
          <p:cNvSpPr txBox="1"/>
          <p:nvPr/>
        </p:nvSpPr>
        <p:spPr>
          <a:xfrm>
            <a:off x="7066546" y="5253214"/>
            <a:ext cx="1451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Here</a:t>
            </a:r>
          </a:p>
          <a:p>
            <a:r>
              <a:rPr lang="en-US" i="1" dirty="0">
                <a:solidFill>
                  <a:schemeClr val="accent2"/>
                </a:solidFill>
              </a:rPr>
              <a:t>c is the caller</a:t>
            </a:r>
          </a:p>
          <a:p>
            <a:r>
              <a:rPr lang="en-US" i="1" dirty="0">
                <a:solidFill>
                  <a:schemeClr val="accent2"/>
                </a:solidFill>
              </a:rPr>
              <a:t>a is the callee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ED16D-71E9-4FF9-BBCE-A9B63ED7FBCF}"/>
              </a:ext>
            </a:extLst>
          </p:cNvPr>
          <p:cNvSpPr/>
          <p:nvPr/>
        </p:nvSpPr>
        <p:spPr>
          <a:xfrm>
            <a:off x="7066546" y="4582354"/>
            <a:ext cx="641685" cy="2420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881C1D-824C-4635-8CCC-3272E994754C}"/>
              </a:ext>
            </a:extLst>
          </p:cNvPr>
          <p:cNvSpPr/>
          <p:nvPr/>
        </p:nvSpPr>
        <p:spPr>
          <a:xfrm>
            <a:off x="7715250" y="4718050"/>
            <a:ext cx="941490" cy="895350"/>
          </a:xfrm>
          <a:custGeom>
            <a:avLst/>
            <a:gdLst>
              <a:gd name="connsiteX0" fmla="*/ 717550 w 941490"/>
              <a:gd name="connsiteY0" fmla="*/ 895350 h 895350"/>
              <a:gd name="connsiteX1" fmla="*/ 927100 w 941490"/>
              <a:gd name="connsiteY1" fmla="*/ 603250 h 895350"/>
              <a:gd name="connsiteX2" fmla="*/ 361950 w 941490"/>
              <a:gd name="connsiteY2" fmla="*/ 317500 h 895350"/>
              <a:gd name="connsiteX3" fmla="*/ 685800 w 941490"/>
              <a:gd name="connsiteY3" fmla="*/ 95250 h 895350"/>
              <a:gd name="connsiteX4" fmla="*/ 0 w 94149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90" h="895350">
                <a:moveTo>
                  <a:pt x="717550" y="895350"/>
                </a:moveTo>
                <a:cubicBezTo>
                  <a:pt x="851958" y="797454"/>
                  <a:pt x="986367" y="699558"/>
                  <a:pt x="927100" y="603250"/>
                </a:cubicBezTo>
                <a:cubicBezTo>
                  <a:pt x="867833" y="506942"/>
                  <a:pt x="402167" y="402167"/>
                  <a:pt x="361950" y="317500"/>
                </a:cubicBezTo>
                <a:cubicBezTo>
                  <a:pt x="321733" y="232833"/>
                  <a:pt x="746125" y="148167"/>
                  <a:pt x="685800" y="95250"/>
                </a:cubicBezTo>
                <a:cubicBezTo>
                  <a:pt x="625475" y="42333"/>
                  <a:pt x="312737" y="2116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 animBg="1"/>
      <p:bldP spid="14" grpId="0"/>
      <p:bldP spid="9" grpId="0" animBg="1"/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 Chains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83633"/>
            <a:ext cx="354653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Call Graph</a:t>
            </a:r>
          </a:p>
          <a:p>
            <a:r>
              <a:rPr lang="en-US" sz="2400" dirty="0"/>
              <a:t>A node-based representation of possible call structure</a:t>
            </a:r>
          </a:p>
          <a:p>
            <a:pPr lvl="1"/>
            <a:r>
              <a:rPr lang="en-US" dirty="0"/>
              <a:t>Edge: caller -&gt; callee</a:t>
            </a:r>
          </a:p>
          <a:p>
            <a:pPr marL="0" indent="0">
              <a:buNone/>
            </a:pPr>
            <a:r>
              <a:rPr lang="en-US" sz="2600" b="1" dirty="0"/>
              <a:t>Call chain</a:t>
            </a:r>
          </a:p>
          <a:p>
            <a:r>
              <a:rPr lang="en-US" sz="2400" dirty="0"/>
              <a:t>A realizable path of calls (</a:t>
            </a:r>
            <a:r>
              <a:rPr lang="en-US" sz="2400" dirty="0" err="1"/>
              <a:t>c,b,a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B0794-CD5C-4C81-AA81-3B7E948812A8}"/>
              </a:ext>
            </a:extLst>
          </p:cNvPr>
          <p:cNvSpPr txBox="1"/>
          <p:nvPr/>
        </p:nvSpPr>
        <p:spPr>
          <a:xfrm>
            <a:off x="6773955" y="2310063"/>
            <a:ext cx="14253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b(){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c(){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F2A088-A52A-489F-8BF4-9F818E50E0CE}"/>
              </a:ext>
            </a:extLst>
          </p:cNvPr>
          <p:cNvSpPr/>
          <p:nvPr/>
        </p:nvSpPr>
        <p:spPr>
          <a:xfrm>
            <a:off x="5352791" y="2327572"/>
            <a:ext cx="914400" cy="449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2F8F22-F943-4811-8FFF-4C9A47A37145}"/>
              </a:ext>
            </a:extLst>
          </p:cNvPr>
          <p:cNvSpPr/>
          <p:nvPr/>
        </p:nvSpPr>
        <p:spPr>
          <a:xfrm>
            <a:off x="4257115" y="3135434"/>
            <a:ext cx="914400" cy="449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F4BAE5-7E5E-41A8-833B-EE987ABA2AE8}"/>
              </a:ext>
            </a:extLst>
          </p:cNvPr>
          <p:cNvSpPr/>
          <p:nvPr/>
        </p:nvSpPr>
        <p:spPr>
          <a:xfrm>
            <a:off x="5606173" y="3923518"/>
            <a:ext cx="914400" cy="449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0CB522-19A0-4FAC-8A20-507B751A9567}"/>
              </a:ext>
            </a:extLst>
          </p:cNvPr>
          <p:cNvCxnSpPr>
            <a:stCxn id="15" idx="0"/>
            <a:endCxn id="6" idx="2"/>
          </p:cNvCxnSpPr>
          <p:nvPr/>
        </p:nvCxnSpPr>
        <p:spPr>
          <a:xfrm flipV="1">
            <a:off x="4714315" y="2777152"/>
            <a:ext cx="1095676" cy="35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9BC0B3-4FD8-43F7-A922-92D8BA1337BE}"/>
              </a:ext>
            </a:extLst>
          </p:cNvPr>
          <p:cNvCxnSpPr>
            <a:cxnSpLocks/>
            <a:stCxn id="16" idx="0"/>
            <a:endCxn id="6" idx="2"/>
          </p:cNvCxnSpPr>
          <p:nvPr/>
        </p:nvCxnSpPr>
        <p:spPr>
          <a:xfrm flipH="1" flipV="1">
            <a:off x="5809991" y="2777152"/>
            <a:ext cx="253382" cy="114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992D9F-9583-44C9-AAC0-252CC09C1F80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flipH="1" flipV="1">
            <a:off x="4714315" y="3585014"/>
            <a:ext cx="1349058" cy="338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8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09C9D67-9C89-44F2-B609-242DBDA3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Arguments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dirty="0"/>
              <a:t>In definition:</a:t>
            </a:r>
          </a:p>
          <a:p>
            <a:pPr marL="457189" lvl="1" indent="0">
              <a:buNone/>
            </a:pPr>
            <a:r>
              <a:rPr lang="en-US" dirty="0"/>
              <a:t>void v(</a:t>
            </a:r>
            <a:r>
              <a:rPr lang="en-US" dirty="0" err="1"/>
              <a:t>int</a:t>
            </a:r>
            <a:r>
              <a:rPr lang="en-US" dirty="0"/>
              <a:t> a, </a:t>
            </a:r>
            <a:r>
              <a:rPr lang="en-US" dirty="0" err="1"/>
              <a:t>int</a:t>
            </a:r>
            <a:r>
              <a:rPr lang="en-US" dirty="0"/>
              <a:t> b, </a:t>
            </a:r>
            <a:r>
              <a:rPr lang="en-US" dirty="0" err="1"/>
              <a:t>bool</a:t>
            </a:r>
            <a:r>
              <a:rPr lang="en-US" dirty="0"/>
              <a:t> c) { … }</a:t>
            </a:r>
          </a:p>
          <a:p>
            <a:pPr lvl="1"/>
            <a:r>
              <a:rPr lang="en-US" dirty="0"/>
              <a:t>Terms</a:t>
            </a:r>
          </a:p>
          <a:p>
            <a:pPr lvl="2"/>
            <a:r>
              <a:rPr lang="en-US" dirty="0"/>
              <a:t>Formals / formal parameters / parameters</a:t>
            </a:r>
          </a:p>
          <a:p>
            <a:r>
              <a:rPr lang="en-US" dirty="0"/>
              <a:t>In call:</a:t>
            </a:r>
          </a:p>
          <a:p>
            <a:pPr marL="0" indent="0">
              <a:buNone/>
            </a:pPr>
            <a:r>
              <a:rPr lang="en-US" dirty="0"/>
              <a:t>    v(a+b,8,true);</a:t>
            </a:r>
          </a:p>
          <a:p>
            <a:pPr lvl="1"/>
            <a:r>
              <a:rPr lang="en-US" dirty="0"/>
              <a:t>Terms</a:t>
            </a:r>
          </a:p>
          <a:p>
            <a:pPr lvl="2"/>
            <a:r>
              <a:rPr lang="en-US" dirty="0"/>
              <a:t>Actuals / actual parameters / arguments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743201"/>
            <a:ext cx="2886075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5A534A-A12B-453D-9B09-792C4019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Parameter Passing Schemes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2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/>
              <a:t>We’ll talk about some different varieties</a:t>
            </a:r>
          </a:p>
          <a:p>
            <a:pPr lvl="1"/>
            <a:r>
              <a:rPr lang="en-US" dirty="0"/>
              <a:t>Some of these are more used than others</a:t>
            </a:r>
          </a:p>
          <a:p>
            <a:pPr lvl="1"/>
            <a:r>
              <a:rPr lang="en-US" dirty="0"/>
              <a:t>Each has advantages /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03CEF9-55E2-4203-9D88-B4C7DC57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Value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95402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On function call</a:t>
            </a:r>
          </a:p>
          <a:p>
            <a:pPr lvl="1"/>
            <a:r>
              <a:rPr lang="en-US" i="1" dirty="0"/>
              <a:t>Values</a:t>
            </a:r>
            <a:r>
              <a:rPr lang="en-US" dirty="0"/>
              <a:t> of actuals are copied into the formals</a:t>
            </a:r>
          </a:p>
          <a:p>
            <a:pPr lvl="1"/>
            <a:r>
              <a:rPr lang="en-US" dirty="0"/>
              <a:t>C and java </a:t>
            </a:r>
            <a:r>
              <a:rPr lang="en-US" u="sng" dirty="0"/>
              <a:t>always</a:t>
            </a:r>
            <a:r>
              <a:rPr lang="en-US" dirty="0"/>
              <a:t> pass by value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30480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fun(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fun(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22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A5F463-91E0-415A-9C81-A973005D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Reference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2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On function call</a:t>
            </a:r>
          </a:p>
          <a:p>
            <a:pPr lvl="1"/>
            <a:r>
              <a:rPr lang="en-US" dirty="0"/>
              <a:t>The address of the actuals are </a:t>
            </a:r>
            <a:r>
              <a:rPr lang="en-US" i="1" dirty="0"/>
              <a:t>implicitly</a:t>
            </a:r>
            <a:r>
              <a:rPr lang="en-US" dirty="0"/>
              <a:t> copied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166171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fun(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a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fun(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006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6E85BF-54E5-416E-9E95-C5FA7CB0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Language Examples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2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/>
              <a:t>Pass by value</a:t>
            </a:r>
          </a:p>
          <a:p>
            <a:pPr lvl="1"/>
            <a:r>
              <a:rPr lang="en-US" dirty="0"/>
              <a:t>C, Java, C#</a:t>
            </a:r>
          </a:p>
          <a:p>
            <a:r>
              <a:rPr lang="en-US" dirty="0"/>
              <a:t>Pass by reference</a:t>
            </a:r>
          </a:p>
          <a:p>
            <a:pPr lvl="1"/>
            <a:r>
              <a:rPr lang="en-US" dirty="0"/>
              <a:t>Allowed in C++ and Pascal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A5C20B-62E2-48DA-9D1F-3F0FC4B3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Java and C# Are Pass by Value?!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2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All non-primitive L-values are references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514600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fun(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a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Point k = new Point(1, 2);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fun(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64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4D8D97-58D0-4A0A-A397-0240E77F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584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Value-Result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2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When function is called</a:t>
            </a:r>
          </a:p>
          <a:p>
            <a:pPr lvl="1"/>
            <a:r>
              <a:rPr lang="en-US" dirty="0"/>
              <a:t>Value of actual is passed</a:t>
            </a:r>
          </a:p>
          <a:p>
            <a:r>
              <a:rPr lang="en-US" dirty="0"/>
              <a:t>When function returns</a:t>
            </a:r>
          </a:p>
          <a:p>
            <a:pPr lvl="1"/>
            <a:r>
              <a:rPr lang="en-US" dirty="0"/>
              <a:t>Final values are copied back to the actuals</a:t>
            </a:r>
          </a:p>
          <a:p>
            <a:r>
              <a:rPr lang="en-US" dirty="0"/>
              <a:t>Used by Fortran IV, Ada</a:t>
            </a:r>
          </a:p>
          <a:p>
            <a:pPr lvl="1"/>
            <a:r>
              <a:rPr lang="en-US" dirty="0"/>
              <a:t>As the language examples show, not very modern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81625-F3E7-43F1-8C1B-0030F4C9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80433"/>
            <a:ext cx="1092200" cy="109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E72985-D39A-4FFA-9C51-94057E2A3EAF}"/>
                  </a:ext>
                </a:extLst>
              </p14:cNvPr>
              <p14:cNvContentPartPr/>
              <p14:nvPr/>
            </p14:nvContentPartPr>
            <p14:xfrm>
              <a:off x="3612600" y="4868640"/>
              <a:ext cx="12240" cy="1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E72985-D39A-4FFA-9C51-94057E2A3E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240" y="4859280"/>
                <a:ext cx="3096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22DB0D-04BC-42C1-8E96-84C5A7A8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Pass by Name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2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Conceptually works as follows:</a:t>
            </a:r>
          </a:p>
          <a:p>
            <a:pPr lvl="1"/>
            <a:r>
              <a:rPr lang="en-US" dirty="0"/>
              <a:t>When a function is called</a:t>
            </a:r>
          </a:p>
          <a:p>
            <a:pPr lvl="2"/>
            <a:r>
              <a:rPr lang="en-US" dirty="0"/>
              <a:t>Body of the </a:t>
            </a:r>
            <a:r>
              <a:rPr lang="en-US" dirty="0" err="1"/>
              <a:t>callee</a:t>
            </a:r>
            <a:r>
              <a:rPr lang="en-US" dirty="0"/>
              <a:t> is rewritten with the </a:t>
            </a:r>
            <a:r>
              <a:rPr lang="en-US" b="1" dirty="0"/>
              <a:t>text</a:t>
            </a:r>
            <a:r>
              <a:rPr lang="en-US" dirty="0"/>
              <a:t> of the argument</a:t>
            </a:r>
          </a:p>
          <a:p>
            <a:pPr lvl="2"/>
            <a:r>
              <a:rPr lang="en-US" dirty="0"/>
              <a:t>Only really makes sense with non-local scope rules</a:t>
            </a:r>
          </a:p>
          <a:p>
            <a:pPr lvl="1"/>
            <a:r>
              <a:rPr lang="en-US" dirty="0"/>
              <a:t>Like macros in C /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7E662B2-FD17-4E90-93D2-B7F2146B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80433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17"/>
            <a:ext cx="9143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Construction: Progress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You are here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13" y="1699470"/>
            <a:ext cx="4813783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Continuing exploration of language semantic features</a:t>
            </a:r>
          </a:p>
          <a:p>
            <a:r>
              <a:rPr lang="en-US" dirty="0"/>
              <a:t>Informs design/behavior of our semantic analysis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3412" y="6356352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ED48B1-DBBB-4628-83F3-9F765E16B18B}"/>
              </a:ext>
            </a:extLst>
          </p:cNvPr>
          <p:cNvSpPr/>
          <p:nvPr/>
        </p:nvSpPr>
        <p:spPr>
          <a:xfrm>
            <a:off x="6912812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36AE64-2B76-4F87-815C-79647E2FE8A9}"/>
              </a:ext>
            </a:extLst>
          </p:cNvPr>
          <p:cNvSpPr/>
          <p:nvPr/>
        </p:nvSpPr>
        <p:spPr>
          <a:xfrm>
            <a:off x="6905317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577CD5-064F-40D8-8836-6DEABE93321D}"/>
              </a:ext>
            </a:extLst>
          </p:cNvPr>
          <p:cNvSpPr/>
          <p:nvPr/>
        </p:nvSpPr>
        <p:spPr>
          <a:xfrm>
            <a:off x="6905317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AAB652-3464-49D8-8E18-DB3FB49EB0E6}"/>
              </a:ext>
            </a:extLst>
          </p:cNvPr>
          <p:cNvSpPr/>
          <p:nvPr/>
        </p:nvSpPr>
        <p:spPr>
          <a:xfrm>
            <a:off x="6912812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FF89E4E-1DD0-440A-8E19-00F378B16646}"/>
              </a:ext>
            </a:extLst>
          </p:cNvPr>
          <p:cNvSpPr/>
          <p:nvPr/>
        </p:nvSpPr>
        <p:spPr>
          <a:xfrm>
            <a:off x="6912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126DD3-E005-4643-AB6D-C9EEE0AB974B}"/>
              </a:ext>
            </a:extLst>
          </p:cNvPr>
          <p:cNvSpPr/>
          <p:nvPr/>
        </p:nvSpPr>
        <p:spPr>
          <a:xfrm>
            <a:off x="6912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ACA528-13C8-4E0C-9D5A-55F8AA66223A}"/>
              </a:ext>
            </a:extLst>
          </p:cNvPr>
          <p:cNvSpPr/>
          <p:nvPr/>
        </p:nvSpPr>
        <p:spPr>
          <a:xfrm>
            <a:off x="6920308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40A949-F45E-4E48-B7C3-7E7CDE8D7C42}"/>
              </a:ext>
            </a:extLst>
          </p:cNvPr>
          <p:cNvSpPr/>
          <p:nvPr/>
        </p:nvSpPr>
        <p:spPr>
          <a:xfrm>
            <a:off x="6843558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87970C-9156-4092-9D3B-DA10D63C8CCF}"/>
              </a:ext>
            </a:extLst>
          </p:cNvPr>
          <p:cNvSpPr/>
          <p:nvPr/>
        </p:nvSpPr>
        <p:spPr>
          <a:xfrm>
            <a:off x="6843558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46701C-BE59-4234-86FF-9E7A0A0C76EC}"/>
              </a:ext>
            </a:extLst>
          </p:cNvPr>
          <p:cNvCxnSpPr>
            <a:stCxn id="19" idx="2"/>
            <a:endCxn id="11" idx="0"/>
          </p:cNvCxnSpPr>
          <p:nvPr/>
        </p:nvCxnSpPr>
        <p:spPr>
          <a:xfrm>
            <a:off x="7701730" y="1560130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6984D3-95A6-4E38-884F-6511A5A3508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701730" y="2087923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ABBBD5-F3E6-4DF1-B85B-3CDF894573C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7701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502D05-9602-4FB5-A11A-84BA97682F30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7701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177B40-5210-4D34-9985-1B3E18EBE526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7701729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324038-CE21-4AAB-80F6-F895617F5DA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7701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E83458-A829-4AD5-96A1-7AD32B04440A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7701729" y="5138188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92567D-3D61-40FA-8499-CF77CBB58F0B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7701730" y="570874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03D5CF-CF7D-4283-BF5B-CC85642BACCF}"/>
              </a:ext>
            </a:extLst>
          </p:cNvPr>
          <p:cNvSpPr txBox="1"/>
          <p:nvPr/>
        </p:nvSpPr>
        <p:spPr>
          <a:xfrm>
            <a:off x="5288829" y="2876104"/>
            <a:ext cx="13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We are here</a:t>
            </a:r>
          </a:p>
        </p:txBody>
      </p:sp>
      <p:pic>
        <p:nvPicPr>
          <p:cNvPr id="29" name="Picture 28" descr="Image result for in progress">
            <a:extLst>
              <a:ext uri="{FF2B5EF4-FFF2-40B4-BE49-F238E27FC236}">
                <a16:creationId xmlns:a16="http://schemas.microsoft.com/office/drawing/2014/main" id="{0D4B4F41-A891-41E0-B4DA-4DE25488F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6551660" y="290558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in progress">
            <a:extLst>
              <a:ext uri="{FF2B5EF4-FFF2-40B4-BE49-F238E27FC236}">
                <a16:creationId xmlns:a16="http://schemas.microsoft.com/office/drawing/2014/main" id="{9A9D4818-2DC4-401B-9FC6-A22A9D44B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7" t="31369" r="19148" b="43557"/>
          <a:stretch/>
        </p:blipFill>
        <p:spPr bwMode="auto">
          <a:xfrm>
            <a:off x="6551660" y="2367821"/>
            <a:ext cx="28575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CCC6C306-8992-4940-971A-84A940DDD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7" t="31369" r="19148" b="43557"/>
          <a:stretch/>
        </p:blipFill>
        <p:spPr bwMode="auto">
          <a:xfrm>
            <a:off x="6551660" y="1745521"/>
            <a:ext cx="28575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2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4800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4992033" y="4446600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7724448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4899723" y="3560210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1065213" y="3540045"/>
            <a:ext cx="3846354" cy="136507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3846354 w 3846354"/>
              <a:gd name="connsiteY0" fmla="*/ 25916 h 1359030"/>
              <a:gd name="connsiteX1" fmla="*/ 1703096 w 3846354"/>
              <a:gd name="connsiteY1" fmla="*/ 1179469 h 1359030"/>
              <a:gd name="connsiteX2" fmla="*/ 0 w 3846354"/>
              <a:gd name="connsiteY2" fmla="*/ 890694 h 1359030"/>
              <a:gd name="connsiteX0" fmla="*/ 3846354 w 3846354"/>
              <a:gd name="connsiteY0" fmla="*/ 25916 h 1365072"/>
              <a:gd name="connsiteX1" fmla="*/ 1703096 w 3846354"/>
              <a:gd name="connsiteY1" fmla="*/ 1179469 h 1365072"/>
              <a:gd name="connsiteX2" fmla="*/ 0 w 3846354"/>
              <a:gd name="connsiteY2" fmla="*/ 890694 h 136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65072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802301" y="1607841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AA62F56-20D6-4B66-895E-8C8F3DF7055B}"/>
              </a:ext>
            </a:extLst>
          </p:cNvPr>
          <p:cNvSpPr/>
          <p:nvPr/>
        </p:nvSpPr>
        <p:spPr>
          <a:xfrm>
            <a:off x="980207" y="3285829"/>
            <a:ext cx="2101480" cy="1161915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480" h="1161915">
                <a:moveTo>
                  <a:pt x="113335" y="1161915"/>
                </a:moveTo>
                <a:cubicBezTo>
                  <a:pt x="-125144" y="1010388"/>
                  <a:pt x="-13317" y="407208"/>
                  <a:pt x="699629" y="309246"/>
                </a:cubicBezTo>
                <a:cubicBezTo>
                  <a:pt x="1661752" y="628436"/>
                  <a:pt x="2217759" y="946192"/>
                  <a:pt x="2080928" y="0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34"/>
            <a:ext cx="913831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Error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11" y="1699471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Limits of Error Checking</a:t>
            </a:r>
          </a:p>
          <a:p>
            <a:r>
              <a:rPr lang="en-US" dirty="0"/>
              <a:t>Halting problem</a:t>
            </a:r>
          </a:p>
          <a:p>
            <a:pPr marL="0" indent="0">
              <a:buNone/>
            </a:pPr>
            <a:r>
              <a:rPr lang="en-US" b="1" dirty="0"/>
              <a:t>Partial Correctness</a:t>
            </a:r>
          </a:p>
          <a:p>
            <a:r>
              <a:rPr lang="en-US" dirty="0"/>
              <a:t>Partial Correctness</a:t>
            </a:r>
          </a:p>
          <a:p>
            <a:r>
              <a:rPr lang="en-US" dirty="0"/>
              <a:t>Soundness</a:t>
            </a:r>
          </a:p>
          <a:p>
            <a:r>
              <a:rPr lang="en-US" dirty="0"/>
              <a:t>Completeness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6013684" y="5601677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11" y="4307683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7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17"/>
            <a:ext cx="9143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13" y="1699470"/>
            <a:ext cx="7757180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Vocabulary</a:t>
            </a:r>
          </a:p>
          <a:p>
            <a:r>
              <a:rPr lang="en-US" dirty="0" err="1"/>
              <a:t>lval</a:t>
            </a:r>
            <a:r>
              <a:rPr lang="en-US" dirty="0"/>
              <a:t>/</a:t>
            </a:r>
            <a:r>
              <a:rPr lang="en-US" dirty="0" err="1"/>
              <a:t>rval</a:t>
            </a:r>
            <a:endParaRPr lang="en-US" dirty="0"/>
          </a:p>
          <a:p>
            <a:r>
              <a:rPr lang="en-US" dirty="0"/>
              <a:t>Memory references</a:t>
            </a:r>
          </a:p>
          <a:p>
            <a:r>
              <a:rPr lang="en-US" dirty="0"/>
              <a:t>Calls</a:t>
            </a:r>
          </a:p>
          <a:p>
            <a:pPr marL="0" indent="0">
              <a:buNone/>
            </a:pPr>
            <a:r>
              <a:rPr lang="en-US" b="1" dirty="0"/>
              <a:t>Parameter Passing</a:t>
            </a:r>
          </a:p>
          <a:p>
            <a:r>
              <a:rPr lang="en-US" dirty="0"/>
              <a:t>Call by value</a:t>
            </a:r>
          </a:p>
          <a:p>
            <a:r>
              <a:rPr lang="en-US" dirty="0"/>
              <a:t>Call by reference</a:t>
            </a:r>
          </a:p>
          <a:p>
            <a:r>
              <a:rPr lang="en-US" dirty="0"/>
              <a:t>Call by name</a:t>
            </a:r>
          </a:p>
          <a:p>
            <a:r>
              <a:rPr lang="en-US" dirty="0"/>
              <a:t>Call by value-result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3412" y="6356352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0240A-4417-40F2-AD5A-6752FB46EBE6}"/>
              </a:ext>
            </a:extLst>
          </p:cNvPr>
          <p:cNvSpPr txBox="1"/>
          <p:nvPr/>
        </p:nvSpPr>
        <p:spPr>
          <a:xfrm>
            <a:off x="6013684" y="5601677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8" name="Picture 2" descr="Image result for cartoon bluebird">
            <a:extLst>
              <a:ext uri="{FF2B5EF4-FFF2-40B4-BE49-F238E27FC236}">
                <a16:creationId xmlns:a16="http://schemas.microsoft.com/office/drawing/2014/main" id="{A2726A3E-521C-4971-BDDF-7109EE4D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11" y="4307683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1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98971-A816-467F-9B51-FD4819A5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Vocabulary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2"/>
            <a:ext cx="4419600" cy="4525963"/>
          </a:xfrm>
        </p:spPr>
        <p:txBody>
          <a:bodyPr/>
          <a:lstStyle/>
          <a:p>
            <a:r>
              <a:rPr lang="en-US" dirty="0"/>
              <a:t>Define a couple of terms that are helpful to talk about parameters</a:t>
            </a:r>
          </a:p>
          <a:p>
            <a:pPr lvl="1"/>
            <a:r>
              <a:rPr lang="en-US" dirty="0"/>
              <a:t>We already encountered some of these in passing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286002"/>
            <a:ext cx="3205419" cy="26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8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48E406-C444-4662-A8FB-557578FE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 and R Values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/>
              <a:t>L-Value</a:t>
            </a:r>
          </a:p>
          <a:p>
            <a:pPr lvl="1"/>
            <a:r>
              <a:rPr lang="en-US" dirty="0"/>
              <a:t>A value with a place of storage</a:t>
            </a:r>
          </a:p>
          <a:p>
            <a:r>
              <a:rPr lang="en-US" dirty="0"/>
              <a:t>R-Value</a:t>
            </a:r>
          </a:p>
          <a:p>
            <a:pPr lvl="1"/>
            <a:r>
              <a:rPr lang="en-US" dirty="0"/>
              <a:t>A value that may not have storage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4419601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= 1;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= b;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b++;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498C20-1917-45C0-84DF-C82136B2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Bad Use of R-Values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2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/>
              <a:t>Can prevent programs that are valid in pass by value from working in pass by reference</a:t>
            </a:r>
          </a:p>
          <a:p>
            <a:pPr lvl="1"/>
            <a:r>
              <a:rPr lang="en-US" dirty="0"/>
              <a:t>Literals (for example) do not have locations in memory</a:t>
            </a:r>
          </a:p>
          <a:p>
            <a:r>
              <a:rPr lang="en-US" dirty="0"/>
              <a:t>The type checker should catch these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Memory References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dirty="0"/>
              <a:t>Pointer</a:t>
            </a:r>
          </a:p>
          <a:p>
            <a:pPr lvl="1"/>
            <a:r>
              <a:rPr lang="en-US" dirty="0"/>
              <a:t>A variable whose value is a memory address</a:t>
            </a:r>
          </a:p>
          <a:p>
            <a:r>
              <a:rPr lang="en-US" dirty="0"/>
              <a:t>Aliasing</a:t>
            </a:r>
          </a:p>
          <a:p>
            <a:pPr lvl="1"/>
            <a:r>
              <a:rPr lang="en-US" dirty="0"/>
              <a:t>When two or more variables reference the same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B87AFA-9005-4414-9B16-AA7FBCC1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043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Parameters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83633"/>
            <a:ext cx="4604084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Caller</a:t>
            </a:r>
          </a:p>
          <a:p>
            <a:r>
              <a:rPr lang="en-US" dirty="0"/>
              <a:t>The </a:t>
            </a:r>
            <a:r>
              <a:rPr lang="en-US" i="1" dirty="0"/>
              <a:t>source </a:t>
            </a:r>
            <a:r>
              <a:rPr lang="en-US" dirty="0"/>
              <a:t>function initiating the call</a:t>
            </a:r>
          </a:p>
          <a:p>
            <a:pPr marL="0" indent="0">
              <a:buNone/>
            </a:pPr>
            <a:r>
              <a:rPr lang="en-US" b="1" dirty="0"/>
              <a:t>Callee</a:t>
            </a:r>
          </a:p>
          <a:p>
            <a:r>
              <a:rPr lang="en-US" dirty="0"/>
              <a:t>The </a:t>
            </a:r>
            <a:r>
              <a:rPr lang="en-US" i="1" dirty="0"/>
              <a:t>target </a:t>
            </a:r>
            <a:r>
              <a:rPr lang="en-US" dirty="0"/>
              <a:t>function receiving the call</a:t>
            </a:r>
          </a:p>
          <a:p>
            <a:pPr marL="0" indent="0">
              <a:buNone/>
            </a:pPr>
            <a:r>
              <a:rPr lang="en-US" b="1" dirty="0"/>
              <a:t>Call Site</a:t>
            </a:r>
          </a:p>
          <a:p>
            <a:r>
              <a:rPr lang="en-US" dirty="0"/>
              <a:t>The location within the caller where the call happens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12432F90-7AAE-4DA0-8D20-8EEF20549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r="9600"/>
          <a:stretch/>
        </p:blipFill>
        <p:spPr>
          <a:xfrm>
            <a:off x="5237747" y="2464468"/>
            <a:ext cx="3633538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3ADE8-DAB0-40FB-8837-823F47B59089}"/>
              </a:ext>
            </a:extLst>
          </p:cNvPr>
          <p:cNvSpPr txBox="1"/>
          <p:nvPr/>
        </p:nvSpPr>
        <p:spPr>
          <a:xfrm>
            <a:off x="7741138" y="4851536"/>
            <a:ext cx="54309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600" dirty="0"/>
              <a:t> </a:t>
            </a:r>
            <a:r>
              <a:rPr lang="en-US" dirty="0"/>
              <a:t>caller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60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65796</TotalTime>
  <Words>789</Words>
  <Application>Microsoft Office PowerPoint</Application>
  <PresentationFormat>On-screen Show (4:3)</PresentationFormat>
  <Paragraphs>204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Garamond</vt:lpstr>
      <vt:lpstr>Office Theme</vt:lpstr>
      <vt:lpstr>Parameters</vt:lpstr>
      <vt:lpstr>Compiler Construction: Progress You are here</vt:lpstr>
      <vt:lpstr>Last Time Lecture Review – Error Checking</vt:lpstr>
      <vt:lpstr>Today’s Outline Parameters</vt:lpstr>
      <vt:lpstr>Vocabulary Parameters</vt:lpstr>
      <vt:lpstr>L and R Values Parameters</vt:lpstr>
      <vt:lpstr>Bad Use of R-Values Parameters</vt:lpstr>
      <vt:lpstr>Memory References Parameters</vt:lpstr>
      <vt:lpstr>Calls Parameters</vt:lpstr>
      <vt:lpstr>Calls Parameters</vt:lpstr>
      <vt:lpstr>Call Chains Parameters</vt:lpstr>
      <vt:lpstr>Arguments Parameters</vt:lpstr>
      <vt:lpstr>Parameter Passing Schemes Parameters</vt:lpstr>
      <vt:lpstr>Pass by Value Parameters</vt:lpstr>
      <vt:lpstr>Pass by Reference Parameters</vt:lpstr>
      <vt:lpstr>Language Examples Parameters</vt:lpstr>
      <vt:lpstr>Java and C# Are Pass by Value?! Parameters</vt:lpstr>
      <vt:lpstr>Pass by Value-Result Parameters</vt:lpstr>
      <vt:lpstr>Pass by Name Parameters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1188</cp:revision>
  <cp:lastPrinted>2018-08-29T18:10:22Z</cp:lastPrinted>
  <dcterms:created xsi:type="dcterms:W3CDTF">2018-07-19T03:57:05Z</dcterms:created>
  <dcterms:modified xsi:type="dcterms:W3CDTF">2021-10-04T05:07:26Z</dcterms:modified>
</cp:coreProperties>
</file>