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004" r:id="rId2"/>
    <p:sldId id="256" r:id="rId3"/>
    <p:sldId id="1115" r:id="rId4"/>
    <p:sldId id="1003" r:id="rId5"/>
    <p:sldId id="1112" r:id="rId6"/>
    <p:sldId id="1114" r:id="rId7"/>
    <p:sldId id="926" r:id="rId8"/>
    <p:sldId id="958" r:id="rId9"/>
    <p:sldId id="959" r:id="rId10"/>
    <p:sldId id="948" r:id="rId11"/>
    <p:sldId id="952" r:id="rId12"/>
    <p:sldId id="1113" r:id="rId13"/>
    <p:sldId id="929" r:id="rId14"/>
    <p:sldId id="578" r:id="rId15"/>
    <p:sldId id="573" r:id="rId16"/>
    <p:sldId id="579" r:id="rId17"/>
    <p:sldId id="583" r:id="rId18"/>
    <p:sldId id="961" r:id="rId19"/>
    <p:sldId id="978" r:id="rId20"/>
    <p:sldId id="963" r:id="rId21"/>
    <p:sldId id="962" r:id="rId22"/>
    <p:sldId id="979" r:id="rId23"/>
    <p:sldId id="968" r:id="rId24"/>
    <p:sldId id="982" r:id="rId25"/>
    <p:sldId id="972" r:id="rId26"/>
    <p:sldId id="971" r:id="rId27"/>
    <p:sldId id="986" r:id="rId28"/>
    <p:sldId id="985" r:id="rId29"/>
    <p:sldId id="988" r:id="rId30"/>
    <p:sldId id="987" r:id="rId31"/>
    <p:sldId id="989" r:id="rId32"/>
    <p:sldId id="977" r:id="rId33"/>
    <p:sldId id="990" r:id="rId34"/>
    <p:sldId id="462" r:id="rId35"/>
    <p:sldId id="991" r:id="rId36"/>
    <p:sldId id="992" r:id="rId37"/>
    <p:sldId id="935" r:id="rId38"/>
    <p:sldId id="999" r:id="rId39"/>
    <p:sldId id="1001" r:id="rId40"/>
    <p:sldId id="1000" r:id="rId41"/>
    <p:sldId id="1122" r:id="rId42"/>
    <p:sldId id="1119" r:id="rId43"/>
    <p:sldId id="1120" r:id="rId44"/>
    <p:sldId id="1124" r:id="rId45"/>
    <p:sldId id="1116" r:id="rId46"/>
    <p:sldId id="1125" r:id="rId47"/>
    <p:sldId id="1126" r:id="rId48"/>
    <p:sldId id="1127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3" autoAdjust="0"/>
    <p:restoredTop sz="93487" autoAdjust="0"/>
  </p:normalViewPr>
  <p:slideViewPr>
    <p:cSldViewPr>
      <p:cViewPr varScale="1">
        <p:scale>
          <a:sx n="87" d="100"/>
          <a:sy n="87" d="100"/>
        </p:scale>
        <p:origin x="1560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02-16T21:15:32.26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19762 9662 134 0,'0'0'189'0,"0"0"-16"0,0 0 9 0,0 0 1 16,0 0-24-16,0 0-58 0,0 0-101 15,0 0 13-15,0 0 189 0,0 0 72 16,-19-76-73-16,19 71 10 0,-6 1-29 15,3-3 6-15,1 3-30 0,-3-2-3 16,3-1-30-16,-3 2-15 0,5-1 2 16,-2 1-6-16,-3 1-1 0,3 0-9 15,-3 0-7-15,5 3-4 0,0-1 14 16,0 2-24-16,0 0-18 0,0 0-22 16,0 0-13-16,0 0-22 0,0 0-12 15,0 0-19-15,0 2-21 0,7 9 52 0,5 7 95 16,6 0 157-16,1 5-236 0,-3-1-16 15,5 2 1-15,-5 5 0 0,7 9 21 16,-2 8-21-16,3 5 1 0,-4 10 1 16,4 3-2-16,1 6-1 0,-2 1 19 15,-2 3 12-15,5-3 22 0,-8-8 43 0,-2-5-34 16,5-8-31-16,-7-6-6 0,-2-9-24 16,2-4-1-16,-8-7-3 0,6-4 0 15,-5-4-16-15,-5-6-2 0,1 0-10 16,4-2 12-16,0-2-93 0,0-1-136 15,-1 2 126-15,1-5 12 0,3 4-90 16,-3-4-140-16,0-2-174 0,0 0-198 16,-7 0-537-16</inkml:trace>
  <inkml:trace contextRef="#ctx0" brushRef="#br0" timeOffset="272.45">20300 9639 62 0,'0'0'1430'0,"0"0"-1024"0,0 0-111 0,0 0 80 15,0 0-43-15,0 0-207 0,0 0-54 16,0 0-36-16,0 0 64 0,-119 74 41 16,82-30 19-16,-4 7 47 0,-6 7-42 15,-6 3-27-15,-3 4-17 0,3 4-51 0,2-4-32 16,2-5-37-16,5-2-6 15,5-8-6-15,9-7-13 0,9-4-10 0,7-10-8 16,7-4-29-16,7-5-26 0,7-5-198 16,9-2-124-16,3-8-112 0,-1-1-500 15,10-4-374-15</inkml:trace>
  <inkml:trace contextRef="#ctx0" brushRef="#br0" timeOffset="567.8">20784 9786 1922 0,'0'0'295'16,"0"0"6"-16,0 0-88 0,0 0 108 16,0 0 30-16,0 0-167 0,0 0-132 15,0 0-51-15,0 0-2 0,0 0-52 16,0 0-10-16,-30 44 9 0,30-33 35 16,0 4-7-16,0 3-95 0,0 1-385 0,0-6-669 15,0 8-447-15</inkml:trace>
  <inkml:trace contextRef="#ctx0" brushRef="#br0" timeOffset="741.39">20731 10171 2115 0,'0'0'405'0,"0"0"-112"16,0 0-74-16,0 0 135 16,0 0-91-16,0 0-83 0,0 0-132 0,0 0-48 15,0 0-10-15,0 0-37 0,-3 2-41 16,12-2 24-16,8-5 45 0,1-7-82 15,8-2-383-15,-8-1-507 0,8-14-764 0</inkml:trace>
  <inkml:trace contextRef="#ctx0" brushRef="#br0" timeOffset="930.87">21243 9767 1956 0,'0'0'438'0,"0"0"-109"0,0 0 12 0,0 0 38 0,0 0-97 16,0 0-140-16,0 0-142 0,0 0 0 15,0 0-60-15,0 0-25 0,-21 6-13 16,21-2-70-16,4 10 19 0,-1-1-329 16,1 2-500-16,-4 3-683 0</inkml:trace>
  <inkml:trace contextRef="#ctx0" brushRef="#br0" timeOffset="1095.41">21215 10110 2055 0,'0'0'595'0,"0"0"-190"15,0 0-54-15,0 0-5 16,0 0-101-16,0 0-107 0,0 0-78 0,0 0-35 16,0 0-25-16,0 0-3 0,0 0-38 15,0 6 4-15,0-6-10 0,0 0-58 16,4 0-209-16,6 0-93 0,-3-2-286 15,2-12-1017-15,-39 24 847 0</inkml:trace>
  <inkml:trace contextRef="#ctx0" brushRef="#br0" timeOffset="1766.16">21808 9770 59 0,'0'0'251'15,"0"0"65"-15,0 0 26 0,0 0 43 16,0 0-44-16,0 0-65 0,0 0-61 16,0 0-15-16,0 0-12 0,0 0-1 15,0 0 12-15,-23-48 9 0,23 48-26 0,0 0-52 16,0 0-44-16,0 0-16 0,0 0-20 16,0 0-46-16,2 0-4 0,12-2 1 15,5 0 84-15,6-3 9 0,3-1-6 16,2-1-35-16,0 1-24 0,5-3-29 15,-7 2 0-15,2-2 0 0,-2 6-26 16,-3-3 1-16,-4 2 23 0,0 4-35 16,-5 0-89-16,-2 0-324 0,-5 6-197 15,-9 1-600-15</inkml:trace>
  <inkml:trace contextRef="#ctx0" brushRef="#br0" timeOffset="1960.66">21725 9999 1668 0,'0'0'581'0,"0"0"-335"0,0 0-191 0,0 0 171 15,0 0 175-15,0 0-111 0,0 0-148 16,0 0-66-16,0 0-41 0,120-66-34 16,-99 60-1-16,2 1-2 0,3 1-14 15,-8 2-6-15,8 2-13 0,-8 0-222 16,3 0-341-16,-7 2-687 0</inkml:trace>
  <inkml:trace contextRef="#ctx0" brushRef="#br0" timeOffset="2941.09">22883 9695 75 0,'0'0'1839'0,"0"0"-1379"0,0 0-121 0,0 0-4 16,0 0 51-16,0 0-41 0,0 0-81 15,0 0-262-15,0 0 43 0,0 0-14 16,-53-6-28-16,34 6-3 0,-4 11-34 15,2 2-5-15,-2 7 1 0,7 5 1 0,-3 1-1 16,10-2 10-16,0 1 6 16,4-2-9-16,5-1-10 0,0-6-3 0,7 1 3 15,0-8 25-15,7-5-3 0,0-4 19 16,0 0 25-16,4-12 19 0,-4-7 7 16,9-8-10-16,-4-2-16 0,-3-4-3 15,0 4-3-15,-9 2-7 0,0 10 16 16,-2 6 1-16,-5 4 24 0,0 6 14 15,2 1-2-15,-2 0 13 0,0 0-22 0,0 0 9 16,0 6-18-16,0 11-47 0,0 8 0 16,0 8 0-16,0-3-1 0,0 1-30 15,7-3 0-15,9-8-4 0,3-2 8 16,-1 0 27-16,10-10-13 0,2 1 13 16,-2-7-62-16,9-2-104 0,-2-2-206 15,-10-7-383-15,10-10-1121 0</inkml:trace>
  <inkml:trace contextRef="#ctx0" brushRef="#br0" timeOffset="3275.67">23687 9571 1337 0,'0'0'407'0,"0"0"-8"16,0 0-72-16,0 0 9 0,0 0-67 15,0 0-70-15,0 0 33 0,0 0-29 16,0 0-115-16,0 0-88 0,0 0 1 16,-25-1 2-16,50 19 138 0,1 10-40 15,8 5-34-15,3 1-8 0,1 5-56 0,-1 6 22 16,0 1-23-16,-3 6 1 0,-3 1 12 15,3 2-15-15,-8 2-2 0,2-4-16 16,-5-7 2-16,-5-4-24 0,-1-14-7 16,-8-5-86-16,5-10-144 0,-7-9-100 15,0-4-181-15,0-2-409 0,-7-24-466 0</inkml:trace>
  <inkml:trace contextRef="#ctx0" brushRef="#br0" timeOffset="3490.69">24218 9507 430 0,'0'0'1744'0,"0"0"-1401"0,0 0-34 16,0 0-42-16,0 0 10 0,0 0-39 15,0 0-220-15,0 0-17 0,0 0 36 16,0 0 17-16,-139 99 3 0,95-49 31 16,-7 7 15-16,-3 11 39 0,-4 1-57 0,-2 5-60 15,5-7 1-15,4-6-26 0,14-13-22 16,11-10-22-16,8-8-43 0,4-9-184 15,11-2-160-15,3-5-203 0,0-4-682 16</inkml:trace>
  <inkml:trace contextRef="#ctx0" brushRef="#br0" timeOffset="5975.96">21168 10968 1600 0,'0'0'254'0,"0"0"-86"16,0 0-74-16,0 0 46 0,0 0 12 0,0 0-26 15,0 0-78-15,0 0-28 0,0 0 67 16,0 0-33-16,-23-52-31 0,23 52-7 15,0 0 39-15,0 0 0 0,0 0-4 16,0 0-32-16,0 2-19 0,3 12 1 16,6 1 396-16,-2 11-197 0,4 5-105 15,-1 8-29-15,-6 14 98 0,-1 11-20 0,-3 10-49 16,0 11-11-16,-10 7 22 0,-1 0-35 16,-3-2-21-16,2-9-3 0,5-11-47 15,3-14-20-15,4-12-82 0,11-11-94 16,8-12-34-16,2-12-190 0,-5-2-286 15,16-14-994-15</inkml:trace>
  <inkml:trace contextRef="#ctx0" brushRef="#br0" timeOffset="6584.6">22540 10666 947 0,'0'0'560'0,"0"0"-108"15,0 0-115-15,0 0-11 0,0 0 9 16,0 0-57-16,0 0-42 0,0 0-68 0,0 0-61 15,0 0-41-15,0 0-9 16,-32-34-34-16,27 58-23 0,-2 14-3 0,5 12 3 16,-3 8 35-16,5 9-7 0,0 6 0 15,0 2 10-15,0 0-16 0,0 0 23 16,7-9-30-16,0-9-15 0,0-14-2 16,0-10-20-16,-5-15-4 0,5-10-12 15,0-8-18-15,0 0 56 0,7-17 53 16,2-9 8-16,10-9-39 0,-8 1-10 15,8 2-12-15,-3 3-6 0,-7 10-22 16,0 7-1-16,5 8-15 0,-9 4 6 16,-3 7 38-16,-2 15 98 0,-7 9 30 0,0 10-53 15,-7-1-34-15,-14 4-13 0,-4-2-1 16,-3-5-24-16,-2-8 24 0,0-12-8 16,4-8-19-16,3-9-12 0,2-9-47 0,7-8-200 15,5-10-103-15,9-1-191 0,0 4-242 16,0 4-635-16</inkml:trace>
  <inkml:trace contextRef="#ctx0" brushRef="#br1" timeOffset="12735.2">20188 7742 1395 0,'0'0'299'0,"0"0"175"0,0 0-89 15,0 0-75-15,0 0-67 0,0 0-25 16,0 0-88-16,0 0-57 0,0 0-22 0,0 0-16 16,0 0-35-16,-71-52-43 0,57 69-14 15,2 9 19-15,-7 9 16 0,-1 6 22 16,1 8 0-16,1 1 2 0,1 3 0 16,3 0 15-16,8-6-15 0,-4-4-4 15,6-7 2-15,4-8-13 0,0-4 10 16,4-9-38-16,12-2 15 0,3-1 7 15,0 1 19-15,6-5 10 0,0 4 19 16,-4-1 139-16,3 6-99 0,-11-1-40 16,1 10 3-16,-7 3 15 0,-4 4 44 15,-3 3 60-15,-3 3-9 0,-13-3-46 0,-2 0-27 16,-6-1-26-16,3-7-40 0,-4-3-1 16,0-7 17-16,6-6-19 0,5-9-2 15,3-1-14-15,11-2-2 0,-3 0-19 16,3 0-147-16,0 0-166 0,9 2-279 15,3 2-17-15,-3 1-38 0,14-5-605 0</inkml:trace>
  <inkml:trace contextRef="#ctx0" brushRef="#br1" timeOffset="13100.97">21002 7392 995 0,'0'0'574'0,"0"0"-210"0,0 0-8 15,0 0 22-15,0 0-72 0,0 0-165 0,0 0-141 16,0 0-33-16,0 0 33 0,-139 134 45 16,102-72 12-16,-1 1-6 0,4-4-51 15,8-6-22-15,8-8-13 0,11-12-20 16,7-12-41-16,7-3-206 0,0-9-692 15,13-3-290-15</inkml:trace>
  <inkml:trace contextRef="#ctx0" brushRef="#br1" timeOffset="13479.73">21090 8003 1573 0,'0'0'662'0,"0"0"-248"15,0 0 10-15,0 0 10 16,0 0-131-16,0 0-145 0,0 0-60 0,0 0-8 16,0 0-77-16,0 0-13 0,0 0-56 15,-54 20-21-15,54-16-35 0,3 5 58 16,4 4 54-16,2 5 0 0,5 2-268 0,-7 2-383 15,-3-4-875-15</inkml:trace>
  <inkml:trace contextRef="#ctx0" brushRef="#br1" timeOffset="13659.25">21025 8731 1524 0,'0'0'705'0,"0"0"-298"0,0 0 69 16,0 0 8-16,0 0-116 0,0 0-73 15,0 0-93-15,0 0-69 0,0 0-29 16,0 0-72-16,-44-82-32 0,44 82-52 16,0 0-16-16,0 0-43 0,7-6-35 0,11-3 53 15,8-7-44-15,2-3-354 0,-5 7-634 16,5-16-870-16</inkml:trace>
  <inkml:trace contextRef="#ctx0" brushRef="#br1" timeOffset="13870.69">21463 8076 1638 0,'0'0'558'16,"0"0"-82"-16,0 0-8 0,0 0-57 16,0 0-123-16,0 0-55 0,0 0-43 15,0 0-78-15,0 0-112 0,0 0-22 16,0 0-49-16,-30-47-10 0,30 47-13 0,0 2-26 15,2 8 61-15,5 3-152 0,-2 4-339 16,-3-4-624-16,2 9-444 0</inkml:trace>
  <inkml:trace contextRef="#ctx0" brushRef="#br1" timeOffset="14043.65">21460 8460 1451 0,'0'0'446'0,"0"0"-112"16,0 0-56-16,0 0 67 0,0 0-15 15,0 0-107-15,0 0-105 0,0 0-39 16,-41 101-35-16,41-94-41 0,0-4-3 16,0-3-19-16,0 3-16 0,0 0 32 15,7 1-1-15,9-4 4 0,-2 0-19 16,2 0-257-16,5-4-366 0,-3-5-679 16</inkml:trace>
  <inkml:trace contextRef="#ctx0" brushRef="#br1" timeOffset="14326.09">21933 8201 1580 0,'0'0'455'0,"0"0"-63"15,0 0 56-15,0 0 29 0,0 0-210 16,0 0-160-16,0 0-44 0,0 0 13 16,0 0 37-16,0 0-37 0,0 0-7 15,137-61-22-15,-91 45-35 0,5 1-11 0,-7 0-1 16,7 1 0-16,-7 3-43 0,0 3 8 16,-9 5 10-16,-7 3-48 0,-10 3-216 15,-4 12-254-15,-7-3-669 0,-7 15-723 0</inkml:trace>
  <inkml:trace contextRef="#ctx0" brushRef="#br1" timeOffset="14508.39">21947 8535 2024 0,'0'0'334'0,"0"0"-117"0,0 0 69 0,0 0 89 15,0 0-149-15,0 0-83 0,0 0-19 16,139-89-33-16,-95 79-44 0,0 1-47 0,5 1-13 15,-3 2-9-15,3 3 0 0,-3 0-41 16,-2 2-231-16,-9 1-355 0,2 0-831 0</inkml:trace>
  <inkml:trace contextRef="#ctx0" brushRef="#br1" timeOffset="14854.21">22892 8042 889 0,'0'0'1033'0,"0"0"-657"0,0 0-56 16,0 0 63-16,0 0-48 0,0 0-150 15,0 0-109-15,0 0-75 0,0 0-1 16,0 0 85-16,0 0 76 0,102 18 37 16,-44 4-69-16,9 7-26 0,3 10-26 15,6 7-21-15,-4 11 31 0,7 1-69 16,-9 4-17-16,-13-5-1 0,-1-2 19 16,-17-5-1-16,-1-4-18 0,-15-2 0 15,-2-2-30-15,-3-7 11 0,-9-6-37 0,-2-8-18 16,-4-7-66-16,-3-9-133 0,7-5-149 15,-7-1-220-15,0-10-133 0,0-26-832 16</inkml:trace>
  <inkml:trace contextRef="#ctx0" brushRef="#br1" timeOffset="15043.7">23808 8049 825 0,'0'0'824'16,"0"0"-334"-16,0 0-131 0,0 0-46 15,0 0-2-15,0 0-84 0,-114-13-77 16,82 32-21-16,-8 10-12 0,-8 9-35 15,-3 14-47-15,-5 10 12 0,-7 10 9 16,-4 4 7-16,2 9 1 0,0 0-49 16,5-3-15-16,9-7-28 0,7-9-23 15,9-11-49-15,17-9-45 0,6-8-124 16,12-10-254-16,0-8-593 0,0-15-639 0</inkml:trace>
  <inkml:trace contextRef="#ctx0" brushRef="#br1" timeOffset="25910.67">16887 6242 711 0,'0'0'388'0,"0"0"-235"0,0 0 62 16,0 0 275-16,0 0-127 0,0 0-152 16,0 0-44-16,0 0 23 0,0 0-10 15,0 0-27-15,0 0-28 0,0 1-14 16,0-1 10-16,0 0-1 0,0 0 6 0,0 0-13 16,0 0-9-16,0 0 6 0,0 0-60 15,0-1-50-15,-7-5-10 0,7 1 10 16,-10 3 28-16,6-2-10 0,1 3 7 15,-4 0-25-15,0-2-1 0,-2 3-33 16,-2 0 3-16,-6 5-13 0,3 6-25 0,1 4 25 16,-4 0 9-16,8 3 7 15,-2 0-3-15,1 1 5 0,-1 1 5 0,6-2 2 16,0-1 6-16,3-4-6 0,-3 0 3 16,5-1 4-16,0-4-13 0,0-1-1 15,0 2-2-15,0-5 25 0,0-1-35 16,0 0 3-16,0 0 17 0,5 1 18 15,-3-1 0-15,5 3 1 0,0-2 0 16,3 3 22-16,1 0-21 0,-2 4 1 0,5 0 12 16,3 4-15-16,-6-1 0 0,3 2 0 15,-2 1 34-15,-1 0 23 0,-2 2 75 16,3 6-78-16,-7-5-29 0,-1 7 31 16,-4 0-11-16,0 0 24 0,0-1-10 15,-7-1-16-15,-2-5 20 0,-2-3-36 16,1 0-8-16,-4-5-3 0,5-2-1 0,-5-5 7 15,0-3-21-15,-2-2-1 16,-2-2-78-16,1-7-102 0,3 0-40 0,7-4-13 16,5 4-43-16,2 1-27 0,0 1-46 15,2 0-152-15,5-2-158 0,3 1-382 16</inkml:trace>
  <inkml:trace contextRef="#ctx0" brushRef="#br1" timeOffset="26456.87">17547 5855 1272 0,'0'0'443'0,"0"0"-102"0,0 0-20 16,0 0-15-16,0 0-55 0,0 0-71 0,0 0-33 15,0 0 25-15,0 0-20 0,0 0-98 16,-16 18-54-16,9-3-15 0,-9 1 15 15,6 4 67-15,-4 1-14 0,-4 5-6 0,6 1-9 16,-9 4-9-16,1 2 21 0,-1 0-28 16,0-3-3-16,2-1-16 0,1-3 0 15,2-3-1-15,6-8 1 0,3-2 0 16,0-4-1-16,3-7 1 0,4-1 18 16,0-1-21-16,0 0-2 0,0 0-54 15,0 0-228-15,4 0-196 0,3 0-501 16,3 0-150-16</inkml:trace>
  <inkml:trace contextRef="#ctx0" brushRef="#br1" timeOffset="27212.23">17480 6741 3 0,'0'0'1286'0,"0"0"-818"0,0 0-30 0,0 0-46 15,0 0-22-15,0 0-66 16,0 0-78-16,0 0-52 0,0 0-45 0,0 0-28 16,0 0-101-16,-26-5-9 0,26 5-23 15,0 0-2-15,0 0-10 0,9 0 44 16,5-2 31-16,3-4 32 0,3-2-10 0,4 1-37 16,-1-4-3-16,2 6 8 0,1-4-21 15,-1 2-1-15,-2 0 1 0,1 4 1 16,-1 0 17-16,0 2-14 0,-2 1 24 15,0 0-13-15,2 0 11 0,-9 0-10 16,2 4 9-16,2-1-7 0,-1-2-18 16,-8 1-11-16,5 1 10 0,-3-2 2 15,-1-1-1-15,-3 0 4 0,0 0-2 16,2 0-2-16,2 0-2 0,-4 3 1 0,3-3-18 16,-3 0 16-16,2 0 0 0,3 0-36 15,-6 0-175-15,1 0-95 0,-2-3-157 16,0-1-323-16,-5-2-912 0</inkml:trace>
  <inkml:trace contextRef="#ctx0" brushRef="#br1" timeOffset="27651.47">17813 6470 1583 0,'0'0'393'0,"0"0"-76"0,0 0 7 0,0 0 91 16,0 0-105-16,0 0-110 0,0 0-29 15,0 0 11-15,0 0-41 0,0 0-71 16,0 0-70-16,-25-10-19 0,25 10-64 16,7 0 58-16,0 4 25 0,11 2 44 15,1-1-2-15,6 4-14 0,-1-2-13 16,-1 3 0-16,7-3-14 0,0 4-2 15,-2-2 0-15,0 0-11 0,2 2 12 16,-7-3 12-16,5 1-11 0,-8 0 2 16,-1-1-2-16,0-1 1 0,-6 0-1 0,-3 4 12 15,-1-2 2-15,-2 2 1 0,-2 0 3 16,-5 2 27-16,0 3 14 0,0 5 11 16,-12 4-28-16,-4 1-18 0,-5 7-9 15,-2-2-13-15,-5-1 3 0,5-3-5 16,-5-1-1-16,9-6 2 0,1-2-2 15,2-7 0-15,6-3 0 0,3-1-2 0,3-5-20 16,4-2 1-16,0 0-23 0,0 0-105 16,0 0-133-16,0 0-72 0,4 0-165 15,3 0 124-15,3 0-349 0,-1-2-674 0</inkml:trace>
  <inkml:trace contextRef="#ctx0" brushRef="#br1" timeOffset="28763.86">18564 6592 871 0,'0'0'758'0,"0"0"-261"0,0 0-109 0,0 0 18 16,0 0-89-16,0 0-71 0,0 0-50 16,0 0-35-16,0 0 11 0,0 0-64 15,-76 0-55-15,69 9-31 0,0-1-21 0,2 1-1 16,-4 0-1-16,9-1-34 0,0 2 4 16,0 0 13-16,0-1-14 0,0 0 10 15,9-2-1-15,-2-3 11 0,5 3 12 16,-3-5 0-16,0 2 2 0,5-4 1 15,-2 0 19-15,-3-4-2 0,0-3 5 16,3-4-3-16,-5 0 6 0,-5 2-25 16,3 1 19-16,-3 1 0 0,-2 2-10 15,0-1 10-15,0 4-3 0,0-3-16 16,0 1 22-16,-2 2-22 0,-10 0-3 16,3 2-2-16,0 0-17 0,-5 2 6 0,2 9-5 15,-4 0 15-15,7 6-10 0,-3 3 14 16,5 5-2-16,7-6-16 0,-2-2-30 15,2-5 31-15,0 0-9 0,0-3-3 16,7-4 16-16,0 1-15 0,2-5 27 0,-2-1 27 16,9 0-2-16,-9-9 6 0,7-3-6 15,-5-2-7-15,5 0 4 0,-7 1-20 16,0-2 0-16,-2 4 26 0,-3 4 1 16,-2 2-11-16,0-1-2 0,0 5 12 15,0 1-3-15,0 0 18 0,0-1-43 16,-7 1-31-16,0 0 30 0,-7 0-16 15,5 7 17-15,0 1 3 0,-3 4-3 16,5-2-28-16,-2 6-10 0,4-3 4 16,5 2-10-16,0-3 1 0,0 1 12 0,5-9 9 15,4 2-10-15,-2-3 32 16,5-3 0-16,-5 0 31 0,2-5 6 0,5-6 0 16,-5-2 7-16,3-3-28 0,-8 3 9 15,1-2-24-15,4 3 0 0,-9 2 1 16,0 4 0-16,5-1 13 0,-5 4 7 0,0-1 3 15,0 1-14-15,0 2-10 0,-7 1-2 16,-5 0-16-16,3 0 1 0,-5 1-12 16,0 6 0-16,3 3 27 0,-3 3-14 15,2 2-29-15,3 2 22 0,2-1-6 16,5-3 3-16,2 2-3 0,0-3 2 16,0-5 1-16,0 1-13 0,2-4 23 15,0-1 1-15,12-3 14 0,-7 0 28 16,5-3 22-16,-3-8-2 0,7 0 2 15,-4-4-12-15,-3 0-7 0,-2-1-12 0,0 1-1 16,2 4-5-16,-9 1-10 0,0 3 12 16,5 2 1-16,-5 1 9 0,0 4-10 15,0-1 29-15,0 1-13 0,-5 0-31 16,-4 0-31-16,-5 0 31 0,5 0 0 16,-3 0 18-16,5 0-18 0,0 3-10 15,5 1-21-15,-5 1 6 0,5 3 4 16,2 2-20-16,-5 4-9 0,5-2 22 0,0-4-3 15,0 3 0-15,5-4 9 0,2 1-6 16,-5-7-92-16,7-1-132 0,3 0-84 16,-3-1-103-16,-2-7-677 0,0-8-689 0</inkml:trace>
  <inkml:trace contextRef="#ctx0" brushRef="#br1" timeOffset="29848.25">19097 5954 124 0,'0'0'1464'0,"0"0"-1048"15,0 0-108-15,0 0 12 0,0 0 88 16,0 0-117-16,0 0-110 0,0 0-64 0,0 0-19 15,0 0-69-15,0 0-29 0,-67 49 2 16,67-32 17-16,7 5 0 0,2 0 41 16,7 2 37-16,-2 3-16 0,5-1-8 15,-1 3-20-15,3-1 13 0,2 7-10 16,3 3-9-16,-1 6-7 0,3 3-15 0,-5 3 6 16,7 2 9-16,-4 3-9 15,-1-2-9-15,1 3 15 0,-1-4-7 0,-4 0 20 16,2-3-26-16,-4-3 13 0,-1-7-3 15,1-4 0-15,-5-3 9 0,2-11 3 16,-7 1-24-16,5-6 23 0,-7-3-11 16,2-2-19-16,3-1-14 0,-5-3 15 15,-5 0-16-15,5-4-9 0,-2 3 8 16,-3-4 1-16,5 0-2 0,-7 0-11 16,7 1-14-16,-5-2 11 0,3-1-63 15,-3 0-32-15,3 0 6 0,2 0-49 0,0-8-54 16,-5-1-96-16,5-7-147 0,-5 3-634 15,-2-19-1025-15</inkml:trace>
  <inkml:trace contextRef="#ctx0" brushRef="#br1" timeOffset="30165.31">19676 6029 1273 0,'0'0'404'16,"0"0"-86"-16,0 0-42 0,0 0 99 16,0 0-34-16,0 0-79 0,0 0-64 15,0 0-106-15,0 0 31 0,0 0 16 0,-44 70 24 16,30-41-27-16,-9 6-8 0,-5 6-44 16,-2 13-28-16,-7 4-16 0,-2 11-9 15,-10 3-18-15,-2 1 39 0,0 2-15 16,5-5-12-16,-3 1-25 0,10-10 0 15,2-12 0-15,11-8 3 0,8-14-3 16,4-8-16-16,7-10-18 0,2-2-7 16,5-7-58-16,0 0-34 0,0 0-147 0,14-7-28 15,2-8 153-15,10 2-228 0,-10 4-247 16,7-6-894-16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2-19T21:32:48.61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3331 11017 1192 0,'0'0'423'15,"0"0"-121"-15,0 0-19 0,0 0 11 16,0 0-104-16,0 0-83 0,0 0-33 15,0 0-20-15,-34-27 1 0,31 27-7 0,3 0-29 16,0 0-19-16,0 0-54 0,-3 0 2 16,3 0-15-16,0 5-39 0,0-1 30 15,0 5 76-15,3 0 35 0,6 1 16 16,-6-4-28-16,4 3 9 0,2-2-16 16,-6-1 4-16,6 0-10 0,-9-5-10 15,6 4-1-15,3-4-18 0,-6-1 19 16,0 2 1-16,3-2 2 0,-3 0 17 15,3 0 21-15,-6 0 20 0,3 0 3 16,-3 0 1-16,6-2-5 0,-6 2 7 0,0-1 10 16,3-2 18-16,-3 1-37 0,0 1-23 15,0 1-1-15,0 0 8 0,0 0-42 16,-3 0-16-16,-6 3-76 0,0 3-23 16,0 3-41-16,-3 8-4 0,3 7 160 0,0 1 48 15,0 3 67-15,9-4-67 16,0-4-48-16,0-4 26 0,3-5 2 0,12-5 11 15,-3-4 18-15,0 0-9 0,3-2-1 16,3 0 45-16,1 0 22 0,2-6 6 16,0-4-7-16,-3 1-44 0,1-1-25 15,-1 1-2-15,-15 3-42 0,-3 4-102 16,0 2-17-16,0 0-92 0,-12 12-132 16,-3 3-138-16,2 10 1 0,-5 7-150 15,9-8-753-15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02-16T21:27:27.219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13816 16755 59 0,'0'0'62'0,"0"0"137"0,0 0-105 15,0 0 350-15,0 0-171 0,0 0-84 16,0 0-121-16,0 0-51 0,0 0 19 15,-9-18-14-15,5 16-22 0,4 0-15 16,0 0 2-16,0-1 13 0,-3 3 23 0,3 0 35 16,0 0-9-16,0 0-47 15,0 0-2-15,0 0-13 0,0 0 0 0,0 0 0 16,0-1 10-16,0 1-10 0,0 0 11 16,0 0 0-16,0 0 2 0,0 0 1 15,0 0 2-15,0 0 13 0,0 0 33 16,0 0 3-16,0 0-6 0,0 0-7 0,0 0 0 15,0-1 3-15,0 1 46 0,0 0 6 16,0 0-36-16,0 0-12 0,-4 0-20 16,1-2 0-16,3 2 9 0,-4-4-33 15,1 4 31-15,-1-3-4 0,4 1-6 16,0 2-21-16,0 0 17 0,0-1 7 16,0 1-3-16,0-3-7 0,0 1 7 15,0 2 3-15,0 0-4 0,0 0-22 16,0 0 0-16,0 0-22 0,0 0-4 15,0 0 3-15,0 0-9 0,0 0-7 0,0 0-26 16,0 0-42-16,11 0 107 0,-1 0 19 16,3 2-19-16,-3 4 3 0,4 1 16 15,-3-3-19-15,-2 5 0 0,8-2 20 16,-6 2 6-16,-1 2-25 0,-1-2 0 0,5 1 12 16,-7 2-11-16,0-6 11 15,0 1 0-15,-3-3-11 0,-1 0-1 16,-3-3 12-16,0 1-10 0,0-2 23 0,0 0 3 15,0 0 0-15,0 2 7 0,0 0 9 16,0 3 17-16,0 1 31 0,-3 5-12 16,-4 0-62-16,-4 2-3 0,1 0-16 15,-4 1-10-15,8 3 6 0,-4-3-18 16,3 3 2-16,3-1 20 0,-3-1 48 16,7-2-33-16,-3 2-14 0,3-4 1 15,0 1 56-15,0-4-42 0,0 3-16 16,3-4 0-16,4 1 3 0,-3-1 37 15,6-2-38-15,-3-4-1 0,-1 2 19 0,4-3-8 16,1 0-8-16,-4 0 37 0,3 0-8 16,-3 0-33-16,-5-3 6 0,2 2-6 15,6-2-16-15,-10 3-3 0,4 0-17 0,3 0-2 16,-4 0 38-16,4 4 38 0,0 6-2 16,-5 0 12-16,2 3 6 0,6 5-25 15,-10 0 10-15,4 4 60 0,-1 0-13 16,-3 0 3-16,0 3-15 0,0 1-33 15,0-2 7-15,0-2 2 0,0 1 7 16,0-6-16-16,0-4-25 0,0 0 16 16,0-5 3-16,0-3-7 0,0-1-3 15,0-2-23-15,0-1 27 0,-7 3 12 16,-3 0-41-16,1 0-35 0,-5-1-31 16,3 1 6-16,4-4 9 0,4 0-69 0,3 0 2 15,0 2-38-15,0-2-158 0,0 5-890 16,0-3-95-16,61-31 865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B5ABC0-2E1A-4D90-B092-283B3D4A0AA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CEA018-AC62-4B1A-AF72-1D484C01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9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3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Checkin</a:t>
            </a:r>
            <a:endParaRPr kumimoji="0" lang="en-US" sz="45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LR Parsers</a:t>
            </a:r>
            <a:endParaRPr kumimoji="0" lang="en-US" sz="50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C26598-5ECA-4B2A-9592-026D0301AFCB}"/>
              </a:ext>
            </a:extLst>
          </p:cNvPr>
          <p:cNvSpPr txBox="1"/>
          <p:nvPr/>
        </p:nvSpPr>
        <p:spPr>
          <a:xfrm>
            <a:off x="304800" y="1219200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Describe the difference between an LL(1) and LR(1) parser. Which is more powerful? </a:t>
            </a:r>
          </a:p>
        </p:txBody>
      </p:sp>
    </p:spTree>
    <p:extLst>
      <p:ext uri="{BB962C8B-B14F-4D97-AF65-F5344CB8AC3E}">
        <p14:creationId xmlns:p14="http://schemas.microsoft.com/office/powerpoint/2010/main" val="339851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FSM State Space Explosion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6D167-A44A-45E4-946D-6B97AFA0FDA4}"/>
              </a:ext>
            </a:extLst>
          </p:cNvPr>
          <p:cNvSpPr txBox="1"/>
          <p:nvPr/>
        </p:nvSpPr>
        <p:spPr>
          <a:xfrm>
            <a:off x="1916975" y="1219200"/>
            <a:ext cx="503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Bad news: The FSM can become impractically large</a:t>
            </a:r>
          </a:p>
        </p:txBody>
      </p:sp>
      <p:pic>
        <p:nvPicPr>
          <p:cNvPr id="2050" name="Picture 2" descr="Star Wars Battlefront- Death Star Explosion (No Game HUD ...">
            <a:extLst>
              <a:ext uri="{FF2B5EF4-FFF2-40B4-BE49-F238E27FC236}">
                <a16:creationId xmlns:a16="http://schemas.microsoft.com/office/drawing/2014/main" id="{9509EA42-EB30-4FC4-8533-4037859B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4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5E0A978-4426-497A-B00C-70BAD12D8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Different Types of LR parsers:</a:t>
            </a:r>
          </a:p>
          <a:p>
            <a:r>
              <a:rPr lang="en-US" dirty="0"/>
              <a:t>LR(1) </a:t>
            </a:r>
            <a:r>
              <a:rPr lang="en-US" i="1" dirty="0"/>
              <a:t>“canonical LR”</a:t>
            </a:r>
          </a:p>
          <a:p>
            <a:r>
              <a:rPr lang="en-US" dirty="0"/>
              <a:t>LALR</a:t>
            </a:r>
          </a:p>
          <a:p>
            <a:r>
              <a:rPr lang="en-US" dirty="0"/>
              <a:t>SLR</a:t>
            </a:r>
          </a:p>
          <a:p>
            <a:r>
              <a:rPr lang="en-US" dirty="0"/>
              <a:t>LR(0)</a:t>
            </a:r>
          </a:p>
          <a:p>
            <a:pPr marL="0" indent="0">
              <a:buNone/>
            </a:pPr>
            <a:r>
              <a:rPr lang="en-US" b="1" dirty="0"/>
              <a:t>Automaton works the same way</a:t>
            </a:r>
          </a:p>
          <a:p>
            <a:r>
              <a:rPr lang="en-US" dirty="0"/>
              <a:t>Size of automaton varies</a:t>
            </a:r>
          </a:p>
          <a:p>
            <a:r>
              <a:rPr lang="en-US" dirty="0"/>
              <a:t>Bigger automata are more precise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Avoiding State Space Explosion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Basic 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1026" name="Picture 2" descr="Not sure what this sign means - Tonynet Explorer">
            <a:extLst>
              <a:ext uri="{FF2B5EF4-FFF2-40B4-BE49-F238E27FC236}">
                <a16:creationId xmlns:a16="http://schemas.microsoft.com/office/drawing/2014/main" id="{09D2EC53-8E01-441D-8838-3D7EE1EA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84414"/>
            <a:ext cx="3657600" cy="31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F0E6CF-AC71-42F1-AE4E-05A85581A370}"/>
              </a:ext>
            </a:extLst>
          </p:cNvPr>
          <p:cNvSpPr/>
          <p:nvPr/>
        </p:nvSpPr>
        <p:spPr>
          <a:xfrm>
            <a:off x="838200" y="3124200"/>
            <a:ext cx="609600" cy="457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282225-9838-4051-AD86-C8820AC5C2A2}"/>
              </a:ext>
            </a:extLst>
          </p:cNvPr>
          <p:cNvSpPr txBox="1"/>
          <p:nvPr/>
        </p:nvSpPr>
        <p:spPr>
          <a:xfrm>
            <a:off x="1455061" y="3160295"/>
            <a:ext cx="108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Our focus</a:t>
            </a:r>
          </a:p>
        </p:txBody>
      </p:sp>
    </p:spTree>
    <p:extLst>
      <p:ext uri="{BB962C8B-B14F-4D97-AF65-F5344CB8AC3E}">
        <p14:creationId xmlns:p14="http://schemas.microsoft.com/office/powerpoint/2010/main" val="6249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Today’s Outline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37F91-FB10-4BF9-BA24-696FB4EBBA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77197-A0FE-400F-A905-348907CD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31E175-3D61-489F-96A0-0E55CE320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LR Context</a:t>
            </a:r>
          </a:p>
          <a:p>
            <a:pPr marL="0" indent="0">
              <a:buNone/>
            </a:pPr>
            <a:r>
              <a:rPr lang="en-US" b="1" dirty="0"/>
              <a:t>Build parser automaton</a:t>
            </a:r>
          </a:p>
          <a:p>
            <a:r>
              <a:rPr lang="en-US" dirty="0"/>
              <a:t>Closure set</a:t>
            </a:r>
          </a:p>
          <a:p>
            <a:r>
              <a:rPr lang="en-US" dirty="0" err="1"/>
              <a:t>GoTo</a:t>
            </a:r>
            <a:r>
              <a:rPr lang="en-US" dirty="0"/>
              <a:t> set</a:t>
            </a:r>
          </a:p>
          <a:p>
            <a:pPr marL="0" indent="0">
              <a:buNone/>
            </a:pPr>
            <a:r>
              <a:rPr lang="en-US" b="1" dirty="0"/>
              <a:t>Put Parser into Table form</a:t>
            </a:r>
          </a:p>
          <a:p>
            <a:r>
              <a:rPr lang="en-US" dirty="0"/>
              <a:t>Action types</a:t>
            </a:r>
          </a:p>
        </p:txBody>
      </p:sp>
    </p:spTree>
    <p:extLst>
      <p:ext uri="{BB962C8B-B14F-4D97-AF65-F5344CB8AC3E}">
        <p14:creationId xmlns:p14="http://schemas.microsoft.com/office/powerpoint/2010/main" val="129932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1B945D7-2AA3-4145-96B3-1280A4E0DBCF}"/>
              </a:ext>
            </a:extLst>
          </p:cNvPr>
          <p:cNvSpPr/>
          <p:nvPr/>
        </p:nvSpPr>
        <p:spPr>
          <a:xfrm>
            <a:off x="304800" y="1164866"/>
            <a:ext cx="16002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718612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Parser-Building Workflow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4EE3DA-F801-4610-958E-A29A5F2A23EA}"/>
              </a:ext>
            </a:extLst>
          </p:cNvPr>
          <p:cNvSpPr/>
          <p:nvPr/>
        </p:nvSpPr>
        <p:spPr>
          <a:xfrm>
            <a:off x="457200" y="1307326"/>
            <a:ext cx="1295400" cy="5115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Grammar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CE696AF-C6A5-43BA-BD7B-2A090C6A3E41}"/>
              </a:ext>
            </a:extLst>
          </p:cNvPr>
          <p:cNvSpPr/>
          <p:nvPr/>
        </p:nvSpPr>
        <p:spPr>
          <a:xfrm>
            <a:off x="2286000" y="1164866"/>
            <a:ext cx="36576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FF2FF55-2660-48F6-8546-CAE3899D996D}"/>
              </a:ext>
            </a:extLst>
          </p:cNvPr>
          <p:cNvSpPr/>
          <p:nvPr/>
        </p:nvSpPr>
        <p:spPr>
          <a:xfrm>
            <a:off x="2362200" y="1143000"/>
            <a:ext cx="1752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Parser Automaton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956EF8-8ECE-4D37-99E1-363533F88055}"/>
              </a:ext>
            </a:extLst>
          </p:cNvPr>
          <p:cNvSpPr/>
          <p:nvPr/>
        </p:nvSpPr>
        <p:spPr>
          <a:xfrm>
            <a:off x="4724400" y="1307326"/>
            <a:ext cx="1066800" cy="52147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Diagram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EF97421-7471-4B0A-97D3-F388782EE9F0}"/>
              </a:ext>
            </a:extLst>
          </p:cNvPr>
          <p:cNvSpPr/>
          <p:nvPr/>
        </p:nvSpPr>
        <p:spPr>
          <a:xfrm>
            <a:off x="2362200" y="1307326"/>
            <a:ext cx="990600" cy="5334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Closure Sets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D1F0141-8B82-4F26-ADEB-E1F6C15FAB9F}"/>
              </a:ext>
            </a:extLst>
          </p:cNvPr>
          <p:cNvSpPr/>
          <p:nvPr/>
        </p:nvSpPr>
        <p:spPr>
          <a:xfrm>
            <a:off x="3581400" y="1307326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F6122-D666-4194-ACEA-440B2ABC4104}"/>
              </a:ext>
            </a:extLst>
          </p:cNvPr>
          <p:cNvSpPr/>
          <p:nvPr/>
        </p:nvSpPr>
        <p:spPr>
          <a:xfrm>
            <a:off x="6400800" y="1175642"/>
            <a:ext cx="22860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851E0E2-0B0C-4165-861B-821FE21CAFD9}"/>
              </a:ext>
            </a:extLst>
          </p:cNvPr>
          <p:cNvSpPr/>
          <p:nvPr/>
        </p:nvSpPr>
        <p:spPr>
          <a:xfrm>
            <a:off x="7620000" y="1307326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 Table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49C068B9-7E7F-443D-8BAB-375200736CDE}"/>
              </a:ext>
            </a:extLst>
          </p:cNvPr>
          <p:cNvSpPr/>
          <p:nvPr/>
        </p:nvSpPr>
        <p:spPr>
          <a:xfrm>
            <a:off x="6553200" y="1307326"/>
            <a:ext cx="914400" cy="4996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5BCA303-1F94-4C99-A21E-195C1416F956}"/>
              </a:ext>
            </a:extLst>
          </p:cNvPr>
          <p:cNvSpPr/>
          <p:nvPr/>
        </p:nvSpPr>
        <p:spPr>
          <a:xfrm>
            <a:off x="6477000" y="1153776"/>
            <a:ext cx="20574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Transition Operations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61B7B2-CB6D-4724-AA01-06B148314B1A}"/>
              </a:ext>
            </a:extLst>
          </p:cNvPr>
          <p:cNvCxnSpPr>
            <a:cxnSpLocks/>
            <a:stCxn id="76" idx="3"/>
            <a:endCxn id="7" idx="1"/>
          </p:cNvCxnSpPr>
          <p:nvPr/>
        </p:nvCxnSpPr>
        <p:spPr>
          <a:xfrm>
            <a:off x="5943600" y="1573033"/>
            <a:ext cx="457200" cy="1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CDAECF2-231C-4C84-B2F0-BFF0946F681A}"/>
              </a:ext>
            </a:extLst>
          </p:cNvPr>
          <p:cNvCxnSpPr>
            <a:cxnSpLocks/>
            <a:stCxn id="79" idx="3"/>
            <a:endCxn id="76" idx="1"/>
          </p:cNvCxnSpPr>
          <p:nvPr/>
        </p:nvCxnSpPr>
        <p:spPr>
          <a:xfrm>
            <a:off x="1905000" y="15730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E9D720A-0E25-4D9D-B140-412E19A68076}"/>
              </a:ext>
            </a:extLst>
          </p:cNvPr>
          <p:cNvSpPr/>
          <p:nvPr/>
        </p:nvSpPr>
        <p:spPr>
          <a:xfrm>
            <a:off x="381000" y="1143000"/>
            <a:ext cx="609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Input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A02CC23-B389-474D-A84A-039326E0928E}"/>
              </a:ext>
            </a:extLst>
          </p:cNvPr>
          <p:cNvCxnSpPr>
            <a:cxnSpLocks/>
            <a:stCxn id="72" idx="3"/>
            <a:endCxn id="73" idx="1"/>
          </p:cNvCxnSpPr>
          <p:nvPr/>
        </p:nvCxnSpPr>
        <p:spPr>
          <a:xfrm flipV="1">
            <a:off x="3352800" y="1563093"/>
            <a:ext cx="228600" cy="1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E194A58-BEA1-4EE4-9403-AF7531770059}"/>
              </a:ext>
            </a:extLst>
          </p:cNvPr>
          <p:cNvCxnSpPr>
            <a:cxnSpLocks/>
            <a:stCxn id="73" idx="3"/>
            <a:endCxn id="38" idx="1"/>
          </p:cNvCxnSpPr>
          <p:nvPr/>
        </p:nvCxnSpPr>
        <p:spPr>
          <a:xfrm>
            <a:off x="4495800" y="1563093"/>
            <a:ext cx="228600" cy="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BC71674-17BD-41A4-8FD2-22C55D3FD281}"/>
              </a:ext>
            </a:extLst>
          </p:cNvPr>
          <p:cNvCxnSpPr>
            <a:stCxn id="72" idx="2"/>
            <a:endCxn id="38" idx="2"/>
          </p:cNvCxnSpPr>
          <p:nvPr/>
        </p:nvCxnSpPr>
        <p:spPr>
          <a:xfrm rot="5400000" flipH="1" flipV="1">
            <a:off x="4051687" y="634613"/>
            <a:ext cx="11926" cy="2400300"/>
          </a:xfrm>
          <a:prstGeom prst="bentConnector3">
            <a:avLst>
              <a:gd name="adj1" fmla="val -650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F02D07-05A2-46A5-8AF7-591D1A87899D}"/>
              </a:ext>
            </a:extLst>
          </p:cNvPr>
          <p:cNvSpPr/>
          <p:nvPr/>
        </p:nvSpPr>
        <p:spPr>
          <a:xfrm>
            <a:off x="1735408" y="1857829"/>
            <a:ext cx="790078" cy="2293257"/>
          </a:xfrm>
          <a:custGeom>
            <a:avLst/>
            <a:gdLst>
              <a:gd name="connsiteX0" fmla="*/ 485278 w 790078"/>
              <a:gd name="connsiteY0" fmla="*/ 2293257 h 2293257"/>
              <a:gd name="connsiteX1" fmla="*/ 6306 w 790078"/>
              <a:gd name="connsiteY1" fmla="*/ 1320800 h 2293257"/>
              <a:gd name="connsiteX2" fmla="*/ 790078 w 790078"/>
              <a:gd name="connsiteY2" fmla="*/ 0 h 22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078" h="2293257">
                <a:moveTo>
                  <a:pt x="485278" y="2293257"/>
                </a:moveTo>
                <a:cubicBezTo>
                  <a:pt x="220392" y="1998133"/>
                  <a:pt x="-44494" y="1703009"/>
                  <a:pt x="6306" y="1320800"/>
                </a:cubicBezTo>
                <a:cubicBezTo>
                  <a:pt x="57106" y="938591"/>
                  <a:pt x="423592" y="469295"/>
                  <a:pt x="79007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2A84E-8FDB-4E48-9D0F-DB4CCD3C44D3}"/>
              </a:ext>
            </a:extLst>
          </p:cNvPr>
          <p:cNvSpPr txBox="1"/>
          <p:nvPr/>
        </p:nvSpPr>
        <p:spPr>
          <a:xfrm>
            <a:off x="1970365" y="4219584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Define the states of </a:t>
            </a:r>
          </a:p>
          <a:p>
            <a:pPr algn="ctr"/>
            <a:r>
              <a:rPr lang="en-US" i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automaton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FDAE3-F2AC-4082-A872-9F86A6B52E72}"/>
              </a:ext>
            </a:extLst>
          </p:cNvPr>
          <p:cNvSpPr txBox="1"/>
          <p:nvPr/>
        </p:nvSpPr>
        <p:spPr>
          <a:xfrm>
            <a:off x="4040960" y="2742977"/>
            <a:ext cx="2433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Define the edges of </a:t>
            </a:r>
          </a:p>
          <a:p>
            <a:pPr algn="ctr"/>
            <a:r>
              <a:rPr lang="en-US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automaton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E0D69A1-CC40-45A7-9E81-A93B4E39E917}"/>
              </a:ext>
            </a:extLst>
          </p:cNvPr>
          <p:cNvSpPr/>
          <p:nvPr/>
        </p:nvSpPr>
        <p:spPr>
          <a:xfrm>
            <a:off x="4015777" y="1850666"/>
            <a:ext cx="1410399" cy="914400"/>
          </a:xfrm>
          <a:custGeom>
            <a:avLst/>
            <a:gdLst>
              <a:gd name="connsiteX0" fmla="*/ 485278 w 790078"/>
              <a:gd name="connsiteY0" fmla="*/ 2293257 h 2293257"/>
              <a:gd name="connsiteX1" fmla="*/ 6306 w 790078"/>
              <a:gd name="connsiteY1" fmla="*/ 1320800 h 2293257"/>
              <a:gd name="connsiteX2" fmla="*/ 790078 w 790078"/>
              <a:gd name="connsiteY2" fmla="*/ 0 h 2293257"/>
              <a:gd name="connsiteX0" fmla="*/ 1981918 w 1981918"/>
              <a:gd name="connsiteY0" fmla="*/ 914400 h 1339182"/>
              <a:gd name="connsiteX1" fmla="*/ 37003 w 1981918"/>
              <a:gd name="connsiteY1" fmla="*/ 1320800 h 1339182"/>
              <a:gd name="connsiteX2" fmla="*/ 820775 w 1981918"/>
              <a:gd name="connsiteY2" fmla="*/ 0 h 1339182"/>
              <a:gd name="connsiteX0" fmla="*/ 1359892 w 1359892"/>
              <a:gd name="connsiteY0" fmla="*/ 914400 h 914400"/>
              <a:gd name="connsiteX1" fmla="*/ 242292 w 1359892"/>
              <a:gd name="connsiteY1" fmla="*/ 638629 h 914400"/>
              <a:gd name="connsiteX2" fmla="*/ 198749 w 1359892"/>
              <a:gd name="connsiteY2" fmla="*/ 0 h 914400"/>
              <a:gd name="connsiteX0" fmla="*/ 1161143 w 1161143"/>
              <a:gd name="connsiteY0" fmla="*/ 914400 h 914400"/>
              <a:gd name="connsiteX1" fmla="*/ 0 w 1161143"/>
              <a:gd name="connsiteY1" fmla="*/ 0 h 914400"/>
              <a:gd name="connsiteX0" fmla="*/ 1161143 w 1408299"/>
              <a:gd name="connsiteY0" fmla="*/ 914400 h 914400"/>
              <a:gd name="connsiteX1" fmla="*/ 0 w 1408299"/>
              <a:gd name="connsiteY1" fmla="*/ 0 h 914400"/>
              <a:gd name="connsiteX0" fmla="*/ 1230322 w 1410399"/>
              <a:gd name="connsiteY0" fmla="*/ 914400 h 914400"/>
              <a:gd name="connsiteX1" fmla="*/ 69179 w 1410399"/>
              <a:gd name="connsiteY1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0399" h="914400">
                <a:moveTo>
                  <a:pt x="1230322" y="914400"/>
                </a:moveTo>
                <a:cubicBezTo>
                  <a:pt x="2091502" y="580572"/>
                  <a:pt x="-443659" y="667658"/>
                  <a:pt x="69179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6BCF2B-2DD8-4EA4-9B74-F6FDD0FB4A26}"/>
                  </a:ext>
                </a:extLst>
              </p14:cNvPr>
              <p14:cNvContentPartPr/>
              <p14:nvPr/>
            </p14:nvContentPartPr>
            <p14:xfrm>
              <a:off x="6014880" y="2107800"/>
              <a:ext cx="2703960" cy="2181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6BCF2B-2DD8-4EA4-9B74-F6FDD0FB4A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5520" y="2098440"/>
                <a:ext cx="2722680" cy="22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80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D6D13EF-CD9F-445F-95CF-7AA58A578617}"/>
              </a:ext>
            </a:extLst>
          </p:cNvPr>
          <p:cNvGrpSpPr/>
          <p:nvPr/>
        </p:nvGrpSpPr>
        <p:grpSpPr>
          <a:xfrm>
            <a:off x="2819399" y="2209800"/>
            <a:ext cx="3048001" cy="1719455"/>
            <a:chOff x="471405" y="2373793"/>
            <a:chExt cx="7772400" cy="3651764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61A281FE-7DC3-4785-BD18-D3FB2D30BE79}"/>
                </a:ext>
              </a:extLst>
            </p:cNvPr>
            <p:cNvSpPr/>
            <p:nvPr/>
          </p:nvSpPr>
          <p:spPr>
            <a:xfrm rot="285789">
              <a:off x="471405" y="2373793"/>
              <a:ext cx="7772400" cy="3651764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0094B1-E7CB-4CF6-84F5-AF0DD934CF84}"/>
                </a:ext>
              </a:extLst>
            </p:cNvPr>
            <p:cNvSpPr/>
            <p:nvPr/>
          </p:nvSpPr>
          <p:spPr>
            <a:xfrm>
              <a:off x="6112565" y="4033411"/>
              <a:ext cx="1317929" cy="1166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1B945D7-2AA3-4145-96B3-1280A4E0DBCF}"/>
              </a:ext>
            </a:extLst>
          </p:cNvPr>
          <p:cNvSpPr/>
          <p:nvPr/>
        </p:nvSpPr>
        <p:spPr>
          <a:xfrm>
            <a:off x="304800" y="1164866"/>
            <a:ext cx="16002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Parser-Building Workflow: Closure From Grammar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4EE3DA-F801-4610-958E-A29A5F2A23EA}"/>
              </a:ext>
            </a:extLst>
          </p:cNvPr>
          <p:cNvSpPr/>
          <p:nvPr/>
        </p:nvSpPr>
        <p:spPr>
          <a:xfrm>
            <a:off x="457200" y="1307326"/>
            <a:ext cx="1295400" cy="5115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Grammar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CE696AF-C6A5-43BA-BD7B-2A090C6A3E41}"/>
              </a:ext>
            </a:extLst>
          </p:cNvPr>
          <p:cNvSpPr/>
          <p:nvPr/>
        </p:nvSpPr>
        <p:spPr>
          <a:xfrm>
            <a:off x="2286000" y="1164866"/>
            <a:ext cx="36576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FF2FF55-2660-48F6-8546-CAE3899D996D}"/>
              </a:ext>
            </a:extLst>
          </p:cNvPr>
          <p:cNvSpPr/>
          <p:nvPr/>
        </p:nvSpPr>
        <p:spPr>
          <a:xfrm>
            <a:off x="2362200" y="1143000"/>
            <a:ext cx="1752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Parser Automaton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956EF8-8ECE-4D37-99E1-363533F88055}"/>
              </a:ext>
            </a:extLst>
          </p:cNvPr>
          <p:cNvSpPr/>
          <p:nvPr/>
        </p:nvSpPr>
        <p:spPr>
          <a:xfrm>
            <a:off x="4724400" y="1307326"/>
            <a:ext cx="1066800" cy="52147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Diagram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EF97421-7471-4B0A-97D3-F388782EE9F0}"/>
              </a:ext>
            </a:extLst>
          </p:cNvPr>
          <p:cNvSpPr/>
          <p:nvPr/>
        </p:nvSpPr>
        <p:spPr>
          <a:xfrm>
            <a:off x="2362200" y="1307326"/>
            <a:ext cx="990600" cy="533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Closure Sets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D1F0141-8B82-4F26-ADEB-E1F6C15FAB9F}"/>
              </a:ext>
            </a:extLst>
          </p:cNvPr>
          <p:cNvSpPr/>
          <p:nvPr/>
        </p:nvSpPr>
        <p:spPr>
          <a:xfrm>
            <a:off x="3581400" y="1307326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F6122-D666-4194-ACEA-440B2ABC4104}"/>
              </a:ext>
            </a:extLst>
          </p:cNvPr>
          <p:cNvSpPr/>
          <p:nvPr/>
        </p:nvSpPr>
        <p:spPr>
          <a:xfrm>
            <a:off x="6400800" y="1175642"/>
            <a:ext cx="22860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851E0E2-0B0C-4165-861B-821FE21CAFD9}"/>
              </a:ext>
            </a:extLst>
          </p:cNvPr>
          <p:cNvSpPr/>
          <p:nvPr/>
        </p:nvSpPr>
        <p:spPr>
          <a:xfrm>
            <a:off x="7620000" y="1307326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 Table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49C068B9-7E7F-443D-8BAB-375200736CDE}"/>
              </a:ext>
            </a:extLst>
          </p:cNvPr>
          <p:cNvSpPr/>
          <p:nvPr/>
        </p:nvSpPr>
        <p:spPr>
          <a:xfrm>
            <a:off x="6553200" y="1307326"/>
            <a:ext cx="914400" cy="4996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5BCA303-1F94-4C99-A21E-195C1416F956}"/>
              </a:ext>
            </a:extLst>
          </p:cNvPr>
          <p:cNvSpPr/>
          <p:nvPr/>
        </p:nvSpPr>
        <p:spPr>
          <a:xfrm>
            <a:off x="6477000" y="1153776"/>
            <a:ext cx="20574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Transition Operations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61B7B2-CB6D-4724-AA01-06B148314B1A}"/>
              </a:ext>
            </a:extLst>
          </p:cNvPr>
          <p:cNvCxnSpPr>
            <a:cxnSpLocks/>
            <a:stCxn id="76" idx="3"/>
            <a:endCxn id="7" idx="1"/>
          </p:cNvCxnSpPr>
          <p:nvPr/>
        </p:nvCxnSpPr>
        <p:spPr>
          <a:xfrm>
            <a:off x="5943600" y="1573033"/>
            <a:ext cx="457200" cy="1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CDAECF2-231C-4C84-B2F0-BFF0946F681A}"/>
              </a:ext>
            </a:extLst>
          </p:cNvPr>
          <p:cNvCxnSpPr>
            <a:cxnSpLocks/>
            <a:stCxn id="79" idx="3"/>
            <a:endCxn id="76" idx="1"/>
          </p:cNvCxnSpPr>
          <p:nvPr/>
        </p:nvCxnSpPr>
        <p:spPr>
          <a:xfrm>
            <a:off x="1905000" y="15730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E9D720A-0E25-4D9D-B140-412E19A68076}"/>
              </a:ext>
            </a:extLst>
          </p:cNvPr>
          <p:cNvSpPr/>
          <p:nvPr/>
        </p:nvSpPr>
        <p:spPr>
          <a:xfrm>
            <a:off x="381000" y="1143000"/>
            <a:ext cx="609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Input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A02CC23-B389-474D-A84A-039326E0928E}"/>
              </a:ext>
            </a:extLst>
          </p:cNvPr>
          <p:cNvCxnSpPr>
            <a:cxnSpLocks/>
            <a:stCxn id="72" idx="3"/>
            <a:endCxn id="73" idx="1"/>
          </p:cNvCxnSpPr>
          <p:nvPr/>
        </p:nvCxnSpPr>
        <p:spPr>
          <a:xfrm flipV="1">
            <a:off x="3352800" y="1563093"/>
            <a:ext cx="228600" cy="1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E194A58-BEA1-4EE4-9403-AF7531770059}"/>
              </a:ext>
            </a:extLst>
          </p:cNvPr>
          <p:cNvCxnSpPr>
            <a:cxnSpLocks/>
            <a:stCxn id="73" idx="3"/>
            <a:endCxn id="38" idx="1"/>
          </p:cNvCxnSpPr>
          <p:nvPr/>
        </p:nvCxnSpPr>
        <p:spPr>
          <a:xfrm>
            <a:off x="4495800" y="1563093"/>
            <a:ext cx="228600" cy="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BC71674-17BD-41A4-8FD2-22C55D3FD281}"/>
              </a:ext>
            </a:extLst>
          </p:cNvPr>
          <p:cNvCxnSpPr>
            <a:stCxn id="72" idx="2"/>
            <a:endCxn id="38" idx="2"/>
          </p:cNvCxnSpPr>
          <p:nvPr/>
        </p:nvCxnSpPr>
        <p:spPr>
          <a:xfrm rot="5400000" flipH="1" flipV="1">
            <a:off x="4051687" y="634613"/>
            <a:ext cx="11926" cy="2400300"/>
          </a:xfrm>
          <a:prstGeom prst="bentConnector3">
            <a:avLst>
              <a:gd name="adj1" fmla="val -650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ABC3C1C-4D78-46E3-8A7F-D66E2E459BFA}"/>
              </a:ext>
            </a:extLst>
          </p:cNvPr>
          <p:cNvSpPr/>
          <p:nvPr/>
        </p:nvSpPr>
        <p:spPr>
          <a:xfrm>
            <a:off x="304800" y="4114800"/>
            <a:ext cx="502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Building Closure(</a:t>
            </a:r>
            <a:r>
              <a:rPr lang="en-US" sz="2800" b="1" u="sng" dirty="0">
                <a:latin typeface="Garamond" panose="02020404030301010803" pitchFamily="18" charset="0"/>
              </a:rPr>
              <a:t>I</a:t>
            </a:r>
            <a:r>
              <a:rPr lang="en-US" sz="2800" b="1" u="sng" dirty="0"/>
              <a:t>)</a:t>
            </a:r>
          </a:p>
          <a:p>
            <a:r>
              <a:rPr lang="en-US" sz="2800" dirty="0"/>
              <a:t>Add </a:t>
            </a:r>
            <a:r>
              <a:rPr lang="en-US" sz="2800" dirty="0">
                <a:latin typeface="Garamond" panose="02020404030301010803" pitchFamily="18" charset="0"/>
              </a:rPr>
              <a:t>I</a:t>
            </a:r>
            <a:r>
              <a:rPr lang="en-US" sz="2800" dirty="0"/>
              <a:t> and repeat until saturation:</a:t>
            </a:r>
          </a:p>
          <a:p>
            <a:r>
              <a:rPr lang="en-US" sz="2800" dirty="0"/>
              <a:t>    if X ⟶ α ● Z β is in Closure(</a:t>
            </a:r>
            <a:r>
              <a:rPr lang="en-US" sz="2800" dirty="0">
                <a:latin typeface="Garamond" panose="02020404030301010803" pitchFamily="18" charset="0"/>
              </a:rPr>
              <a:t>I</a:t>
            </a:r>
            <a:r>
              <a:rPr lang="en-US" sz="2800" dirty="0"/>
              <a:t>):</a:t>
            </a:r>
          </a:p>
          <a:p>
            <a:r>
              <a:rPr lang="en-US" sz="2800" dirty="0"/>
              <a:t>        for all Z ::= γ productions:</a:t>
            </a:r>
          </a:p>
          <a:p>
            <a:r>
              <a:rPr lang="en-US" sz="2800" dirty="0"/>
              <a:t>            add Z ⟶ ● γ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91FB7-4526-4C1B-B59F-08A36DFF42CF}"/>
              </a:ext>
            </a:extLst>
          </p:cNvPr>
          <p:cNvSpPr txBox="1"/>
          <p:nvPr/>
        </p:nvSpPr>
        <p:spPr>
          <a:xfrm>
            <a:off x="3124200" y="2701816"/>
            <a:ext cx="2439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“What other items look </a:t>
            </a:r>
          </a:p>
          <a:p>
            <a:pPr algn="ctr"/>
            <a:r>
              <a:rPr lang="en-US" dirty="0"/>
              <a:t>like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 to the parser?”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59B5E4-800A-4175-A95E-3A6189A59E61}"/>
              </a:ext>
            </a:extLst>
          </p:cNvPr>
          <p:cNvSpPr/>
          <p:nvPr/>
        </p:nvSpPr>
        <p:spPr>
          <a:xfrm>
            <a:off x="2324100" y="1262381"/>
            <a:ext cx="1066800" cy="611874"/>
          </a:xfrm>
          <a:prstGeom prst="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3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293D6A4A-05D1-41B7-9919-5A9915F5C761}"/>
              </a:ext>
            </a:extLst>
          </p:cNvPr>
          <p:cNvSpPr/>
          <p:nvPr/>
        </p:nvSpPr>
        <p:spPr>
          <a:xfrm>
            <a:off x="304800" y="1164866"/>
            <a:ext cx="16002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BCA52A7-2E41-4792-AEA0-0E14E790696A}"/>
              </a:ext>
            </a:extLst>
          </p:cNvPr>
          <p:cNvSpPr/>
          <p:nvPr/>
        </p:nvSpPr>
        <p:spPr>
          <a:xfrm>
            <a:off x="457200" y="1307326"/>
            <a:ext cx="1295400" cy="5115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Grammar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DE95-1CA1-4CD9-B2C9-813C72AE4D65}"/>
              </a:ext>
            </a:extLst>
          </p:cNvPr>
          <p:cNvSpPr/>
          <p:nvPr/>
        </p:nvSpPr>
        <p:spPr>
          <a:xfrm>
            <a:off x="2286000" y="1164866"/>
            <a:ext cx="36576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A1AB8F8-AD67-4D6B-AA69-34F21835FB28}"/>
              </a:ext>
            </a:extLst>
          </p:cNvPr>
          <p:cNvSpPr/>
          <p:nvPr/>
        </p:nvSpPr>
        <p:spPr>
          <a:xfrm>
            <a:off x="2362200" y="1143000"/>
            <a:ext cx="1752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Parser Automaton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B5BD8E3-81F3-46E1-8023-59108666C5A5}"/>
              </a:ext>
            </a:extLst>
          </p:cNvPr>
          <p:cNvSpPr/>
          <p:nvPr/>
        </p:nvSpPr>
        <p:spPr>
          <a:xfrm>
            <a:off x="4724400" y="1307326"/>
            <a:ext cx="1066800" cy="52147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Diagram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B8A1035-4348-46B9-B15A-C44397AC0DD9}"/>
              </a:ext>
            </a:extLst>
          </p:cNvPr>
          <p:cNvSpPr/>
          <p:nvPr/>
        </p:nvSpPr>
        <p:spPr>
          <a:xfrm>
            <a:off x="2362200" y="1307326"/>
            <a:ext cx="990600" cy="533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Closure Sets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17D62CA-9E25-4A0D-97CA-1743FC748A2F}"/>
              </a:ext>
            </a:extLst>
          </p:cNvPr>
          <p:cNvSpPr/>
          <p:nvPr/>
        </p:nvSpPr>
        <p:spPr>
          <a:xfrm>
            <a:off x="3581400" y="1307326"/>
            <a:ext cx="914400" cy="5115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Sets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A4FE597-84F7-46E8-BA35-8C8D1E6FE00D}"/>
              </a:ext>
            </a:extLst>
          </p:cNvPr>
          <p:cNvSpPr/>
          <p:nvPr/>
        </p:nvSpPr>
        <p:spPr>
          <a:xfrm>
            <a:off x="6400800" y="1175642"/>
            <a:ext cx="22860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AE8EA35-A291-4009-9293-92136D447A25}"/>
              </a:ext>
            </a:extLst>
          </p:cNvPr>
          <p:cNvSpPr/>
          <p:nvPr/>
        </p:nvSpPr>
        <p:spPr>
          <a:xfrm>
            <a:off x="7620000" y="1307326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 Table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5B8F035-F554-42B4-8757-ED0D1F75A1AA}"/>
              </a:ext>
            </a:extLst>
          </p:cNvPr>
          <p:cNvSpPr/>
          <p:nvPr/>
        </p:nvSpPr>
        <p:spPr>
          <a:xfrm>
            <a:off x="6553200" y="1307326"/>
            <a:ext cx="914400" cy="4996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C8FD616-44C6-47E0-B97D-084DBDB44546}"/>
              </a:ext>
            </a:extLst>
          </p:cNvPr>
          <p:cNvSpPr/>
          <p:nvPr/>
        </p:nvSpPr>
        <p:spPr>
          <a:xfrm>
            <a:off x="6477000" y="1153776"/>
            <a:ext cx="20574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Transition Operations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D3770E4-8C72-4687-B133-749ACB81CF0E}"/>
              </a:ext>
            </a:extLst>
          </p:cNvPr>
          <p:cNvCxnSpPr>
            <a:cxnSpLocks/>
            <a:stCxn id="92" idx="3"/>
            <a:endCxn id="97" idx="1"/>
          </p:cNvCxnSpPr>
          <p:nvPr/>
        </p:nvCxnSpPr>
        <p:spPr>
          <a:xfrm>
            <a:off x="5943600" y="1573033"/>
            <a:ext cx="457200" cy="1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145B2D6-E955-460E-A3B5-B3B4F70BBF80}"/>
              </a:ext>
            </a:extLst>
          </p:cNvPr>
          <p:cNvCxnSpPr>
            <a:cxnSpLocks/>
            <a:stCxn id="90" idx="3"/>
            <a:endCxn id="92" idx="1"/>
          </p:cNvCxnSpPr>
          <p:nvPr/>
        </p:nvCxnSpPr>
        <p:spPr>
          <a:xfrm>
            <a:off x="1905000" y="15730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0041D110-924C-4BCA-81BA-6BA0C458C0E8}"/>
              </a:ext>
            </a:extLst>
          </p:cNvPr>
          <p:cNvSpPr/>
          <p:nvPr/>
        </p:nvSpPr>
        <p:spPr>
          <a:xfrm>
            <a:off x="381000" y="1143000"/>
            <a:ext cx="609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Input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8CCBFF3-DDE1-45F4-9DE7-F64F68DD2634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3352800" y="1563093"/>
            <a:ext cx="228600" cy="1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4F80807-5D86-49B4-9DD4-64C72B6A9239}"/>
              </a:ext>
            </a:extLst>
          </p:cNvPr>
          <p:cNvCxnSpPr>
            <a:cxnSpLocks/>
            <a:stCxn id="96" idx="3"/>
            <a:endCxn id="94" idx="1"/>
          </p:cNvCxnSpPr>
          <p:nvPr/>
        </p:nvCxnSpPr>
        <p:spPr>
          <a:xfrm>
            <a:off x="4495800" y="1563093"/>
            <a:ext cx="228600" cy="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C625C704-9BF9-4BA1-8628-00D5F39316E5}"/>
              </a:ext>
            </a:extLst>
          </p:cNvPr>
          <p:cNvCxnSpPr>
            <a:stCxn id="95" idx="2"/>
            <a:endCxn id="94" idx="2"/>
          </p:cNvCxnSpPr>
          <p:nvPr/>
        </p:nvCxnSpPr>
        <p:spPr>
          <a:xfrm rot="5400000" flipH="1" flipV="1">
            <a:off x="4051687" y="634613"/>
            <a:ext cx="11926" cy="2400300"/>
          </a:xfrm>
          <a:prstGeom prst="bentConnector3">
            <a:avLst>
              <a:gd name="adj1" fmla="val -650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6D13EF-CD9F-445F-95CF-7AA58A578617}"/>
              </a:ext>
            </a:extLst>
          </p:cNvPr>
          <p:cNvGrpSpPr/>
          <p:nvPr/>
        </p:nvGrpSpPr>
        <p:grpSpPr>
          <a:xfrm>
            <a:off x="2514600" y="2057400"/>
            <a:ext cx="4114800" cy="2109229"/>
            <a:chOff x="1337202" y="2409801"/>
            <a:chExt cx="6887923" cy="4064885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61A281FE-7DC3-4785-BD18-D3FB2D30BE79}"/>
                </a:ext>
              </a:extLst>
            </p:cNvPr>
            <p:cNvSpPr/>
            <p:nvPr/>
          </p:nvSpPr>
          <p:spPr>
            <a:xfrm rot="285789">
              <a:off x="1337202" y="2409801"/>
              <a:ext cx="6887923" cy="406488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0094B1-E7CB-4CF6-84F5-AF0DD934CF84}"/>
                </a:ext>
              </a:extLst>
            </p:cNvPr>
            <p:cNvSpPr/>
            <p:nvPr/>
          </p:nvSpPr>
          <p:spPr>
            <a:xfrm>
              <a:off x="6172200" y="4384376"/>
              <a:ext cx="1317929" cy="1166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71AA071-61EE-4534-915B-2726397126E3}"/>
                </a:ext>
              </a:extLst>
            </p:cNvPr>
            <p:cNvSpPr/>
            <p:nvPr/>
          </p:nvSpPr>
          <p:spPr>
            <a:xfrm>
              <a:off x="1677477" y="4025172"/>
              <a:ext cx="1317929" cy="1166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Parser-Building Workflow: </a:t>
            </a:r>
            <a:r>
              <a:rPr lang="en-US" sz="3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GoTo</a:t>
            </a:r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From Closure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A644067-D4C7-459B-AE2E-2865445B41DC}"/>
                  </a:ext>
                </a:extLst>
              </p:cNvPr>
              <p:cNvSpPr/>
              <p:nvPr/>
            </p:nvSpPr>
            <p:spPr>
              <a:xfrm>
                <a:off x="152400" y="4433509"/>
                <a:ext cx="599981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/>
                  <a:t>Building </a:t>
                </a:r>
                <a:r>
                  <a:rPr lang="en-US" sz="2800" b="1" u="sng" dirty="0" err="1"/>
                  <a:t>GoTo</a:t>
                </a:r>
                <a:r>
                  <a:rPr lang="en-US" sz="2800" b="1" u="sng" dirty="0"/>
                  <a:t> relation from </a:t>
                </a:r>
                <a:r>
                  <a:rPr lang="en-US" sz="2800" b="1" u="sng" dirty="0" err="1">
                    <a:latin typeface="Garamond" panose="02020404030301010803" pitchFamily="18" charset="0"/>
                  </a:rPr>
                  <a:t>I</a:t>
                </a:r>
                <a:r>
                  <a:rPr lang="en-US" sz="2800" b="1" u="sng" baseline="-25000" dirty="0" err="1"/>
                  <a:t>j</a:t>
                </a:r>
                <a:endParaRPr lang="en-US" sz="2800" b="1" u="sng" baseline="-25000" dirty="0"/>
              </a:p>
              <a:p>
                <a:r>
                  <a:rPr lang="en-US" sz="2800" dirty="0"/>
                  <a:t>if (X ⟶ α 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800" dirty="0"/>
                  <a:t> β is in </a:t>
                </a:r>
                <a:r>
                  <a:rPr lang="en-US" sz="2800" dirty="0" err="1">
                    <a:latin typeface="Garamond" panose="02020404030301010803" pitchFamily="18" charset="0"/>
                  </a:rPr>
                  <a:t>I</a:t>
                </a:r>
                <a:r>
                  <a:rPr lang="en-US" sz="2800" baseline="-25000" dirty="0" err="1"/>
                  <a:t>j</a:t>
                </a:r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	set </a:t>
                </a:r>
                <a:r>
                  <a:rPr lang="en-US" sz="2800" dirty="0" err="1"/>
                  <a:t>GoTo</a:t>
                </a:r>
                <a:r>
                  <a:rPr lang="en-US" sz="2800" dirty="0"/>
                  <a:t>(</a:t>
                </a:r>
                <a:r>
                  <a:rPr lang="en-US" sz="2800" dirty="0" err="1">
                    <a:latin typeface="Garamond" panose="02020404030301010803" pitchFamily="18" charset="0"/>
                  </a:rPr>
                  <a:t>I</a:t>
                </a:r>
                <a:r>
                  <a:rPr lang="en-US" sz="2800" baseline="-25000" dirty="0" err="1"/>
                  <a:t>j</a:t>
                </a:r>
                <a:r>
                  <a:rPr lang="en-US" sz="2800" dirty="0" err="1">
                    <a:latin typeface="Garamond" panose="02020404030301010803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800" dirty="0"/>
                  <a:t>) = </a:t>
                </a:r>
                <a:r>
                  <a:rPr lang="en-US" sz="2800" dirty="0" err="1">
                    <a:latin typeface="Garamond" panose="02020404030301010803" pitchFamily="18" charset="0"/>
                  </a:rPr>
                  <a:t>I</a:t>
                </a:r>
                <a:r>
                  <a:rPr lang="en-US" sz="2800" baseline="-25000" dirty="0" err="1"/>
                  <a:t>k</a:t>
                </a:r>
                <a:r>
                  <a:rPr lang="en-US" sz="2800" dirty="0"/>
                  <a:t> where </a:t>
                </a:r>
              </a:p>
              <a:p>
                <a:r>
                  <a:rPr lang="en-US" sz="2800" dirty="0"/>
                  <a:t>		</a:t>
                </a:r>
                <a:r>
                  <a:rPr lang="en-US" sz="2800" dirty="0">
                    <a:latin typeface="Garamond" panose="02020404030301010803" pitchFamily="18" charset="0"/>
                  </a:rPr>
                  <a:t> </a:t>
                </a:r>
                <a:r>
                  <a:rPr lang="en-US" sz="2800" dirty="0" err="1">
                    <a:latin typeface="Garamond" panose="02020404030301010803" pitchFamily="18" charset="0"/>
                  </a:rPr>
                  <a:t>I</a:t>
                </a:r>
                <a:r>
                  <a:rPr lang="en-US" sz="2800" baseline="-25000" dirty="0" err="1"/>
                  <a:t>k</a:t>
                </a:r>
                <a:r>
                  <a:rPr lang="en-US" sz="2800" dirty="0"/>
                  <a:t> = Closure(X ⟶ 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800" dirty="0"/>
                  <a:t> ● β ) 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A644067-D4C7-459B-AE2E-2865445B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33509"/>
                <a:ext cx="5999818" cy="1815882"/>
              </a:xfrm>
              <a:prstGeom prst="rect">
                <a:avLst/>
              </a:prstGeom>
              <a:blipFill>
                <a:blip r:embed="rId2"/>
                <a:stretch>
                  <a:fillRect l="-2033" t="-3356" r="-14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B959449-7A6D-4A56-834D-A28461EE7F39}"/>
                  </a:ext>
                </a:extLst>
              </p:cNvPr>
              <p:cNvSpPr txBox="1"/>
              <p:nvPr/>
            </p:nvSpPr>
            <p:spPr>
              <a:xfrm>
                <a:off x="2898488" y="2743200"/>
                <a:ext cx="3588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If we were in a state I item, </a:t>
                </a:r>
              </a:p>
              <a:p>
                <a:pPr algn="ctr"/>
                <a:r>
                  <a:rPr lang="en-US" dirty="0"/>
                  <a:t>where might we be after parsing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B959449-7A6D-4A56-834D-A28461EE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88" y="2743200"/>
                <a:ext cx="3588996" cy="646331"/>
              </a:xfrm>
              <a:prstGeom prst="rect">
                <a:avLst/>
              </a:prstGeom>
              <a:blipFill>
                <a:blip r:embed="rId3"/>
                <a:stretch>
                  <a:fillRect l="-849" t="-4717" r="-305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>
            <a:extLst>
              <a:ext uri="{FF2B5EF4-FFF2-40B4-BE49-F238E27FC236}">
                <a16:creationId xmlns:a16="http://schemas.microsoft.com/office/drawing/2014/main" id="{7BF560E9-1A2D-480A-BC37-16FF2DAB964E}"/>
              </a:ext>
            </a:extLst>
          </p:cNvPr>
          <p:cNvSpPr/>
          <p:nvPr/>
        </p:nvSpPr>
        <p:spPr>
          <a:xfrm>
            <a:off x="3505200" y="1231127"/>
            <a:ext cx="1066800" cy="643128"/>
          </a:xfrm>
          <a:prstGeom prst="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9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2AA562C-73BB-4D18-B64C-BDEDF5353C06}"/>
              </a:ext>
            </a:extLst>
          </p:cNvPr>
          <p:cNvGrpSpPr/>
          <p:nvPr/>
        </p:nvGrpSpPr>
        <p:grpSpPr>
          <a:xfrm rot="984088">
            <a:off x="2011680" y="2174021"/>
            <a:ext cx="5345809" cy="4788674"/>
            <a:chOff x="1337202" y="2409801"/>
            <a:chExt cx="6887923" cy="4064885"/>
          </a:xfrm>
        </p:grpSpPr>
        <p:sp>
          <p:nvSpPr>
            <p:cNvPr id="156" name="Cloud 155">
              <a:extLst>
                <a:ext uri="{FF2B5EF4-FFF2-40B4-BE49-F238E27FC236}">
                  <a16:creationId xmlns:a16="http://schemas.microsoft.com/office/drawing/2014/main" id="{231B4117-E1BF-4736-8A6A-AD3376E96685}"/>
                </a:ext>
              </a:extLst>
            </p:cNvPr>
            <p:cNvSpPr/>
            <p:nvPr/>
          </p:nvSpPr>
          <p:spPr>
            <a:xfrm rot="285789">
              <a:off x="1337202" y="2409801"/>
              <a:ext cx="6887923" cy="406488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8007FB3-1120-4B24-BEBE-751AB8972D70}"/>
                </a:ext>
              </a:extLst>
            </p:cNvPr>
            <p:cNvSpPr/>
            <p:nvPr/>
          </p:nvSpPr>
          <p:spPr>
            <a:xfrm rot="19903959">
              <a:off x="6127772" y="4250812"/>
              <a:ext cx="1317929" cy="1166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D754721-9FD6-4B0A-9562-63F2654772DF}"/>
                </a:ext>
              </a:extLst>
            </p:cNvPr>
            <p:cNvSpPr/>
            <p:nvPr/>
          </p:nvSpPr>
          <p:spPr>
            <a:xfrm>
              <a:off x="1677477" y="4025172"/>
              <a:ext cx="1317929" cy="1166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93D6A4A-05D1-41B7-9919-5A9915F5C761}"/>
              </a:ext>
            </a:extLst>
          </p:cNvPr>
          <p:cNvSpPr/>
          <p:nvPr/>
        </p:nvSpPr>
        <p:spPr>
          <a:xfrm>
            <a:off x="304800" y="1164866"/>
            <a:ext cx="16002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BCA52A7-2E41-4792-AEA0-0E14E790696A}"/>
              </a:ext>
            </a:extLst>
          </p:cNvPr>
          <p:cNvSpPr/>
          <p:nvPr/>
        </p:nvSpPr>
        <p:spPr>
          <a:xfrm>
            <a:off x="457200" y="1307326"/>
            <a:ext cx="1295400" cy="5115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Grammar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DE95-1CA1-4CD9-B2C9-813C72AE4D65}"/>
              </a:ext>
            </a:extLst>
          </p:cNvPr>
          <p:cNvSpPr/>
          <p:nvPr/>
        </p:nvSpPr>
        <p:spPr>
          <a:xfrm>
            <a:off x="2286000" y="1164866"/>
            <a:ext cx="36576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A1AB8F8-AD67-4D6B-AA69-34F21835FB28}"/>
              </a:ext>
            </a:extLst>
          </p:cNvPr>
          <p:cNvSpPr/>
          <p:nvPr/>
        </p:nvSpPr>
        <p:spPr>
          <a:xfrm>
            <a:off x="2362200" y="1143000"/>
            <a:ext cx="1752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Parser Automaton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B5BD8E3-81F3-46E1-8023-59108666C5A5}"/>
              </a:ext>
            </a:extLst>
          </p:cNvPr>
          <p:cNvSpPr/>
          <p:nvPr/>
        </p:nvSpPr>
        <p:spPr>
          <a:xfrm>
            <a:off x="4724400" y="1307326"/>
            <a:ext cx="1066800" cy="5214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Diagram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B8A1035-4348-46B9-B15A-C44397AC0DD9}"/>
              </a:ext>
            </a:extLst>
          </p:cNvPr>
          <p:cNvSpPr/>
          <p:nvPr/>
        </p:nvSpPr>
        <p:spPr>
          <a:xfrm>
            <a:off x="2362200" y="1307326"/>
            <a:ext cx="990600" cy="533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Closure Sets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17D62CA-9E25-4A0D-97CA-1743FC748A2F}"/>
              </a:ext>
            </a:extLst>
          </p:cNvPr>
          <p:cNvSpPr/>
          <p:nvPr/>
        </p:nvSpPr>
        <p:spPr>
          <a:xfrm>
            <a:off x="3581400" y="1307326"/>
            <a:ext cx="914400" cy="5115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Sets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A4FE597-84F7-46E8-BA35-8C8D1E6FE00D}"/>
              </a:ext>
            </a:extLst>
          </p:cNvPr>
          <p:cNvSpPr/>
          <p:nvPr/>
        </p:nvSpPr>
        <p:spPr>
          <a:xfrm>
            <a:off x="6400800" y="1175642"/>
            <a:ext cx="22860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AE8EA35-A291-4009-9293-92136D447A25}"/>
              </a:ext>
            </a:extLst>
          </p:cNvPr>
          <p:cNvSpPr/>
          <p:nvPr/>
        </p:nvSpPr>
        <p:spPr>
          <a:xfrm>
            <a:off x="7620000" y="1307326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 Table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5B8F035-F554-42B4-8757-ED0D1F75A1AA}"/>
              </a:ext>
            </a:extLst>
          </p:cNvPr>
          <p:cNvSpPr/>
          <p:nvPr/>
        </p:nvSpPr>
        <p:spPr>
          <a:xfrm>
            <a:off x="6553200" y="1307326"/>
            <a:ext cx="914400" cy="4996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C8FD616-44C6-47E0-B97D-084DBDB44546}"/>
              </a:ext>
            </a:extLst>
          </p:cNvPr>
          <p:cNvSpPr/>
          <p:nvPr/>
        </p:nvSpPr>
        <p:spPr>
          <a:xfrm>
            <a:off x="6477000" y="1153776"/>
            <a:ext cx="20574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Transition Operations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D3770E4-8C72-4687-B133-749ACB81CF0E}"/>
              </a:ext>
            </a:extLst>
          </p:cNvPr>
          <p:cNvCxnSpPr>
            <a:cxnSpLocks/>
            <a:stCxn id="92" idx="3"/>
            <a:endCxn id="97" idx="1"/>
          </p:cNvCxnSpPr>
          <p:nvPr/>
        </p:nvCxnSpPr>
        <p:spPr>
          <a:xfrm>
            <a:off x="5943600" y="1573033"/>
            <a:ext cx="457200" cy="1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145B2D6-E955-460E-A3B5-B3B4F70BBF80}"/>
              </a:ext>
            </a:extLst>
          </p:cNvPr>
          <p:cNvCxnSpPr>
            <a:cxnSpLocks/>
            <a:stCxn id="90" idx="3"/>
            <a:endCxn id="92" idx="1"/>
          </p:cNvCxnSpPr>
          <p:nvPr/>
        </p:nvCxnSpPr>
        <p:spPr>
          <a:xfrm>
            <a:off x="1905000" y="15730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0041D110-924C-4BCA-81BA-6BA0C458C0E8}"/>
              </a:ext>
            </a:extLst>
          </p:cNvPr>
          <p:cNvSpPr/>
          <p:nvPr/>
        </p:nvSpPr>
        <p:spPr>
          <a:xfrm>
            <a:off x="381000" y="1143000"/>
            <a:ext cx="609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Input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8CCBFF3-DDE1-45F4-9DE7-F64F68DD2634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3352800" y="1563093"/>
            <a:ext cx="228600" cy="1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4F80807-5D86-49B4-9DD4-64C72B6A9239}"/>
              </a:ext>
            </a:extLst>
          </p:cNvPr>
          <p:cNvCxnSpPr>
            <a:cxnSpLocks/>
            <a:stCxn id="96" idx="3"/>
            <a:endCxn id="94" idx="1"/>
          </p:cNvCxnSpPr>
          <p:nvPr/>
        </p:nvCxnSpPr>
        <p:spPr>
          <a:xfrm>
            <a:off x="4495800" y="1563093"/>
            <a:ext cx="228600" cy="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C625C704-9BF9-4BA1-8628-00D5F39316E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09087" y="787013"/>
            <a:ext cx="11926" cy="2400300"/>
          </a:xfrm>
          <a:prstGeom prst="bentConnector3">
            <a:avLst>
              <a:gd name="adj1" fmla="val -650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Parser-Building Workflow: FSM from </a:t>
            </a:r>
            <a:r>
              <a:rPr lang="en-US" sz="3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GoTo</a:t>
            </a:r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+ Closure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EE688F-F554-43B8-BA49-49E62F60897A}"/>
              </a:ext>
            </a:extLst>
          </p:cNvPr>
          <p:cNvSpPr/>
          <p:nvPr/>
        </p:nvSpPr>
        <p:spPr>
          <a:xfrm>
            <a:off x="4724400" y="1259147"/>
            <a:ext cx="1066800" cy="615107"/>
          </a:xfrm>
          <a:prstGeom prst="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18195C-80E7-49BE-BC0A-0DFF6ED75893}"/>
              </a:ext>
            </a:extLst>
          </p:cNvPr>
          <p:cNvGrpSpPr/>
          <p:nvPr/>
        </p:nvGrpSpPr>
        <p:grpSpPr>
          <a:xfrm>
            <a:off x="3276600" y="2971800"/>
            <a:ext cx="3352800" cy="2904527"/>
            <a:chOff x="5562600" y="152400"/>
            <a:chExt cx="3352800" cy="290452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19E7434-2E0B-400D-B632-95A3C04819AC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27" name="Rounded Rectangle 12">
                <a:extLst>
                  <a:ext uri="{FF2B5EF4-FFF2-40B4-BE49-F238E27FC236}">
                    <a16:creationId xmlns:a16="http://schemas.microsoft.com/office/drawing/2014/main" id="{F4943428-4882-4199-B2ED-76446D443BA4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28" name="Rounded Rectangle 15">
                <a:extLst>
                  <a:ext uri="{FF2B5EF4-FFF2-40B4-BE49-F238E27FC236}">
                    <a16:creationId xmlns:a16="http://schemas.microsoft.com/office/drawing/2014/main" id="{9FF0D629-131C-4E5D-A126-02AC284FC35B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29" name="Rounded Rectangle 18">
                <a:extLst>
                  <a:ext uri="{FF2B5EF4-FFF2-40B4-BE49-F238E27FC236}">
                    <a16:creationId xmlns:a16="http://schemas.microsoft.com/office/drawing/2014/main" id="{798A7F2F-F43A-4DCC-90F6-B9386AA0376C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30" name="Rounded Rectangle 21">
                <a:extLst>
                  <a:ext uri="{FF2B5EF4-FFF2-40B4-BE49-F238E27FC236}">
                    <a16:creationId xmlns:a16="http://schemas.microsoft.com/office/drawing/2014/main" id="{5CC29F62-C24A-4697-B87D-3529877956AE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EC369F9F-0E94-49FC-AAE9-5C940CA5015A}"/>
                  </a:ext>
                </a:extLst>
              </p:cNvPr>
              <p:cNvCxnSpPr>
                <a:cxnSpLocks/>
                <a:stCxn id="152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A5FAC0F-9229-43C6-BC81-9A6B18DDDBF1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44821662-A4C9-47FD-A832-B0E6003EBCB0}"/>
                  </a:ext>
                </a:extLst>
              </p:cNvPr>
              <p:cNvCxnSpPr>
                <a:cxnSpLocks/>
                <a:stCxn id="152" idx="2"/>
                <a:endCxn id="127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15A14BFB-26E6-4341-A1DF-549D75A55D57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D44614B3-D871-451A-B21D-28040F3E87D3}"/>
                  </a:ext>
                </a:extLst>
              </p:cNvPr>
              <p:cNvCxnSpPr>
                <a:cxnSpLocks/>
                <a:stCxn id="127" idx="2"/>
                <a:endCxn id="128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AE89CC2-5B0C-4AD6-9B86-B95332579BDA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974D0C31-38CC-4B9D-B9C1-C01EE346134F}"/>
                  </a:ext>
                </a:extLst>
              </p:cNvPr>
              <p:cNvCxnSpPr>
                <a:cxnSpLocks/>
                <a:stCxn id="127" idx="3"/>
                <a:endCxn id="129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EF863D5-82A3-4829-9BC4-28C68A584278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39" name="Rounded Rectangle 32">
                <a:extLst>
                  <a:ext uri="{FF2B5EF4-FFF2-40B4-BE49-F238E27FC236}">
                    <a16:creationId xmlns:a16="http://schemas.microsoft.com/office/drawing/2014/main" id="{E7FB69DF-3145-461F-AB5F-7ADC96400A30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5EBDF3BC-53AB-44CC-8E83-168F8B3A2A5F}"/>
                  </a:ext>
                </a:extLst>
              </p:cNvPr>
              <p:cNvCxnSpPr>
                <a:cxnSpLocks/>
                <a:stCxn id="129" idx="0"/>
                <a:endCxn id="139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EA6AFC92-1502-486D-9794-DC738BA3C0FA}"/>
                  </a:ext>
                </a:extLst>
              </p:cNvPr>
              <p:cNvCxnSpPr>
                <a:cxnSpLocks/>
                <a:stCxn id="129" idx="2"/>
                <a:endCxn id="130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77B56907-7E85-4C00-A354-80A85465AAD0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2A04E47-4554-4EB3-9716-5E222F8470AF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44" name="Rounded Rectangle 9">
                <a:extLst>
                  <a:ext uri="{FF2B5EF4-FFF2-40B4-BE49-F238E27FC236}">
                    <a16:creationId xmlns:a16="http://schemas.microsoft.com/office/drawing/2014/main" id="{6E1EFEE3-761D-476E-B10C-9E6AB9E75383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23E60F9F-0C86-408D-9A1E-2A3E8CE5D39F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52" name="Rounded Rectangle 6">
                  <a:extLst>
                    <a:ext uri="{FF2B5EF4-FFF2-40B4-BE49-F238E27FC236}">
                      <a16:creationId xmlns:a16="http://schemas.microsoft.com/office/drawing/2014/main" id="{C696AB4A-6F4D-4420-B9FD-34EA3DCA5997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C8FB49E4-07A8-404E-BAE8-4543110A005D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301328B-509D-4F3B-AF8E-2D7D4652A2E2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60752B1-416B-47FE-9841-BAB95506CED5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BCC285D-18D7-4190-BD9C-019D0346BC51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7BEF5B5-534B-4A04-A54D-CEA61CE53B11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0F1FF7D-BEB0-4A2E-97E9-DE0BB04AA5DB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CB2E09C-4728-4FA6-9417-7F98F37598F1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6C37FEC-22D9-4ED4-AD25-4F17D47CB2FE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83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293D6A4A-05D1-41B7-9919-5A9915F5C761}"/>
              </a:ext>
            </a:extLst>
          </p:cNvPr>
          <p:cNvSpPr/>
          <p:nvPr/>
        </p:nvSpPr>
        <p:spPr>
          <a:xfrm>
            <a:off x="304800" y="1164866"/>
            <a:ext cx="16002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BCA52A7-2E41-4792-AEA0-0E14E790696A}"/>
              </a:ext>
            </a:extLst>
          </p:cNvPr>
          <p:cNvSpPr/>
          <p:nvPr/>
        </p:nvSpPr>
        <p:spPr>
          <a:xfrm>
            <a:off x="457200" y="1307326"/>
            <a:ext cx="1295400" cy="5115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Grammar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DE95-1CA1-4CD9-B2C9-813C72AE4D65}"/>
              </a:ext>
            </a:extLst>
          </p:cNvPr>
          <p:cNvSpPr/>
          <p:nvPr/>
        </p:nvSpPr>
        <p:spPr>
          <a:xfrm>
            <a:off x="2286000" y="1164866"/>
            <a:ext cx="36576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A1AB8F8-AD67-4D6B-AA69-34F21835FB28}"/>
              </a:ext>
            </a:extLst>
          </p:cNvPr>
          <p:cNvSpPr/>
          <p:nvPr/>
        </p:nvSpPr>
        <p:spPr>
          <a:xfrm>
            <a:off x="2362200" y="1143000"/>
            <a:ext cx="1752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Parser Automaton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B5BD8E3-81F3-46E1-8023-59108666C5A5}"/>
              </a:ext>
            </a:extLst>
          </p:cNvPr>
          <p:cNvSpPr/>
          <p:nvPr/>
        </p:nvSpPr>
        <p:spPr>
          <a:xfrm>
            <a:off x="4724400" y="1307326"/>
            <a:ext cx="1066800" cy="5214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Diagram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B8A1035-4348-46B9-B15A-C44397AC0DD9}"/>
              </a:ext>
            </a:extLst>
          </p:cNvPr>
          <p:cNvSpPr/>
          <p:nvPr/>
        </p:nvSpPr>
        <p:spPr>
          <a:xfrm>
            <a:off x="2362200" y="1307326"/>
            <a:ext cx="990600" cy="533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Closure Sets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17D62CA-9E25-4A0D-97CA-1743FC748A2F}"/>
              </a:ext>
            </a:extLst>
          </p:cNvPr>
          <p:cNvSpPr/>
          <p:nvPr/>
        </p:nvSpPr>
        <p:spPr>
          <a:xfrm>
            <a:off x="3581400" y="1307326"/>
            <a:ext cx="914400" cy="5115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Sets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A4FE597-84F7-46E8-BA35-8C8D1E6FE00D}"/>
              </a:ext>
            </a:extLst>
          </p:cNvPr>
          <p:cNvSpPr/>
          <p:nvPr/>
        </p:nvSpPr>
        <p:spPr>
          <a:xfrm>
            <a:off x="6400800" y="1175642"/>
            <a:ext cx="22860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AE8EA35-A291-4009-9293-92136D447A25}"/>
              </a:ext>
            </a:extLst>
          </p:cNvPr>
          <p:cNvSpPr/>
          <p:nvPr/>
        </p:nvSpPr>
        <p:spPr>
          <a:xfrm>
            <a:off x="7620000" y="1307326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 Table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5B8F035-F554-42B4-8757-ED0D1F75A1AA}"/>
              </a:ext>
            </a:extLst>
          </p:cNvPr>
          <p:cNvSpPr/>
          <p:nvPr/>
        </p:nvSpPr>
        <p:spPr>
          <a:xfrm>
            <a:off x="6553200" y="1307326"/>
            <a:ext cx="914400" cy="4996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C8FD616-44C6-47E0-B97D-084DBDB44546}"/>
              </a:ext>
            </a:extLst>
          </p:cNvPr>
          <p:cNvSpPr/>
          <p:nvPr/>
        </p:nvSpPr>
        <p:spPr>
          <a:xfrm>
            <a:off x="6477000" y="1153776"/>
            <a:ext cx="20574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Transition Operations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D3770E4-8C72-4687-B133-749ACB81CF0E}"/>
              </a:ext>
            </a:extLst>
          </p:cNvPr>
          <p:cNvCxnSpPr>
            <a:cxnSpLocks/>
            <a:stCxn id="92" idx="3"/>
            <a:endCxn id="97" idx="1"/>
          </p:cNvCxnSpPr>
          <p:nvPr/>
        </p:nvCxnSpPr>
        <p:spPr>
          <a:xfrm>
            <a:off x="5943600" y="1573033"/>
            <a:ext cx="457200" cy="1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145B2D6-E955-460E-A3B5-B3B4F70BBF80}"/>
              </a:ext>
            </a:extLst>
          </p:cNvPr>
          <p:cNvCxnSpPr>
            <a:cxnSpLocks/>
            <a:stCxn id="90" idx="3"/>
            <a:endCxn id="92" idx="1"/>
          </p:cNvCxnSpPr>
          <p:nvPr/>
        </p:nvCxnSpPr>
        <p:spPr>
          <a:xfrm>
            <a:off x="1905000" y="15730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0041D110-924C-4BCA-81BA-6BA0C458C0E8}"/>
              </a:ext>
            </a:extLst>
          </p:cNvPr>
          <p:cNvSpPr/>
          <p:nvPr/>
        </p:nvSpPr>
        <p:spPr>
          <a:xfrm>
            <a:off x="381000" y="1143000"/>
            <a:ext cx="609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Input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8CCBFF3-DDE1-45F4-9DE7-F64F68DD2634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3352800" y="1563093"/>
            <a:ext cx="228600" cy="1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4F80807-5D86-49B4-9DD4-64C72B6A9239}"/>
              </a:ext>
            </a:extLst>
          </p:cNvPr>
          <p:cNvCxnSpPr>
            <a:cxnSpLocks/>
            <a:stCxn id="96" idx="3"/>
            <a:endCxn id="94" idx="1"/>
          </p:cNvCxnSpPr>
          <p:nvPr/>
        </p:nvCxnSpPr>
        <p:spPr>
          <a:xfrm>
            <a:off x="4495800" y="1563093"/>
            <a:ext cx="228600" cy="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C625C704-9BF9-4BA1-8628-00D5F39316E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09087" y="787013"/>
            <a:ext cx="11926" cy="2400300"/>
          </a:xfrm>
          <a:prstGeom prst="bentConnector3">
            <a:avLst>
              <a:gd name="adj1" fmla="val -650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48905B-E0D6-490C-9C1D-162399E47E2B}"/>
                  </a:ext>
                </a:extLst>
              </p:cNvPr>
              <p:cNvSpPr/>
              <p:nvPr/>
            </p:nvSpPr>
            <p:spPr>
              <a:xfrm>
                <a:off x="1878496" y="2652594"/>
                <a:ext cx="60365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/>
                  <a:t>LR Automaton Construction</a:t>
                </a:r>
              </a:p>
              <a:p>
                <a:r>
                  <a:rPr lang="en-US" sz="2800" dirty="0"/>
                  <a:t>Add new start S’ and S’ → S</a:t>
                </a:r>
              </a:p>
              <a:p>
                <a:r>
                  <a:rPr lang="en-US" sz="2800" dirty="0"/>
                  <a:t>Build State </a:t>
                </a:r>
                <a:r>
                  <a:rPr lang="en-US" sz="2800" dirty="0">
                    <a:latin typeface="Garamond" panose="02020404030301010803" pitchFamily="18" charset="0"/>
                  </a:rPr>
                  <a:t>I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 for Closure( {S’ → ● S} ) </a:t>
                </a:r>
              </a:p>
              <a:p>
                <a:r>
                  <a:rPr lang="en-US" sz="2800" dirty="0"/>
                  <a:t>Saturate FSM:</a:t>
                </a:r>
              </a:p>
              <a:p>
                <a:r>
                  <a:rPr lang="en-US" sz="2800" dirty="0"/>
                  <a:t>  for each symbol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item in state j </a:t>
                </a:r>
              </a:p>
              <a:p>
                <a:r>
                  <a:rPr lang="en-US" sz="2800" dirty="0"/>
                  <a:t>    contains A 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add transition from state j to </a:t>
                </a:r>
              </a:p>
              <a:p>
                <a:r>
                  <a:rPr lang="en-US" sz="2800" dirty="0"/>
                  <a:t>        the state for </a:t>
                </a:r>
                <a:r>
                  <a:rPr lang="en-US" sz="2800" dirty="0" err="1"/>
                  <a:t>GoTo</a:t>
                </a:r>
                <a:r>
                  <a:rPr lang="en-US" sz="2800" dirty="0"/>
                  <a:t>(j, X)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48905B-E0D6-490C-9C1D-162399E47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96" y="2652594"/>
                <a:ext cx="6036500" cy="3539430"/>
              </a:xfrm>
              <a:prstGeom prst="rect">
                <a:avLst/>
              </a:prstGeom>
              <a:blipFill>
                <a:blip r:embed="rId2"/>
                <a:stretch>
                  <a:fillRect l="-2020" t="-1549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>
            <a:extLst>
              <a:ext uri="{FF2B5EF4-FFF2-40B4-BE49-F238E27FC236}">
                <a16:creationId xmlns:a16="http://schemas.microsoft.com/office/drawing/2014/main" id="{7A49D57B-68E4-4843-88CA-20DB02A6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Parser-Building Workflow: FSM from </a:t>
            </a:r>
            <a:r>
              <a:rPr lang="en-US" sz="3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GoTo</a:t>
            </a:r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+ Closure 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C54F36-BDAA-462D-97E1-2D54E20DA257}"/>
              </a:ext>
            </a:extLst>
          </p:cNvPr>
          <p:cNvSpPr/>
          <p:nvPr/>
        </p:nvSpPr>
        <p:spPr>
          <a:xfrm>
            <a:off x="4724400" y="1259147"/>
            <a:ext cx="1066800" cy="615107"/>
          </a:xfrm>
          <a:prstGeom prst="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5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63743E-F27F-4B81-A703-19D0461E31EA}"/>
              </a:ext>
            </a:extLst>
          </p:cNvPr>
          <p:cNvSpPr/>
          <p:nvPr/>
        </p:nvSpPr>
        <p:spPr>
          <a:xfrm>
            <a:off x="5003802" y="3956293"/>
            <a:ext cx="267780" cy="271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 dirty="0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39ADFC-65FB-4D7D-8C6B-15AA6D1978C8}"/>
              </a:ext>
            </a:extLst>
          </p:cNvPr>
          <p:cNvGrpSpPr/>
          <p:nvPr/>
        </p:nvGrpSpPr>
        <p:grpSpPr>
          <a:xfrm>
            <a:off x="1981200" y="3124200"/>
            <a:ext cx="1467935" cy="941890"/>
            <a:chOff x="4052382" y="3575293"/>
            <a:chExt cx="1467935" cy="94189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71CDF036-E5CA-48F9-B6B6-73222C4F9403}"/>
                </a:ext>
              </a:extLst>
            </p:cNvPr>
            <p:cNvSpPr/>
            <p:nvPr/>
          </p:nvSpPr>
          <p:spPr>
            <a:xfrm>
              <a:off x="4052382" y="3575293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A60DE3-4EF1-4117-88CB-0B414ADEED26}"/>
                </a:ext>
              </a:extLst>
            </p:cNvPr>
            <p:cNvSpPr/>
            <p:nvPr/>
          </p:nvSpPr>
          <p:spPr>
            <a:xfrm>
              <a:off x="4052382" y="3690962"/>
              <a:ext cx="13716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closure</a:t>
              </a:r>
            </a:p>
            <a:p>
              <a:pPr algn="ctr"/>
              <a:r>
                <a:rPr lang="en-US" sz="1600" dirty="0"/>
                <a:t> { S’ → ● </a:t>
              </a:r>
              <a:r>
                <a:rPr lang="en-US" sz="1600" i="1" dirty="0"/>
                <a:t>P</a:t>
              </a:r>
              <a:r>
                <a:rPr lang="en-US" sz="1600" dirty="0"/>
                <a:t> }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losureRules">
                <a:extLst>
                  <a:ext uri="{FF2B5EF4-FFF2-40B4-BE49-F238E27FC236}">
                    <a16:creationId xmlns:a16="http://schemas.microsoft.com/office/drawing/2014/main" id="{5427CAEE-8351-4F2A-9776-E4D971F4801F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65" name="ClosureRules">
                <a:extLst>
                  <a:ext uri="{FF2B5EF4-FFF2-40B4-BE49-F238E27FC236}">
                    <a16:creationId xmlns:a16="http://schemas.microsoft.com/office/drawing/2014/main" id="{5427CAEE-8351-4F2A-9776-E4D971F48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702F2126-6318-493B-951A-8646B57F9B03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44BB3C-6225-4FB0-BBA3-0AC8607F6F1B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GotoRules">
                <a:extLst>
                  <a:ext uri="{FF2B5EF4-FFF2-40B4-BE49-F238E27FC236}">
                    <a16:creationId xmlns:a16="http://schemas.microsoft.com/office/drawing/2014/main" id="{671EF06A-59ED-404C-A3FB-D794087BAC6D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68" name="GotoRules">
                <a:extLst>
                  <a:ext uri="{FF2B5EF4-FFF2-40B4-BE49-F238E27FC236}">
                    <a16:creationId xmlns:a16="http://schemas.microsoft.com/office/drawing/2014/main" id="{671EF06A-59ED-404C-A3FB-D794087BA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losureI0">
            <a:extLst>
              <a:ext uri="{FF2B5EF4-FFF2-40B4-BE49-F238E27FC236}">
                <a16:creationId xmlns:a16="http://schemas.microsoft.com/office/drawing/2014/main" id="{43D8E4DD-D158-448C-B68C-224FC0DC5EB9}"/>
              </a:ext>
            </a:extLst>
          </p:cNvPr>
          <p:cNvSpPr txBox="1"/>
          <p:nvPr/>
        </p:nvSpPr>
        <p:spPr>
          <a:xfrm>
            <a:off x="5791200" y="3212068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with the 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  <a:r>
              <a:rPr lang="en-US" dirty="0"/>
              <a:t> state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losureI0">
                <a:extLst>
                  <a:ext uri="{FF2B5EF4-FFF2-40B4-BE49-F238E27FC236}">
                    <a16:creationId xmlns:a16="http://schemas.microsoft.com/office/drawing/2014/main" id="{080D9A02-DB1A-4CFF-85A7-F1FCA7559DEE}"/>
                  </a:ext>
                </a:extLst>
              </p:cNvPr>
              <p:cNvSpPr txBox="1"/>
              <p:nvPr/>
            </p:nvSpPr>
            <p:spPr>
              <a:xfrm>
                <a:off x="5705500" y="3737031"/>
                <a:ext cx="206518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Identify state</a:t>
                </a:r>
              </a:p>
              <a:p>
                <a:pPr algn="ctr"/>
                <a:r>
                  <a:rPr lang="en-US" dirty="0"/>
                  <a:t>Closure({ S’ → ● </a:t>
                </a:r>
                <a:r>
                  <a:rPr lang="en-US" i="1" dirty="0"/>
                  <a:t>P</a:t>
                </a:r>
                <a:r>
                  <a:rPr lang="en-US" dirty="0"/>
                  <a:t>}) </a:t>
                </a:r>
              </a:p>
              <a:p>
                <a:pPr algn="ctr"/>
                <a:r>
                  <a:rPr lang="en-US" dirty="0"/>
                  <a:t>=</a:t>
                </a:r>
              </a:p>
              <a:p>
                <a:pPr algn="ctr"/>
                <a:r>
                  <a:rPr lang="en-US" dirty="0"/>
                  <a:t>S’ → ● </a:t>
                </a:r>
                <a:r>
                  <a:rPr lang="en-US" i="1" dirty="0"/>
                  <a:t>P</a:t>
                </a:r>
                <a:endParaRPr lang="en-US" dirty="0"/>
              </a:p>
              <a:p>
                <a:pPr algn="ctr"/>
                <a:r>
                  <a:rPr lang="en-US" b="1" dirty="0">
                    <a:solidFill>
                      <a:schemeClr val="accent6"/>
                    </a:solidFill>
                  </a:rPr>
                  <a:t>    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b="1" i="1" dirty="0">
                    <a:solidFill>
                      <a:schemeClr val="accent6"/>
                    </a:solidFill>
                  </a:rPr>
                  <a:t>P </a:t>
                </a:r>
                <a:r>
                  <a:rPr lang="en-US" b="1" dirty="0">
                    <a:solidFill>
                      <a:schemeClr val="accent6"/>
                    </a:solidFill>
                  </a:rPr>
                  <a:t>::= </a:t>
                </a:r>
                <a:r>
                  <a:rPr lang="en-US" dirty="0">
                    <a:solidFill>
                      <a:schemeClr val="accent6"/>
                    </a:solidFill>
                  </a:rPr>
                  <a:t>●</a:t>
                </a:r>
                <a:r>
                  <a:rPr lang="en-US" b="1" dirty="0">
                    <a:solidFill>
                      <a:schemeClr val="accent6"/>
                    </a:solidFill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</a:rPr>
                  <a:t>γ</a:t>
                </a:r>
                <a:r>
                  <a:rPr lang="en-US" b="1" dirty="0">
                    <a:solidFill>
                      <a:schemeClr val="accent6"/>
                    </a:solidFill>
                  </a:rPr>
                  <a:t>)</a:t>
                </a:r>
              </a:p>
              <a:p>
                <a:pPr algn="ctr"/>
                <a:r>
                  <a:rPr lang="en-US" dirty="0"/>
                  <a:t>     </a:t>
                </a:r>
                <a:r>
                  <a:rPr lang="en-US" i="1" dirty="0"/>
                  <a:t>P</a:t>
                </a:r>
                <a:r>
                  <a:rPr lang="en-US" dirty="0"/>
                  <a:t> → ● </a:t>
                </a:r>
                <a:r>
                  <a:rPr lang="en-US" b="1" dirty="0"/>
                  <a:t>(</a:t>
                </a:r>
                <a:r>
                  <a:rPr lang="en-US" i="1" dirty="0"/>
                  <a:t> L </a:t>
                </a:r>
                <a:r>
                  <a:rPr lang="en-US" b="1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5" name="ClosureI0">
                <a:extLst>
                  <a:ext uri="{FF2B5EF4-FFF2-40B4-BE49-F238E27FC236}">
                    <a16:creationId xmlns:a16="http://schemas.microsoft.com/office/drawing/2014/main" id="{080D9A02-DB1A-4CFF-85A7-F1FCA755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00" y="3737031"/>
                <a:ext cx="2065181" cy="1754326"/>
              </a:xfrm>
              <a:prstGeom prst="rect">
                <a:avLst/>
              </a:prstGeom>
              <a:blipFill>
                <a:blip r:embed="rId4"/>
                <a:stretch>
                  <a:fillRect l="-1770" t="-1736" r="-206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63043D-DE96-4B78-A672-71F1FFAC2395}"/>
                  </a:ext>
                </a:extLst>
              </p14:cNvPr>
              <p14:cNvContentPartPr/>
              <p14:nvPr/>
            </p14:nvContentPartPr>
            <p14:xfrm>
              <a:off x="1184760" y="3956400"/>
              <a:ext cx="7812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63043D-DE96-4B78-A672-71F1FFAC23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5400" y="3947040"/>
                <a:ext cx="9684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56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 dirty="0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01" name="ClosureI0">
            <a:extLst>
              <a:ext uri="{FF2B5EF4-FFF2-40B4-BE49-F238E27FC236}">
                <a16:creationId xmlns:a16="http://schemas.microsoft.com/office/drawing/2014/main" id="{16C536C9-846C-4650-AAEC-D2A8CF23A921}"/>
              </a:ext>
            </a:extLst>
          </p:cNvPr>
          <p:cNvSpPr txBox="1"/>
          <p:nvPr/>
        </p:nvSpPr>
        <p:spPr>
          <a:xfrm>
            <a:off x="5486400" y="540127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Edges:</a:t>
            </a:r>
          </a:p>
          <a:p>
            <a:r>
              <a:rPr lang="en-US" dirty="0"/>
              <a:t>    </a:t>
            </a:r>
            <a:r>
              <a:rPr lang="en-US" dirty="0" err="1"/>
              <a:t>GoTo</a:t>
            </a:r>
            <a:r>
              <a:rPr lang="en-US" dirty="0"/>
              <a:t>(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  <a:r>
              <a:rPr lang="en-US" dirty="0"/>
              <a:t>, P) = closure({ S’ → </a:t>
            </a:r>
            <a:r>
              <a:rPr lang="en-US" i="1" dirty="0"/>
              <a:t>P </a:t>
            </a:r>
            <a:r>
              <a:rPr lang="en-US" dirty="0"/>
              <a:t>● })</a:t>
            </a:r>
          </a:p>
          <a:p>
            <a:r>
              <a:rPr lang="en-US" dirty="0"/>
              <a:t>    </a:t>
            </a:r>
            <a:r>
              <a:rPr lang="en-US" dirty="0" err="1"/>
              <a:t>GoTo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(I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b="1" dirty="0"/>
              <a:t>(</a:t>
            </a:r>
            <a:r>
              <a:rPr lang="en-US" dirty="0"/>
              <a:t> ) = closure({P → </a:t>
            </a:r>
            <a:r>
              <a:rPr lang="en-US" b="1" dirty="0"/>
              <a:t>( </a:t>
            </a:r>
            <a:r>
              <a:rPr lang="en-US" dirty="0"/>
              <a:t>● L </a:t>
            </a:r>
            <a:r>
              <a:rPr lang="en-US" b="1" dirty="0"/>
              <a:t>)</a:t>
            </a:r>
            <a:r>
              <a:rPr lang="en-US" dirty="0"/>
              <a:t> })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losureRules">
                <a:extLst>
                  <a:ext uri="{FF2B5EF4-FFF2-40B4-BE49-F238E27FC236}">
                    <a16:creationId xmlns:a16="http://schemas.microsoft.com/office/drawing/2014/main" id="{5427CAEE-8351-4F2A-9776-E4D971F4801F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65" name="ClosureRules">
                <a:extLst>
                  <a:ext uri="{FF2B5EF4-FFF2-40B4-BE49-F238E27FC236}">
                    <a16:creationId xmlns:a16="http://schemas.microsoft.com/office/drawing/2014/main" id="{5427CAEE-8351-4F2A-9776-E4D971F48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702F2126-6318-493B-951A-8646B57F9B03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44BB3C-6225-4FB0-BBA3-0AC8607F6F1B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GotoRules">
                <a:extLst>
                  <a:ext uri="{FF2B5EF4-FFF2-40B4-BE49-F238E27FC236}">
                    <a16:creationId xmlns:a16="http://schemas.microsoft.com/office/drawing/2014/main" id="{671EF06A-59ED-404C-A3FB-D794087BAC6D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68" name="GotoRules">
                <a:extLst>
                  <a:ext uri="{FF2B5EF4-FFF2-40B4-BE49-F238E27FC236}">
                    <a16:creationId xmlns:a16="http://schemas.microsoft.com/office/drawing/2014/main" id="{671EF06A-59ED-404C-A3FB-D794087BA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loud 27">
            <a:extLst>
              <a:ext uri="{FF2B5EF4-FFF2-40B4-BE49-F238E27FC236}">
                <a16:creationId xmlns:a16="http://schemas.microsoft.com/office/drawing/2014/main" id="{0512E010-E2D3-4A2F-BF32-BD956A42395F}"/>
              </a:ext>
            </a:extLst>
          </p:cNvPr>
          <p:cNvSpPr/>
          <p:nvPr/>
        </p:nvSpPr>
        <p:spPr>
          <a:xfrm>
            <a:off x="4085540" y="3118093"/>
            <a:ext cx="1467935" cy="94189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C830D4-BED3-4F18-AE56-4927B9CDDA17}"/>
              </a:ext>
            </a:extLst>
          </p:cNvPr>
          <p:cNvSpPr/>
          <p:nvPr/>
        </p:nvSpPr>
        <p:spPr>
          <a:xfrm>
            <a:off x="4085540" y="3233762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S’ → </a:t>
            </a:r>
            <a:r>
              <a:rPr lang="en-US" sz="1600" i="1" dirty="0"/>
              <a:t>P </a:t>
            </a:r>
            <a:r>
              <a:rPr lang="en-US" sz="1600" dirty="0"/>
              <a:t>● }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08E464-1A91-4425-BD18-88F478973E4B}"/>
              </a:ext>
            </a:extLst>
          </p:cNvPr>
          <p:cNvGrpSpPr/>
          <p:nvPr/>
        </p:nvGrpSpPr>
        <p:grpSpPr>
          <a:xfrm>
            <a:off x="2053214" y="4343400"/>
            <a:ext cx="1467935" cy="941890"/>
            <a:chOff x="3104065" y="5781278"/>
            <a:chExt cx="1467935" cy="941890"/>
          </a:xfrm>
        </p:grpSpPr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B70C72B9-7405-4E0A-BBB6-2CDCB236EBA5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9A4DA2-E7DF-48AD-8DC2-F056B7EE147F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462216C-F9D2-4BAD-92D9-2988797BBB4B}"/>
              </a:ext>
            </a:extLst>
          </p:cNvPr>
          <p:cNvSpPr/>
          <p:nvPr/>
        </p:nvSpPr>
        <p:spPr>
          <a:xfrm>
            <a:off x="2057400" y="44585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P → </a:t>
            </a:r>
            <a:r>
              <a:rPr lang="en-US" sz="1600" b="1" dirty="0"/>
              <a:t>(</a:t>
            </a:r>
            <a:r>
              <a:rPr lang="en-US" sz="1600" dirty="0"/>
              <a:t> ● L </a:t>
            </a:r>
            <a:r>
              <a:rPr lang="en-US" sz="1600" b="1" dirty="0"/>
              <a:t>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0AF1F0-2E62-4E83-BA7A-8A63F5834A11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748A31E-E34D-4839-A790-D999BF2A38F6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5DD4708-634F-49B2-B9F9-6E53271ABA4C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1B62A15-2D50-449F-BBAB-7902A1186D31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FFB6BD-2647-4963-92A8-6FBB82862866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B943C922-605F-4497-8C87-F6DE85A631FD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DD6934E-E93D-4700-BE65-DCBD0912FA42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F5B7138-A972-4954-9FE6-684B082E1AAE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47" name="ClosureI0">
            <a:extLst>
              <a:ext uri="{FF2B5EF4-FFF2-40B4-BE49-F238E27FC236}">
                <a16:creationId xmlns:a16="http://schemas.microsoft.com/office/drawing/2014/main" id="{8B5B89A5-4993-4556-B836-73CCFAEC9003}"/>
              </a:ext>
            </a:extLst>
          </p:cNvPr>
          <p:cNvSpPr txBox="1"/>
          <p:nvPr/>
        </p:nvSpPr>
        <p:spPr>
          <a:xfrm>
            <a:off x="5791200" y="3212068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with the 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  <a:r>
              <a:rPr lang="en-US" dirty="0"/>
              <a:t> state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losureI0">
                <a:extLst>
                  <a:ext uri="{FF2B5EF4-FFF2-40B4-BE49-F238E27FC236}">
                    <a16:creationId xmlns:a16="http://schemas.microsoft.com/office/drawing/2014/main" id="{97F74CC7-4F6A-42E2-B077-5597E6532897}"/>
                  </a:ext>
                </a:extLst>
              </p:cNvPr>
              <p:cNvSpPr txBox="1"/>
              <p:nvPr/>
            </p:nvSpPr>
            <p:spPr>
              <a:xfrm>
                <a:off x="5705500" y="3737031"/>
                <a:ext cx="206518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Identify state</a:t>
                </a:r>
              </a:p>
              <a:p>
                <a:pPr algn="ctr"/>
                <a:r>
                  <a:rPr lang="en-US" dirty="0"/>
                  <a:t>Closure({ S’ → ● </a:t>
                </a:r>
                <a:r>
                  <a:rPr lang="en-US" i="1" dirty="0"/>
                  <a:t>P</a:t>
                </a:r>
                <a:r>
                  <a:rPr lang="en-US" dirty="0"/>
                  <a:t>}) </a:t>
                </a:r>
              </a:p>
              <a:p>
                <a:pPr algn="ctr"/>
                <a:r>
                  <a:rPr lang="en-US" dirty="0"/>
                  <a:t>=</a:t>
                </a:r>
              </a:p>
              <a:p>
                <a:pPr algn="ctr"/>
                <a:r>
                  <a:rPr lang="en-US" dirty="0"/>
                  <a:t>S’ → ● </a:t>
                </a:r>
                <a:r>
                  <a:rPr lang="en-US" i="1" dirty="0"/>
                  <a:t>P</a:t>
                </a:r>
                <a:endParaRPr lang="en-US" dirty="0"/>
              </a:p>
              <a:p>
                <a:pPr algn="ctr"/>
                <a:r>
                  <a:rPr lang="en-US" b="1" dirty="0">
                    <a:solidFill>
                      <a:schemeClr val="accent6"/>
                    </a:solidFill>
                  </a:rPr>
                  <a:t>    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b="1" i="1" dirty="0">
                    <a:solidFill>
                      <a:schemeClr val="accent6"/>
                    </a:solidFill>
                  </a:rPr>
                  <a:t>P </a:t>
                </a:r>
                <a:r>
                  <a:rPr lang="en-US" b="1" dirty="0">
                    <a:solidFill>
                      <a:schemeClr val="accent6"/>
                    </a:solidFill>
                  </a:rPr>
                  <a:t>::= </a:t>
                </a:r>
                <a:r>
                  <a:rPr lang="en-US" dirty="0">
                    <a:solidFill>
                      <a:schemeClr val="accent6"/>
                    </a:solidFill>
                  </a:rPr>
                  <a:t>●</a:t>
                </a:r>
                <a:r>
                  <a:rPr lang="en-US" b="1" dirty="0">
                    <a:solidFill>
                      <a:schemeClr val="accent6"/>
                    </a:solidFill>
                  </a:rPr>
                  <a:t> </a:t>
                </a:r>
                <a:r>
                  <a:rPr lang="el-GR" b="1" dirty="0">
                    <a:solidFill>
                      <a:schemeClr val="accent6"/>
                    </a:solidFill>
                  </a:rPr>
                  <a:t>γ</a:t>
                </a:r>
                <a:r>
                  <a:rPr lang="en-US" b="1" dirty="0">
                    <a:solidFill>
                      <a:schemeClr val="accent6"/>
                    </a:solidFill>
                  </a:rPr>
                  <a:t>)</a:t>
                </a:r>
              </a:p>
              <a:p>
                <a:pPr algn="ctr"/>
                <a:r>
                  <a:rPr lang="en-US" dirty="0"/>
                  <a:t>     </a:t>
                </a:r>
                <a:r>
                  <a:rPr lang="en-US" i="1" dirty="0"/>
                  <a:t>P</a:t>
                </a:r>
                <a:r>
                  <a:rPr lang="en-US" dirty="0"/>
                  <a:t> → ● </a:t>
                </a:r>
                <a:r>
                  <a:rPr lang="en-US" b="1" dirty="0"/>
                  <a:t>(</a:t>
                </a:r>
                <a:r>
                  <a:rPr lang="en-US" i="1" dirty="0"/>
                  <a:t> L </a:t>
                </a:r>
                <a:r>
                  <a:rPr lang="en-US" b="1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8" name="ClosureI0">
                <a:extLst>
                  <a:ext uri="{FF2B5EF4-FFF2-40B4-BE49-F238E27FC236}">
                    <a16:creationId xmlns:a16="http://schemas.microsoft.com/office/drawing/2014/main" id="{97F74CC7-4F6A-42E2-B077-5597E6532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00" y="3737031"/>
                <a:ext cx="2065181" cy="1754326"/>
              </a:xfrm>
              <a:prstGeom prst="rect">
                <a:avLst/>
              </a:prstGeom>
              <a:blipFill>
                <a:blip r:embed="rId4"/>
                <a:stretch>
                  <a:fillRect l="-1770" t="-1736" r="-206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1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4" grpId="0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52D61014-D14C-460C-A785-C5023D1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76200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15AA2129-AA27-452B-8462-BE17D078F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903837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SLR Parser Construction </a:t>
            </a:r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3344E8FE-EB7E-48E3-815C-9FDA74DBA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0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</p:spTree>
    <p:extLst>
      <p:ext uri="{BB962C8B-B14F-4D97-AF65-F5344CB8AC3E}">
        <p14:creationId xmlns:p14="http://schemas.microsoft.com/office/powerpoint/2010/main" val="75896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71CDF036-E5CA-48F9-B6B6-73222C4F9403}"/>
              </a:ext>
            </a:extLst>
          </p:cNvPr>
          <p:cNvSpPr/>
          <p:nvPr/>
        </p:nvSpPr>
        <p:spPr>
          <a:xfrm>
            <a:off x="4085540" y="3118093"/>
            <a:ext cx="1467935" cy="94189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3743E-F27F-4B81-A703-19D0461E31EA}"/>
              </a:ext>
            </a:extLst>
          </p:cNvPr>
          <p:cNvSpPr/>
          <p:nvPr/>
        </p:nvSpPr>
        <p:spPr>
          <a:xfrm>
            <a:off x="7485374" y="5002496"/>
            <a:ext cx="267780" cy="271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 dirty="0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60DE3-4EF1-4117-88CB-0B414ADEED26}"/>
              </a:ext>
            </a:extLst>
          </p:cNvPr>
          <p:cNvSpPr/>
          <p:nvPr/>
        </p:nvSpPr>
        <p:spPr>
          <a:xfrm>
            <a:off x="4085540" y="3233762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S’ → </a:t>
            </a:r>
            <a:r>
              <a:rPr lang="en-US" sz="1600" i="1" dirty="0"/>
              <a:t>P </a:t>
            </a:r>
            <a:r>
              <a:rPr lang="en-US" sz="1600" dirty="0"/>
              <a:t>● }</a:t>
            </a:r>
          </a:p>
        </p:txBody>
      </p:sp>
      <p:sp>
        <p:nvSpPr>
          <p:cNvPr id="27" name="ClosureI0">
            <a:extLst>
              <a:ext uri="{FF2B5EF4-FFF2-40B4-BE49-F238E27FC236}">
                <a16:creationId xmlns:a16="http://schemas.microsoft.com/office/drawing/2014/main" id="{CE2FCC4B-898A-4ECB-B476-B457654F6EAB}"/>
              </a:ext>
            </a:extLst>
          </p:cNvPr>
          <p:cNvSpPr txBox="1"/>
          <p:nvPr/>
        </p:nvSpPr>
        <p:spPr>
          <a:xfrm>
            <a:off x="6248400" y="2997875"/>
            <a:ext cx="2118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S’ → </a:t>
            </a:r>
            <a:r>
              <a:rPr lang="en-US" i="1" dirty="0"/>
              <a:t>P</a:t>
            </a:r>
            <a:r>
              <a:rPr lang="en-US" dirty="0"/>
              <a:t> ●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dirty="0"/>
              <a:t>{ S’ → </a:t>
            </a:r>
            <a:r>
              <a:rPr lang="en-US" i="1" dirty="0"/>
              <a:t>P </a:t>
            </a:r>
            <a:r>
              <a:rPr lang="en-US" dirty="0"/>
              <a:t>● } </a:t>
            </a:r>
          </a:p>
          <a:p>
            <a:pPr algn="ctr"/>
            <a:r>
              <a:rPr lang="en-US" sz="1400" dirty="0"/>
              <a:t>          (nothing else)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losureRules">
                <a:extLst>
                  <a:ext uri="{FF2B5EF4-FFF2-40B4-BE49-F238E27FC236}">
                    <a16:creationId xmlns:a16="http://schemas.microsoft.com/office/drawing/2014/main" id="{D184A45F-59C3-4D28-8D09-84E09F2BEC48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1" name="ClosureRules">
                <a:extLst>
                  <a:ext uri="{FF2B5EF4-FFF2-40B4-BE49-F238E27FC236}">
                    <a16:creationId xmlns:a16="http://schemas.microsoft.com/office/drawing/2014/main" id="{D184A45F-59C3-4D28-8D09-84E09F2BE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E8932E8-4BA7-4FE6-B886-81DD3D5C1A1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FC5AAB-405C-46B4-B0D8-FC6D84A3DB55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GotoRules">
                <a:extLst>
                  <a:ext uri="{FF2B5EF4-FFF2-40B4-BE49-F238E27FC236}">
                    <a16:creationId xmlns:a16="http://schemas.microsoft.com/office/drawing/2014/main" id="{928B8BF3-8519-440A-8B4C-CCC77B15D13E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4" name="GotoRules">
                <a:extLst>
                  <a:ext uri="{FF2B5EF4-FFF2-40B4-BE49-F238E27FC236}">
                    <a16:creationId xmlns:a16="http://schemas.microsoft.com/office/drawing/2014/main" id="{928B8BF3-8519-440A-8B4C-CCC77B15D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539B6C-41E1-4EFB-BE83-C1EC5D328347}"/>
              </a:ext>
            </a:extLst>
          </p:cNvPr>
          <p:cNvSpPr/>
          <p:nvPr/>
        </p:nvSpPr>
        <p:spPr>
          <a:xfrm>
            <a:off x="3962400" y="2971800"/>
            <a:ext cx="1709560" cy="121920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756975-0038-4CD3-B55E-79C58FFB006B}"/>
              </a:ext>
            </a:extLst>
          </p:cNvPr>
          <p:cNvGrpSpPr/>
          <p:nvPr/>
        </p:nvGrpSpPr>
        <p:grpSpPr>
          <a:xfrm>
            <a:off x="2053214" y="4343400"/>
            <a:ext cx="1467935" cy="941890"/>
            <a:chOff x="3104065" y="5781278"/>
            <a:chExt cx="1467935" cy="941890"/>
          </a:xfrm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F0C0A16C-68EE-4DFA-AB1A-75B78F6CB801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AE5CC2-4743-4D7D-B68E-74DF86073DA3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3B86A91-C9A0-48F3-862C-6D50E16D4A70}"/>
              </a:ext>
            </a:extLst>
          </p:cNvPr>
          <p:cNvSpPr/>
          <p:nvPr/>
        </p:nvSpPr>
        <p:spPr>
          <a:xfrm>
            <a:off x="2057400" y="44585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P → </a:t>
            </a:r>
            <a:r>
              <a:rPr lang="en-US" sz="1600" b="1" dirty="0"/>
              <a:t>(</a:t>
            </a:r>
            <a:r>
              <a:rPr lang="en-US" sz="1600" dirty="0"/>
              <a:t> ● L </a:t>
            </a:r>
            <a:r>
              <a:rPr lang="en-US" sz="1600" b="1" dirty="0"/>
              <a:t>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3F711-F589-4394-9B00-C75483583B4A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A3C837A-39F2-44B0-BD3F-D631E4F92393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38EBF2-9DAF-43EC-900C-70F2B8FF148D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E406DEB-98D4-4CED-BC2C-C0807526F6B3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03AE8C4-739E-483D-8CA7-ACC9CCCAED69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DFA05487-99F9-4277-8A23-16E455A74A37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5083AA6-9731-4A86-9726-6DC2328C00A5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C5B5BB-09E3-44FC-8D67-1BCBB234F3C1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 dirty="0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1" name="ClosureI0">
            <a:extLst>
              <a:ext uri="{FF2B5EF4-FFF2-40B4-BE49-F238E27FC236}">
                <a16:creationId xmlns:a16="http://schemas.microsoft.com/office/drawing/2014/main" id="{361BFBBB-E320-4C40-954C-486BE13192CD}"/>
              </a:ext>
            </a:extLst>
          </p:cNvPr>
          <p:cNvSpPr txBox="1"/>
          <p:nvPr/>
        </p:nvSpPr>
        <p:spPr>
          <a:xfrm>
            <a:off x="6009312" y="5068669"/>
            <a:ext cx="222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edges from 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1</a:t>
            </a:r>
          </a:p>
          <a:p>
            <a:pPr algn="ctr"/>
            <a:r>
              <a:rPr lang="en-US" dirty="0"/>
              <a:t>(none)</a:t>
            </a:r>
            <a:endParaRPr lang="en-US" baseline="-25000" dirty="0"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losureRules">
                <a:extLst>
                  <a:ext uri="{FF2B5EF4-FFF2-40B4-BE49-F238E27FC236}">
                    <a16:creationId xmlns:a16="http://schemas.microsoft.com/office/drawing/2014/main" id="{59609211-F232-4633-B769-84DE7B7DD933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48" name="ClosureRules">
                <a:extLst>
                  <a:ext uri="{FF2B5EF4-FFF2-40B4-BE49-F238E27FC236}">
                    <a16:creationId xmlns:a16="http://schemas.microsoft.com/office/drawing/2014/main" id="{59609211-F232-4633-B769-84DE7B7DD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E31F1B30-3E40-483A-B754-C534DE7C4334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33194D4-FD45-4CDE-A8EA-14B88BE04EAF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GotoRules">
                <a:extLst>
                  <a:ext uri="{FF2B5EF4-FFF2-40B4-BE49-F238E27FC236}">
                    <a16:creationId xmlns:a16="http://schemas.microsoft.com/office/drawing/2014/main" id="{117567CE-32C6-4CC1-987B-BCCFFC269B93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53" name="GotoRules">
                <a:extLst>
                  <a:ext uri="{FF2B5EF4-FFF2-40B4-BE49-F238E27FC236}">
                    <a16:creationId xmlns:a16="http://schemas.microsoft.com/office/drawing/2014/main" id="{117567CE-32C6-4CC1-987B-BCCFFC269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79D811C-8699-4D0F-937A-CC7702456118}"/>
              </a:ext>
            </a:extLst>
          </p:cNvPr>
          <p:cNvGrpSpPr/>
          <p:nvPr/>
        </p:nvGrpSpPr>
        <p:grpSpPr>
          <a:xfrm>
            <a:off x="2053214" y="4343400"/>
            <a:ext cx="1467935" cy="941890"/>
            <a:chOff x="3104065" y="5781278"/>
            <a:chExt cx="1467935" cy="941890"/>
          </a:xfrm>
        </p:grpSpPr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55AB5374-C4D5-4671-9E44-3E3B6682AA1E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DE3A2D-76E1-4144-A4E9-8C5CD65F6918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D2B48204-B179-402B-8908-36F7E7B4D8E7}"/>
              </a:ext>
            </a:extLst>
          </p:cNvPr>
          <p:cNvSpPr/>
          <p:nvPr/>
        </p:nvSpPr>
        <p:spPr>
          <a:xfrm>
            <a:off x="2057400" y="44585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P → </a:t>
            </a:r>
            <a:r>
              <a:rPr lang="en-US" sz="1600" b="1" dirty="0"/>
              <a:t>(</a:t>
            </a:r>
            <a:r>
              <a:rPr lang="en-US" sz="1600" dirty="0"/>
              <a:t> ● L </a:t>
            </a:r>
            <a:r>
              <a:rPr lang="en-US" sz="1600" b="1" dirty="0"/>
              <a:t>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CC91FD-4B30-4154-AD36-220596D0D453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BF63D4B8-339F-44CF-8386-98D1A928A04B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5E624B-377F-496F-A77A-99EB9D4B84AB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CBE978D-EA82-4242-85EE-4D551B04F731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B38461-2298-43CD-B1B9-BE377AD770D8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AF30EC2C-7EB8-40A0-8FC5-2D78D71E1C88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B6EBD46-7E9C-4E8B-91DA-683D0A77C0DD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98C49B1-DF9E-4194-9E6D-1632900E415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66" name="Rounded Rectangle 6">
              <a:extLst>
                <a:ext uri="{FF2B5EF4-FFF2-40B4-BE49-F238E27FC236}">
                  <a16:creationId xmlns:a16="http://schemas.microsoft.com/office/drawing/2014/main" id="{1C7386DF-DBAB-4EF8-9D10-368685183ABB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A566AD2-FAFA-45A2-BE44-64B122E721AF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5CDA7AD5-17CC-4F2E-86D0-64C24F8AFF8A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71" name="ClosureI0">
            <a:extLst>
              <a:ext uri="{FF2B5EF4-FFF2-40B4-BE49-F238E27FC236}">
                <a16:creationId xmlns:a16="http://schemas.microsoft.com/office/drawing/2014/main" id="{8DE2D4AF-20DA-4809-BDDC-B5F8FE71596E}"/>
              </a:ext>
            </a:extLst>
          </p:cNvPr>
          <p:cNvSpPr txBox="1"/>
          <p:nvPr/>
        </p:nvSpPr>
        <p:spPr>
          <a:xfrm>
            <a:off x="6248400" y="2997875"/>
            <a:ext cx="2118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S’ → </a:t>
            </a:r>
            <a:r>
              <a:rPr lang="en-US" i="1" dirty="0"/>
              <a:t>P</a:t>
            </a:r>
            <a:r>
              <a:rPr lang="en-US" dirty="0"/>
              <a:t> ●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dirty="0"/>
              <a:t>{ S’ → </a:t>
            </a:r>
            <a:r>
              <a:rPr lang="en-US" i="1" dirty="0"/>
              <a:t>P </a:t>
            </a:r>
            <a:r>
              <a:rPr lang="en-US" dirty="0"/>
              <a:t>● } </a:t>
            </a:r>
          </a:p>
          <a:p>
            <a:pPr algn="ctr"/>
            <a:r>
              <a:rPr lang="en-US" sz="1400" dirty="0"/>
              <a:t>          (nothing else)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03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 dirty="0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losureRules">
                <a:extLst>
                  <a:ext uri="{FF2B5EF4-FFF2-40B4-BE49-F238E27FC236}">
                    <a16:creationId xmlns:a16="http://schemas.microsoft.com/office/drawing/2014/main" id="{59609211-F232-4633-B769-84DE7B7DD933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48" name="ClosureRules">
                <a:extLst>
                  <a:ext uri="{FF2B5EF4-FFF2-40B4-BE49-F238E27FC236}">
                    <a16:creationId xmlns:a16="http://schemas.microsoft.com/office/drawing/2014/main" id="{59609211-F232-4633-B769-84DE7B7DD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E31F1B30-3E40-483A-B754-C534DE7C4334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33194D4-FD45-4CDE-A8EA-14B88BE04EAF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GotoRules">
                <a:extLst>
                  <a:ext uri="{FF2B5EF4-FFF2-40B4-BE49-F238E27FC236}">
                    <a16:creationId xmlns:a16="http://schemas.microsoft.com/office/drawing/2014/main" id="{117567CE-32C6-4CC1-987B-BCCFFC269B93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53" name="GotoRules">
                <a:extLst>
                  <a:ext uri="{FF2B5EF4-FFF2-40B4-BE49-F238E27FC236}">
                    <a16:creationId xmlns:a16="http://schemas.microsoft.com/office/drawing/2014/main" id="{117567CE-32C6-4CC1-987B-BCCFFC269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79D811C-8699-4D0F-937A-CC7702456118}"/>
              </a:ext>
            </a:extLst>
          </p:cNvPr>
          <p:cNvGrpSpPr/>
          <p:nvPr/>
        </p:nvGrpSpPr>
        <p:grpSpPr>
          <a:xfrm>
            <a:off x="2053214" y="4343400"/>
            <a:ext cx="1467935" cy="941890"/>
            <a:chOff x="3104065" y="5781278"/>
            <a:chExt cx="1467935" cy="941890"/>
          </a:xfrm>
        </p:grpSpPr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55AB5374-C4D5-4671-9E44-3E3B6682AA1E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DE3A2D-76E1-4144-A4E9-8C5CD65F6918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D2B48204-B179-402B-8908-36F7E7B4D8E7}"/>
              </a:ext>
            </a:extLst>
          </p:cNvPr>
          <p:cNvSpPr/>
          <p:nvPr/>
        </p:nvSpPr>
        <p:spPr>
          <a:xfrm>
            <a:off x="2057400" y="44585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P → </a:t>
            </a:r>
            <a:r>
              <a:rPr lang="en-US" sz="1600" b="1" dirty="0"/>
              <a:t>(</a:t>
            </a:r>
            <a:r>
              <a:rPr lang="en-US" sz="1600" dirty="0"/>
              <a:t> ● L </a:t>
            </a:r>
            <a:r>
              <a:rPr lang="en-US" sz="1600" b="1" dirty="0"/>
              <a:t>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CC91FD-4B30-4154-AD36-220596D0D453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BF63D4B8-339F-44CF-8386-98D1A928A04B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5E624B-377F-496F-A77A-99EB9D4B84AB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CBE978D-EA82-4242-85EE-4D551B04F731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B38461-2298-43CD-B1B9-BE377AD770D8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AF30EC2C-7EB8-40A0-8FC5-2D78D71E1C88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B6EBD46-7E9C-4E8B-91DA-683D0A77C0DD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98C49B1-DF9E-4194-9E6D-1632900E415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66" name="Rounded Rectangle 6">
              <a:extLst>
                <a:ext uri="{FF2B5EF4-FFF2-40B4-BE49-F238E27FC236}">
                  <a16:creationId xmlns:a16="http://schemas.microsoft.com/office/drawing/2014/main" id="{1C7386DF-DBAB-4EF8-9D10-368685183ABB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A566AD2-FAFA-45A2-BE44-64B122E721AF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5CDA7AD5-17CC-4F2E-86D0-64C24F8AFF8A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4C4025-423F-482B-82F0-2F3DCBA4759B}"/>
              </a:ext>
            </a:extLst>
          </p:cNvPr>
          <p:cNvSpPr/>
          <p:nvPr/>
        </p:nvSpPr>
        <p:spPr>
          <a:xfrm>
            <a:off x="1948040" y="4267200"/>
            <a:ext cx="1709560" cy="1104071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sureI0">
            <a:extLst>
              <a:ext uri="{FF2B5EF4-FFF2-40B4-BE49-F238E27FC236}">
                <a16:creationId xmlns:a16="http://schemas.microsoft.com/office/drawing/2014/main" id="{65D75AB4-BAD5-469F-9520-1ED3E39A7CC7}"/>
              </a:ext>
            </a:extLst>
          </p:cNvPr>
          <p:cNvSpPr txBox="1"/>
          <p:nvPr/>
        </p:nvSpPr>
        <p:spPr>
          <a:xfrm>
            <a:off x="6230372" y="2997875"/>
            <a:ext cx="23040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P → </a:t>
            </a:r>
            <a:r>
              <a:rPr lang="en-US" b="1" dirty="0"/>
              <a:t>(</a:t>
            </a:r>
            <a:r>
              <a:rPr lang="en-US" dirty="0"/>
              <a:t>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dirty="0"/>
              <a:t>P → </a:t>
            </a:r>
            <a:r>
              <a:rPr lang="en-US" b="1" dirty="0"/>
              <a:t>(</a:t>
            </a:r>
            <a:r>
              <a:rPr lang="en-US" dirty="0"/>
              <a:t>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 → ● </a:t>
            </a:r>
            <a:r>
              <a:rPr lang="en-US" b="1" dirty="0"/>
              <a:t>id</a:t>
            </a:r>
          </a:p>
          <a:p>
            <a:pPr algn="ctr"/>
            <a:r>
              <a:rPr lang="en-US" dirty="0"/>
              <a:t>L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losureI0">
                <a:extLst>
                  <a:ext uri="{FF2B5EF4-FFF2-40B4-BE49-F238E27FC236}">
                    <a16:creationId xmlns:a16="http://schemas.microsoft.com/office/drawing/2014/main" id="{258A0779-2351-4DA5-BCE8-5EAF8FCECF45}"/>
                  </a:ext>
                </a:extLst>
              </p:cNvPr>
              <p:cNvSpPr txBox="1"/>
              <p:nvPr/>
            </p:nvSpPr>
            <p:spPr>
              <a:xfrm>
                <a:off x="5105400" y="5257800"/>
                <a:ext cx="4069832" cy="1140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                 Edges out of </a:t>
                </a:r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r>
                  <a:rPr lang="en-US" dirty="0"/>
                  <a:t>    </a:t>
                </a:r>
                <a:r>
                  <a:rPr lang="en-US" dirty="0" err="1"/>
                  <a:t>GoTo</a:t>
                </a:r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(I</a:t>
                </a:r>
                <a:r>
                  <a:rPr lang="en-US" baseline="-25000" dirty="0"/>
                  <a:t>2</a:t>
                </a:r>
                <a:r>
                  <a:rPr lang="en-US" dirty="0"/>
                  <a:t>, </a:t>
                </a:r>
                <a:r>
                  <a:rPr lang="en-US" b="1" dirty="0"/>
                  <a:t>id</a:t>
                </a:r>
                <a:r>
                  <a:rPr lang="en-US" dirty="0"/>
                  <a:t> ) = closure({L → </a:t>
                </a:r>
                <a:r>
                  <a:rPr lang="en-US" b="1" dirty="0"/>
                  <a:t>id </a:t>
                </a:r>
                <a:r>
                  <a:rPr lang="en-US" dirty="0"/>
                  <a:t>● })	</a:t>
                </a:r>
              </a:p>
              <a:p>
                <a:r>
                  <a:rPr lang="en-US" dirty="0"/>
                  <a:t>    </a:t>
                </a:r>
                <a:r>
                  <a:rPr lang="en-US" dirty="0" err="1"/>
                  <a:t>GoTo</a:t>
                </a:r>
                <a:r>
                  <a:rPr lang="en-US" dirty="0"/>
                  <a:t>(</a:t>
                </a:r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  <a:r>
                  <a:rPr lang="en-US" dirty="0"/>
                  <a:t>, </a:t>
                </a:r>
                <a:r>
                  <a:rPr lang="en-US" i="1" dirty="0"/>
                  <a:t>L</a:t>
                </a:r>
                <a:r>
                  <a:rPr lang="en-US" dirty="0"/>
                  <a:t>) = closure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eqArr>
                              <m:eqArr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b="0" i="1" dirty="0" smtClean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→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b="0" i="1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b="0" i="1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●</m:t>
                                </m:r>
                                <m:r>
                                  <m:rPr>
                                    <m:nor/>
                                  </m:rPr>
                                  <a:rPr lang="en-US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)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/>
                            </m:eqAr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ClosureI0">
                <a:extLst>
                  <a:ext uri="{FF2B5EF4-FFF2-40B4-BE49-F238E27FC236}">
                    <a16:creationId xmlns:a16="http://schemas.microsoft.com/office/drawing/2014/main" id="{258A0779-2351-4DA5-BCE8-5EAF8FCEC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257800"/>
                <a:ext cx="4069832" cy="1140184"/>
              </a:xfrm>
              <a:prstGeom prst="rect">
                <a:avLst/>
              </a:prstGeom>
              <a:blipFill>
                <a:blip r:embed="rId2"/>
                <a:stretch>
                  <a:fillRect t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3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4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207DA1-4971-46DD-9030-09A3245B3161}"/>
                  </a:ext>
                </a:extLst>
              </p:cNvPr>
              <p:cNvSpPr/>
              <p:nvPr/>
            </p:nvSpPr>
            <p:spPr>
              <a:xfrm>
                <a:off x="7540418" y="6084344"/>
                <a:ext cx="1219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dirty="0" smtClean="0"/>
                        <m:t>L</m:t>
                      </m:r>
                      <m:r>
                        <m:rPr>
                          <m:nor/>
                        </m:rPr>
                        <a:rPr lang="en-US" dirty="0"/>
                        <m:t> → </m:t>
                      </m:r>
                      <m:r>
                        <m:rPr>
                          <m:nor/>
                        </m:rPr>
                        <a:rPr lang="en-US" i="1" dirty="0"/>
                        <m:t>L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●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id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207DA1-4971-46DD-9030-09A3245B3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418" y="6084344"/>
                <a:ext cx="12194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055FCB3-13B7-4591-8673-D8E2E4D630C2}"/>
              </a:ext>
            </a:extLst>
          </p:cNvPr>
          <p:cNvGrpSpPr/>
          <p:nvPr/>
        </p:nvGrpSpPr>
        <p:grpSpPr>
          <a:xfrm>
            <a:off x="2057400" y="5611310"/>
            <a:ext cx="1467935" cy="941890"/>
            <a:chOff x="3104065" y="5781278"/>
            <a:chExt cx="1467935" cy="941890"/>
          </a:xfrm>
        </p:grpSpPr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C6829BA6-D436-45E6-A7B0-ED6C8EA3C7C8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44C8A3-CA1B-4CA5-B3D3-CC8B9E4EC5BC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F6F64DE-BE3F-4101-A866-6CDC89420AB1}"/>
              </a:ext>
            </a:extLst>
          </p:cNvPr>
          <p:cNvSpPr/>
          <p:nvPr/>
        </p:nvSpPr>
        <p:spPr>
          <a:xfrm>
            <a:off x="2061586" y="565023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47CE4-6E49-48C8-B10C-C662C7BBE882}"/>
              </a:ext>
            </a:extLst>
          </p:cNvPr>
          <p:cNvGrpSpPr/>
          <p:nvPr/>
        </p:nvGrpSpPr>
        <p:grpSpPr>
          <a:xfrm>
            <a:off x="3962400" y="3999265"/>
            <a:ext cx="2052537" cy="1535845"/>
            <a:chOff x="4724400" y="4495800"/>
            <a:chExt cx="1846129" cy="15358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B79B73-9BC9-4FB3-B875-EE1492BCCA52}"/>
                </a:ext>
              </a:extLst>
            </p:cNvPr>
            <p:cNvGrpSpPr/>
            <p:nvPr/>
          </p:nvGrpSpPr>
          <p:grpSpPr>
            <a:xfrm>
              <a:off x="4724400" y="4495800"/>
              <a:ext cx="1846129" cy="1535845"/>
              <a:chOff x="3657600" y="4495800"/>
              <a:chExt cx="1846129" cy="153584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609F3B1-191E-438C-9B52-F9727EC87040}"/>
                  </a:ext>
                </a:extLst>
              </p:cNvPr>
              <p:cNvGrpSpPr/>
              <p:nvPr/>
            </p:nvGrpSpPr>
            <p:grpSpPr>
              <a:xfrm>
                <a:off x="3657600" y="4495800"/>
                <a:ext cx="1846129" cy="1535845"/>
                <a:chOff x="3104065" y="5662557"/>
                <a:chExt cx="1467935" cy="1535845"/>
              </a:xfrm>
            </p:grpSpPr>
            <p:sp>
              <p:nvSpPr>
                <p:cNvPr id="34" name="Cloud 33">
                  <a:extLst>
                    <a:ext uri="{FF2B5EF4-FFF2-40B4-BE49-F238E27FC236}">
                      <a16:creationId xmlns:a16="http://schemas.microsoft.com/office/drawing/2014/main" id="{D92B8659-FA57-40CE-A96E-4CC82C36B5E1}"/>
                    </a:ext>
                  </a:extLst>
                </p:cNvPr>
                <p:cNvSpPr/>
                <p:nvPr/>
              </p:nvSpPr>
              <p:spPr>
                <a:xfrm>
                  <a:off x="3104065" y="5662557"/>
                  <a:ext cx="1467935" cy="1535845"/>
                </a:xfrm>
                <a:prstGeom prst="cloud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F66ADD0-E2BF-47CD-BFCB-866EB5C0A6E1}"/>
                    </a:ext>
                  </a:extLst>
                </p:cNvPr>
                <p:cNvSpPr/>
                <p:nvPr/>
              </p:nvSpPr>
              <p:spPr>
                <a:xfrm rot="19843486">
                  <a:off x="4147412" y="6129022"/>
                  <a:ext cx="267780" cy="271846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94CD5F-03F1-4B6E-B691-28F8AB62BF41}"/>
                  </a:ext>
                </a:extLst>
              </p:cNvPr>
              <p:cNvSpPr/>
              <p:nvPr/>
            </p:nvSpPr>
            <p:spPr>
              <a:xfrm rot="19843486">
                <a:off x="5002367" y="5229713"/>
                <a:ext cx="267780" cy="27184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6CDAAB-E3C0-4147-B36A-8F333C4F2E8D}"/>
                </a:ext>
              </a:extLst>
            </p:cNvPr>
            <p:cNvSpPr/>
            <p:nvPr/>
          </p:nvSpPr>
          <p:spPr>
            <a:xfrm>
              <a:off x="4930011" y="4687535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closure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E65EEAB-C4AB-4189-8519-1DDF5439CD3C}"/>
                    </a:ext>
                  </a:extLst>
                </p:cNvPr>
                <p:cNvSpPr/>
                <p:nvPr/>
              </p:nvSpPr>
              <p:spPr>
                <a:xfrm>
                  <a:off x="4814812" y="4976414"/>
                  <a:ext cx="1691553" cy="5861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→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●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)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/>
                            </m:eqAr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E65EEAB-C4AB-4189-8519-1DDF5439C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812" y="4976414"/>
                  <a:ext cx="1691553" cy="586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C21778D-2FE5-4073-98BE-E8F9A193CF4E}"/>
                    </a:ext>
                  </a:extLst>
                </p:cNvPr>
                <p:cNvSpPr/>
                <p:nvPr/>
              </p:nvSpPr>
              <p:spPr>
                <a:xfrm>
                  <a:off x="5067086" y="5227846"/>
                  <a:ext cx="12194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1" dirty="0" smtClean="0"/>
                          <m:t>L</m:t>
                        </m:r>
                        <m:r>
                          <m:rPr>
                            <m:nor/>
                          </m:rPr>
                          <a:rPr lang="en-US" dirty="0"/>
                          <m:t> → </m:t>
                        </m:r>
                        <m:r>
                          <m:rPr>
                            <m:nor/>
                          </m:rPr>
                          <a:rPr lang="en-US" i="1" dirty="0"/>
                          <m:t>L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●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id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C21778D-2FE5-4073-98BE-E8F9A193C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086" y="5227846"/>
                  <a:ext cx="121943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F4EEEA-0713-496D-9424-F33F897341DE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D474EDC-69EE-489B-BD9C-4D723D239CEC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56" name="ClosureI0">
            <a:extLst>
              <a:ext uri="{FF2B5EF4-FFF2-40B4-BE49-F238E27FC236}">
                <a16:creationId xmlns:a16="http://schemas.microsoft.com/office/drawing/2014/main" id="{9487C77D-57A2-4F19-AE69-A669F9B79507}"/>
              </a:ext>
            </a:extLst>
          </p:cNvPr>
          <p:cNvSpPr txBox="1"/>
          <p:nvPr/>
        </p:nvSpPr>
        <p:spPr>
          <a:xfrm>
            <a:off x="6230372" y="2997875"/>
            <a:ext cx="23040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P → </a:t>
            </a:r>
            <a:r>
              <a:rPr lang="en-US" b="1" dirty="0"/>
              <a:t>(</a:t>
            </a:r>
            <a:r>
              <a:rPr lang="en-US" dirty="0"/>
              <a:t>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dirty="0"/>
              <a:t>P → </a:t>
            </a:r>
            <a:r>
              <a:rPr lang="en-US" b="1" dirty="0"/>
              <a:t>(</a:t>
            </a:r>
            <a:r>
              <a:rPr lang="en-US" dirty="0"/>
              <a:t>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 → ● </a:t>
            </a:r>
            <a:r>
              <a:rPr lang="en-US" b="1" dirty="0"/>
              <a:t>id</a:t>
            </a:r>
          </a:p>
          <a:p>
            <a:pPr algn="ctr"/>
            <a:r>
              <a:rPr lang="en-US" dirty="0"/>
              <a:t>L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52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055FCB3-13B7-4591-8673-D8E2E4D630C2}"/>
              </a:ext>
            </a:extLst>
          </p:cNvPr>
          <p:cNvGrpSpPr/>
          <p:nvPr/>
        </p:nvGrpSpPr>
        <p:grpSpPr>
          <a:xfrm>
            <a:off x="2057400" y="5611310"/>
            <a:ext cx="1467935" cy="941890"/>
            <a:chOff x="3104065" y="5781278"/>
            <a:chExt cx="1467935" cy="941890"/>
          </a:xfrm>
        </p:grpSpPr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C6829BA6-D436-45E6-A7B0-ED6C8EA3C7C8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44C8A3-CA1B-4CA5-B3D3-CC8B9E4EC5BC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F6F64DE-BE3F-4101-A866-6CDC89420AB1}"/>
              </a:ext>
            </a:extLst>
          </p:cNvPr>
          <p:cNvSpPr/>
          <p:nvPr/>
        </p:nvSpPr>
        <p:spPr>
          <a:xfrm>
            <a:off x="2061586" y="565023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47CE4-6E49-48C8-B10C-C662C7BBE882}"/>
              </a:ext>
            </a:extLst>
          </p:cNvPr>
          <p:cNvGrpSpPr/>
          <p:nvPr/>
        </p:nvGrpSpPr>
        <p:grpSpPr>
          <a:xfrm>
            <a:off x="3962400" y="3999265"/>
            <a:ext cx="2052537" cy="1535845"/>
            <a:chOff x="4724400" y="4495800"/>
            <a:chExt cx="1846129" cy="15358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B79B73-9BC9-4FB3-B875-EE1492BCCA52}"/>
                </a:ext>
              </a:extLst>
            </p:cNvPr>
            <p:cNvGrpSpPr/>
            <p:nvPr/>
          </p:nvGrpSpPr>
          <p:grpSpPr>
            <a:xfrm>
              <a:off x="4724400" y="4495800"/>
              <a:ext cx="1846129" cy="1535845"/>
              <a:chOff x="3657600" y="4495800"/>
              <a:chExt cx="1846129" cy="153584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609F3B1-191E-438C-9B52-F9727EC87040}"/>
                  </a:ext>
                </a:extLst>
              </p:cNvPr>
              <p:cNvGrpSpPr/>
              <p:nvPr/>
            </p:nvGrpSpPr>
            <p:grpSpPr>
              <a:xfrm>
                <a:off x="3657600" y="4495800"/>
                <a:ext cx="1846129" cy="1535845"/>
                <a:chOff x="3104065" y="5662557"/>
                <a:chExt cx="1467935" cy="1535845"/>
              </a:xfrm>
            </p:grpSpPr>
            <p:sp>
              <p:nvSpPr>
                <p:cNvPr id="34" name="Cloud 33">
                  <a:extLst>
                    <a:ext uri="{FF2B5EF4-FFF2-40B4-BE49-F238E27FC236}">
                      <a16:creationId xmlns:a16="http://schemas.microsoft.com/office/drawing/2014/main" id="{D92B8659-FA57-40CE-A96E-4CC82C36B5E1}"/>
                    </a:ext>
                  </a:extLst>
                </p:cNvPr>
                <p:cNvSpPr/>
                <p:nvPr/>
              </p:nvSpPr>
              <p:spPr>
                <a:xfrm>
                  <a:off x="3104065" y="5662557"/>
                  <a:ext cx="1467935" cy="1535845"/>
                </a:xfrm>
                <a:prstGeom prst="cloud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F66ADD0-E2BF-47CD-BFCB-866EB5C0A6E1}"/>
                    </a:ext>
                  </a:extLst>
                </p:cNvPr>
                <p:cNvSpPr/>
                <p:nvPr/>
              </p:nvSpPr>
              <p:spPr>
                <a:xfrm rot="19843486">
                  <a:off x="4147412" y="6129022"/>
                  <a:ext cx="267780" cy="271846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94CD5F-03F1-4B6E-B691-28F8AB62BF41}"/>
                  </a:ext>
                </a:extLst>
              </p:cNvPr>
              <p:cNvSpPr/>
              <p:nvPr/>
            </p:nvSpPr>
            <p:spPr>
              <a:xfrm rot="19843486">
                <a:off x="5002367" y="5229713"/>
                <a:ext cx="267780" cy="27184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6CDAAB-E3C0-4147-B36A-8F333C4F2E8D}"/>
                </a:ext>
              </a:extLst>
            </p:cNvPr>
            <p:cNvSpPr/>
            <p:nvPr/>
          </p:nvSpPr>
          <p:spPr>
            <a:xfrm>
              <a:off x="4930011" y="4687535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closure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E65EEAB-C4AB-4189-8519-1DDF5439CD3C}"/>
                    </a:ext>
                  </a:extLst>
                </p:cNvPr>
                <p:cNvSpPr/>
                <p:nvPr/>
              </p:nvSpPr>
              <p:spPr>
                <a:xfrm>
                  <a:off x="4814812" y="4976414"/>
                  <a:ext cx="1691553" cy="5861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→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●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)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/>
                            </m:eqAr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E65EEAB-C4AB-4189-8519-1DDF5439C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812" y="4976414"/>
                  <a:ext cx="1691553" cy="5861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C21778D-2FE5-4073-98BE-E8F9A193CF4E}"/>
                    </a:ext>
                  </a:extLst>
                </p:cNvPr>
                <p:cNvSpPr/>
                <p:nvPr/>
              </p:nvSpPr>
              <p:spPr>
                <a:xfrm>
                  <a:off x="5067086" y="5227846"/>
                  <a:ext cx="12194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1" dirty="0" smtClean="0"/>
                          <m:t>L</m:t>
                        </m:r>
                        <m:r>
                          <m:rPr>
                            <m:nor/>
                          </m:rPr>
                          <a:rPr lang="en-US" dirty="0"/>
                          <m:t> → </m:t>
                        </m:r>
                        <m:r>
                          <m:rPr>
                            <m:nor/>
                          </m:rPr>
                          <a:rPr lang="en-US" i="1" dirty="0"/>
                          <m:t>L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●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id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C21778D-2FE5-4073-98BE-E8F9A193C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086" y="5227846"/>
                  <a:ext cx="121943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F4EEEA-0713-496D-9424-F33F897341DE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D474EDC-69EE-489B-BD9C-4D723D239CEC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DE82D48-361F-47FE-A2F8-30358B281F2D}"/>
              </a:ext>
            </a:extLst>
          </p:cNvPr>
          <p:cNvSpPr/>
          <p:nvPr/>
        </p:nvSpPr>
        <p:spPr>
          <a:xfrm>
            <a:off x="4005439" y="3904374"/>
            <a:ext cx="2035803" cy="1693107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losureI0">
                <a:extLst>
                  <a:ext uri="{FF2B5EF4-FFF2-40B4-BE49-F238E27FC236}">
                    <a16:creationId xmlns:a16="http://schemas.microsoft.com/office/drawing/2014/main" id="{A54FEDF4-C1A0-4EEE-9A06-D5D391FEE43D}"/>
                  </a:ext>
                </a:extLst>
              </p:cNvPr>
              <p:cNvSpPr txBox="1"/>
              <p:nvPr/>
            </p:nvSpPr>
            <p:spPr>
              <a:xfrm>
                <a:off x="6287964" y="2997875"/>
                <a:ext cx="2646045" cy="197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Identify state</a:t>
                </a:r>
              </a:p>
              <a:p>
                <a:pPr algn="ctr"/>
                <a:r>
                  <a:rPr lang="en-US" dirty="0"/>
                  <a:t>closure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eqArr>
                              <m:eqArr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→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●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)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/>
                            </m:eqAr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/>
                        <m:t>P</m:t>
                      </m:r>
                      <m:r>
                        <m:rPr>
                          <m:nor/>
                        </m:rPr>
                        <a:rPr lang="en-US" i="1" dirty="0"/>
                        <m:t>  </m:t>
                      </m:r>
                      <m:r>
                        <m:rPr>
                          <m:nor/>
                        </m:rPr>
                        <a:rPr lang="en-US" dirty="0"/>
                        <m:t>→ 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 </m:t>
                      </m:r>
                      <m:r>
                        <m:rPr>
                          <m:nor/>
                        </m:rPr>
                        <a:rPr lang="en-US" i="1" dirty="0"/>
                        <m:t>L</m:t>
                      </m:r>
                      <m:r>
                        <m:rPr>
                          <m:nor/>
                        </m:rPr>
                        <a:rPr lang="en-US" i="1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● 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i="1" dirty="0"/>
                  <a:t>L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 → </m:t>
                    </m:r>
                    <m:r>
                      <m:rPr>
                        <m:nor/>
                      </m:rPr>
                      <a:rPr lang="en-US" i="1" dirty="0"/>
                      <m:t>L</m:t>
                    </m:r>
                    <m:r>
                      <m:rPr>
                        <m:nor/>
                      </m:rPr>
                      <a:rPr lang="en-US" dirty="0"/>
                      <m:t> ● </m:t>
                    </m:r>
                    <m:r>
                      <m:rPr>
                        <m:nor/>
                      </m:rPr>
                      <a:rPr lang="en-US" b="1" dirty="0"/>
                      <m:t>id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sz="1600" dirty="0"/>
                  <a:t>(nothing else)</a:t>
                </a:r>
              </a:p>
            </p:txBody>
          </p:sp>
        </mc:Choice>
        <mc:Fallback xmlns="">
          <p:sp>
            <p:nvSpPr>
              <p:cNvPr id="56" name="ClosureI0">
                <a:extLst>
                  <a:ext uri="{FF2B5EF4-FFF2-40B4-BE49-F238E27FC236}">
                    <a16:creationId xmlns:a16="http://schemas.microsoft.com/office/drawing/2014/main" id="{A54FEDF4-C1A0-4EEE-9A06-D5D391FE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964" y="2997875"/>
                <a:ext cx="2646045" cy="1971181"/>
              </a:xfrm>
              <a:prstGeom prst="rect">
                <a:avLst/>
              </a:prstGeom>
              <a:blipFill>
                <a:blip r:embed="rId6"/>
                <a:stretch>
                  <a:fillRect l="-1609" t="-1858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73A49A2-B18C-4BC6-AC42-10F0609CC0B5}"/>
                  </a:ext>
                </a:extLst>
              </p:cNvPr>
              <p:cNvSpPr/>
              <p:nvPr/>
            </p:nvSpPr>
            <p:spPr>
              <a:xfrm>
                <a:off x="7359267" y="3537098"/>
                <a:ext cx="1166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i="1" dirty="0"/>
                  <a:t>L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 → </m:t>
                    </m:r>
                    <m:r>
                      <m:rPr>
                        <m:nor/>
                      </m:rPr>
                      <a:rPr lang="en-US" i="1" dirty="0"/>
                      <m:t>L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●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1" dirty="0"/>
                      <m:t>id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73A49A2-B18C-4BC6-AC42-10F0609CC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67" y="3537098"/>
                <a:ext cx="1166538" cy="369332"/>
              </a:xfrm>
              <a:prstGeom prst="rect">
                <a:avLst/>
              </a:prstGeom>
              <a:blipFill>
                <a:blip r:embed="rId7"/>
                <a:stretch>
                  <a:fillRect l="-41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8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055FCB3-13B7-4591-8673-D8E2E4D630C2}"/>
              </a:ext>
            </a:extLst>
          </p:cNvPr>
          <p:cNvGrpSpPr/>
          <p:nvPr/>
        </p:nvGrpSpPr>
        <p:grpSpPr>
          <a:xfrm>
            <a:off x="2057400" y="5611310"/>
            <a:ext cx="1467935" cy="941890"/>
            <a:chOff x="3104065" y="5781278"/>
            <a:chExt cx="1467935" cy="941890"/>
          </a:xfrm>
        </p:grpSpPr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C6829BA6-D436-45E6-A7B0-ED6C8EA3C7C8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44C8A3-CA1B-4CA5-B3D3-CC8B9E4EC5BC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F6F64DE-BE3F-4101-A866-6CDC89420AB1}"/>
              </a:ext>
            </a:extLst>
          </p:cNvPr>
          <p:cNvSpPr/>
          <p:nvPr/>
        </p:nvSpPr>
        <p:spPr>
          <a:xfrm>
            <a:off x="2061586" y="565023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F4EEEA-0713-496D-9424-F33F897341DE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D474EDC-69EE-489B-BD9C-4D723D239CEC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58" name="Rounded Rectangle 18">
            <a:extLst>
              <a:ext uri="{FF2B5EF4-FFF2-40B4-BE49-F238E27FC236}">
                <a16:creationId xmlns:a16="http://schemas.microsoft.com/office/drawing/2014/main" id="{BAA545F7-5BF5-46DF-B990-37477E0719C4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77BD09-76AB-4785-9383-629E25CE4BC0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losureI0">
                <a:extLst>
                  <a:ext uri="{FF2B5EF4-FFF2-40B4-BE49-F238E27FC236}">
                    <a16:creationId xmlns:a16="http://schemas.microsoft.com/office/drawing/2014/main" id="{735419DC-C908-4D5A-BA67-6F27528683CB}"/>
                  </a:ext>
                </a:extLst>
              </p:cNvPr>
              <p:cNvSpPr txBox="1"/>
              <p:nvPr/>
            </p:nvSpPr>
            <p:spPr>
              <a:xfrm>
                <a:off x="5791200" y="2997875"/>
                <a:ext cx="2646045" cy="197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Identify state</a:t>
                </a:r>
              </a:p>
              <a:p>
                <a:pPr algn="ctr"/>
                <a:r>
                  <a:rPr lang="en-US" dirty="0"/>
                  <a:t>closure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eqArr>
                              <m:eqArr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→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●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)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→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●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id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eqAr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/>
                        <m:t>P</m:t>
                      </m:r>
                      <m:r>
                        <m:rPr>
                          <m:nor/>
                        </m:rPr>
                        <a:rPr lang="en-US" i="1" dirty="0"/>
                        <m:t>  </m:t>
                      </m:r>
                      <m:r>
                        <m:rPr>
                          <m:nor/>
                        </m:rPr>
                        <a:rPr lang="en-US" dirty="0"/>
                        <m:t>→ 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 </m:t>
                      </m:r>
                      <m:r>
                        <m:rPr>
                          <m:nor/>
                        </m:rPr>
                        <a:rPr lang="en-US" i="1" dirty="0"/>
                        <m:t>L</m:t>
                      </m:r>
                      <m:r>
                        <m:rPr>
                          <m:nor/>
                        </m:rPr>
                        <a:rPr lang="en-US" i="1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● 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i="1" dirty="0"/>
                  <a:t>L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 → </m:t>
                    </m:r>
                    <m:r>
                      <m:rPr>
                        <m:nor/>
                      </m:rPr>
                      <a:rPr lang="en-US" i="1" dirty="0"/>
                      <m:t>L</m:t>
                    </m:r>
                    <m:r>
                      <m:rPr>
                        <m:nor/>
                      </m:rPr>
                      <a:rPr lang="en-US" dirty="0"/>
                      <m:t> ● </m:t>
                    </m:r>
                    <m:r>
                      <m:rPr>
                        <m:nor/>
                      </m:rPr>
                      <a:rPr lang="en-US" b="1" dirty="0"/>
                      <m:t>id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sz="1600" dirty="0"/>
                  <a:t>(nothing else)</a:t>
                </a:r>
              </a:p>
            </p:txBody>
          </p:sp>
        </mc:Choice>
        <mc:Fallback xmlns="">
          <p:sp>
            <p:nvSpPr>
              <p:cNvPr id="70" name="ClosureI0">
                <a:extLst>
                  <a:ext uri="{FF2B5EF4-FFF2-40B4-BE49-F238E27FC236}">
                    <a16:creationId xmlns:a16="http://schemas.microsoft.com/office/drawing/2014/main" id="{735419DC-C908-4D5A-BA67-6F275286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97875"/>
                <a:ext cx="2646045" cy="1971181"/>
              </a:xfrm>
              <a:prstGeom prst="rect">
                <a:avLst/>
              </a:prstGeom>
              <a:blipFill>
                <a:blip r:embed="rId4"/>
                <a:stretch>
                  <a:fillRect l="-1843" t="-1858" b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D255D3-D4A5-4014-8121-10B2083615B5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2CC3AD4-1244-43A1-AAC0-E667ACC7FE56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5BFB9029-395E-4614-840B-1268B05005AD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A2A572-CD02-47DD-B2D2-1F84E85D1BB2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40DDE-E191-46F5-99AA-B60F8E818E5A}"/>
              </a:ext>
            </a:extLst>
          </p:cNvPr>
          <p:cNvGrpSpPr/>
          <p:nvPr/>
        </p:nvGrpSpPr>
        <p:grpSpPr>
          <a:xfrm rot="11095487">
            <a:off x="4055402" y="3692101"/>
            <a:ext cx="1467935" cy="635927"/>
            <a:chOff x="3104065" y="5781278"/>
            <a:chExt cx="1467935" cy="941890"/>
          </a:xfrm>
        </p:grpSpPr>
        <p:sp>
          <p:nvSpPr>
            <p:cNvPr id="73" name="Cloud 72">
              <a:extLst>
                <a:ext uri="{FF2B5EF4-FFF2-40B4-BE49-F238E27FC236}">
                  <a16:creationId xmlns:a16="http://schemas.microsoft.com/office/drawing/2014/main" id="{ADE4D580-B478-4B36-936C-FE4B3E781581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2D741C-7718-4C33-89E6-21BDA761099C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A518B1DC-BE3F-42B5-9472-EA220897941B}"/>
              </a:ext>
            </a:extLst>
          </p:cNvPr>
          <p:cNvSpPr/>
          <p:nvPr/>
        </p:nvSpPr>
        <p:spPr>
          <a:xfrm>
            <a:off x="4112962" y="3687880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P → </a:t>
            </a:r>
            <a:r>
              <a:rPr lang="en-US" sz="1600" b="1" dirty="0"/>
              <a:t>(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) </a:t>
            </a:r>
            <a:r>
              <a:rPr lang="en-US" sz="1600" dirty="0"/>
              <a:t>●</a:t>
            </a:r>
            <a:endParaRPr lang="en-US" sz="1600" b="1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E07C46-6A3A-40F1-A7C6-626FE0BA62FF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B984294-55A4-4431-9F6C-D354FA9828B3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0C5142A-E40F-4BF1-8BFE-822B2D83D9CB}"/>
              </a:ext>
            </a:extLst>
          </p:cNvPr>
          <p:cNvGrpSpPr/>
          <p:nvPr/>
        </p:nvGrpSpPr>
        <p:grpSpPr>
          <a:xfrm>
            <a:off x="2057400" y="5611310"/>
            <a:ext cx="1467935" cy="941890"/>
            <a:chOff x="3104065" y="5781278"/>
            <a:chExt cx="1467935" cy="941890"/>
          </a:xfrm>
        </p:grpSpPr>
        <p:sp>
          <p:nvSpPr>
            <p:cNvPr id="79" name="Cloud 78">
              <a:extLst>
                <a:ext uri="{FF2B5EF4-FFF2-40B4-BE49-F238E27FC236}">
                  <a16:creationId xmlns:a16="http://schemas.microsoft.com/office/drawing/2014/main" id="{E81D073D-7BD4-469A-89CA-B62A59626285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D4F17F1-152E-4B0D-93DC-C6A1D87A4E67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E8EC95F5-BB6B-43B7-B858-9FF5FB8B376E}"/>
              </a:ext>
            </a:extLst>
          </p:cNvPr>
          <p:cNvSpPr/>
          <p:nvPr/>
        </p:nvSpPr>
        <p:spPr>
          <a:xfrm>
            <a:off x="2061586" y="565023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</a:p>
        </p:txBody>
      </p:sp>
      <p:sp>
        <p:nvSpPr>
          <p:cNvPr id="82" name="ClosureI0">
            <a:extLst>
              <a:ext uri="{FF2B5EF4-FFF2-40B4-BE49-F238E27FC236}">
                <a16:creationId xmlns:a16="http://schemas.microsoft.com/office/drawing/2014/main" id="{82D4A52A-5C02-48DA-AE29-A5ACAA25FA9F}"/>
              </a:ext>
            </a:extLst>
          </p:cNvPr>
          <p:cNvSpPr txBox="1"/>
          <p:nvPr/>
        </p:nvSpPr>
        <p:spPr>
          <a:xfrm>
            <a:off x="5450892" y="5257800"/>
            <a:ext cx="365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Edges out of 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GoTo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(I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b="1" dirty="0"/>
              <a:t>)</a:t>
            </a:r>
            <a:r>
              <a:rPr lang="en-US" dirty="0"/>
              <a:t> ) = closure({</a:t>
            </a:r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● })</a:t>
            </a:r>
          </a:p>
          <a:p>
            <a:r>
              <a:rPr lang="en-US" dirty="0"/>
              <a:t>    </a:t>
            </a:r>
            <a:r>
              <a:rPr lang="en-US" dirty="0" err="1"/>
              <a:t>GoTo</a:t>
            </a:r>
            <a:r>
              <a:rPr lang="en-US" dirty="0"/>
              <a:t>(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b="1" dirty="0"/>
              <a:t>id</a:t>
            </a:r>
            <a:r>
              <a:rPr lang="en-US" dirty="0"/>
              <a:t>) = closure({L →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 </a:t>
            </a:r>
            <a:r>
              <a:rPr lang="en-US" dirty="0"/>
              <a:t>● })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AB00FE-EBD3-429C-BC0C-D18F868C709D}"/>
              </a:ext>
            </a:extLst>
          </p:cNvPr>
          <p:cNvGrpSpPr/>
          <p:nvPr/>
        </p:nvGrpSpPr>
        <p:grpSpPr>
          <a:xfrm>
            <a:off x="3810000" y="5638800"/>
            <a:ext cx="1467935" cy="941890"/>
            <a:chOff x="3104065" y="5781278"/>
            <a:chExt cx="1467935" cy="941890"/>
          </a:xfrm>
        </p:grpSpPr>
        <p:sp>
          <p:nvSpPr>
            <p:cNvPr id="84" name="Cloud 83">
              <a:extLst>
                <a:ext uri="{FF2B5EF4-FFF2-40B4-BE49-F238E27FC236}">
                  <a16:creationId xmlns:a16="http://schemas.microsoft.com/office/drawing/2014/main" id="{F686B42E-0C96-4F65-874E-F9B091291F44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F51C43B-7767-403A-A3B4-1E665AA5274C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825F43-08D2-421F-8521-83BEBA5CAB75}"/>
              </a:ext>
            </a:extLst>
          </p:cNvPr>
          <p:cNvSpPr/>
          <p:nvPr/>
        </p:nvSpPr>
        <p:spPr>
          <a:xfrm>
            <a:off x="3814186" y="56777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id</a:t>
            </a:r>
            <a:r>
              <a:rPr lang="en-US" sz="1600" dirty="0"/>
              <a:t> ● </a:t>
            </a:r>
            <a:r>
              <a:rPr lang="en-US" sz="1600" b="1" dirty="0"/>
              <a:t>)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8655FB4-2FEC-4956-98A2-0703BE4679DD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02E3B049-77CE-4C31-916E-2276446C0756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sureI0">
                <a:extLst>
                  <a:ext uri="{FF2B5EF4-FFF2-40B4-BE49-F238E27FC236}">
                    <a16:creationId xmlns:a16="http://schemas.microsoft.com/office/drawing/2014/main" id="{B3465295-0A7B-4050-9821-9B9C8462B03A}"/>
                  </a:ext>
                </a:extLst>
              </p:cNvPr>
              <p:cNvSpPr txBox="1"/>
              <p:nvPr/>
            </p:nvSpPr>
            <p:spPr>
              <a:xfrm>
                <a:off x="5791200" y="2997875"/>
                <a:ext cx="2646045" cy="197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Identify state</a:t>
                </a:r>
              </a:p>
              <a:p>
                <a:pPr algn="ctr"/>
                <a:r>
                  <a:rPr lang="en-US" dirty="0"/>
                  <a:t>closure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eqArr>
                              <m:eqArr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→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●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)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→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● 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id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eqAr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/>
                        <m:t>P</m:t>
                      </m:r>
                      <m:r>
                        <m:rPr>
                          <m:nor/>
                        </m:rPr>
                        <a:rPr lang="en-US" i="1" dirty="0"/>
                        <m:t>  </m:t>
                      </m:r>
                      <m:r>
                        <m:rPr>
                          <m:nor/>
                        </m:rPr>
                        <a:rPr lang="en-US" dirty="0"/>
                        <m:t>→ 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 </m:t>
                      </m:r>
                      <m:r>
                        <m:rPr>
                          <m:nor/>
                        </m:rPr>
                        <a:rPr lang="en-US" i="1" dirty="0"/>
                        <m:t>L</m:t>
                      </m:r>
                      <m:r>
                        <m:rPr>
                          <m:nor/>
                        </m:rPr>
                        <a:rPr lang="en-US" i="1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● 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i="1" dirty="0"/>
                  <a:t>L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 → </m:t>
                    </m:r>
                    <m:r>
                      <m:rPr>
                        <m:nor/>
                      </m:rPr>
                      <a:rPr lang="en-US" i="1" dirty="0"/>
                      <m:t>L</m:t>
                    </m:r>
                    <m:r>
                      <m:rPr>
                        <m:nor/>
                      </m:rPr>
                      <a:rPr lang="en-US" dirty="0"/>
                      <m:t> ● </m:t>
                    </m:r>
                    <m:r>
                      <m:rPr>
                        <m:nor/>
                      </m:rPr>
                      <a:rPr lang="en-US" b="1" dirty="0"/>
                      <m:t>id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sz="1600" dirty="0"/>
                  <a:t>(nothing else)</a:t>
                </a:r>
              </a:p>
            </p:txBody>
          </p:sp>
        </mc:Choice>
        <mc:Fallback xmlns="">
          <p:sp>
            <p:nvSpPr>
              <p:cNvPr id="92" name="ClosureI0">
                <a:extLst>
                  <a:ext uri="{FF2B5EF4-FFF2-40B4-BE49-F238E27FC236}">
                    <a16:creationId xmlns:a16="http://schemas.microsoft.com/office/drawing/2014/main" id="{B3465295-0A7B-4050-9821-9B9C8462B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97875"/>
                <a:ext cx="2646045" cy="1971181"/>
              </a:xfrm>
              <a:prstGeom prst="rect">
                <a:avLst/>
              </a:prstGeom>
              <a:blipFill>
                <a:blip r:embed="rId4"/>
                <a:stretch>
                  <a:fillRect l="-1843" t="-1858" b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BC2FA1-CF12-46B3-A270-7A0BE279FCAD}"/>
                  </a:ext>
                </a:extLst>
              </p14:cNvPr>
              <p14:cNvContentPartPr/>
              <p14:nvPr/>
            </p14:nvContentPartPr>
            <p14:xfrm>
              <a:off x="4961520" y="6015240"/>
              <a:ext cx="84600" cy="25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BC2FA1-CF12-46B3-A270-7A0BE279FC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2160" y="6005880"/>
                <a:ext cx="10332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48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055FCB3-13B7-4591-8673-D8E2E4D630C2}"/>
              </a:ext>
            </a:extLst>
          </p:cNvPr>
          <p:cNvGrpSpPr/>
          <p:nvPr/>
        </p:nvGrpSpPr>
        <p:grpSpPr>
          <a:xfrm>
            <a:off x="2057400" y="5611310"/>
            <a:ext cx="1467935" cy="941890"/>
            <a:chOff x="3104065" y="5781278"/>
            <a:chExt cx="1467935" cy="941890"/>
          </a:xfrm>
        </p:grpSpPr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C6829BA6-D436-45E6-A7B0-ED6C8EA3C7C8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44C8A3-CA1B-4CA5-B3D3-CC8B9E4EC5BC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F6F64DE-BE3F-4101-A866-6CDC89420AB1}"/>
              </a:ext>
            </a:extLst>
          </p:cNvPr>
          <p:cNvSpPr/>
          <p:nvPr/>
        </p:nvSpPr>
        <p:spPr>
          <a:xfrm>
            <a:off x="2061586" y="565023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F4EEEA-0713-496D-9424-F33F897341DE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D474EDC-69EE-489B-BD9C-4D723D239CEC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58" name="Rounded Rectangle 18">
            <a:extLst>
              <a:ext uri="{FF2B5EF4-FFF2-40B4-BE49-F238E27FC236}">
                <a16:creationId xmlns:a16="http://schemas.microsoft.com/office/drawing/2014/main" id="{BAA545F7-5BF5-46DF-B990-37477E0719C4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77BD09-76AB-4785-9383-629E25CE4BC0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CC44E8F-ACD0-4581-95E4-979A6F26E81F}"/>
              </a:ext>
            </a:extLst>
          </p:cNvPr>
          <p:cNvSpPr/>
          <p:nvPr/>
        </p:nvSpPr>
        <p:spPr>
          <a:xfrm>
            <a:off x="1981200" y="5555168"/>
            <a:ext cx="1578557" cy="1014739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sureI0">
            <a:extLst>
              <a:ext uri="{FF2B5EF4-FFF2-40B4-BE49-F238E27FC236}">
                <a16:creationId xmlns:a16="http://schemas.microsoft.com/office/drawing/2014/main" id="{6EAF0293-BCF3-4B77-BAB7-8EE066C0D2D7}"/>
              </a:ext>
            </a:extLst>
          </p:cNvPr>
          <p:cNvSpPr txBox="1"/>
          <p:nvPr/>
        </p:nvSpPr>
        <p:spPr>
          <a:xfrm>
            <a:off x="6038176" y="2997875"/>
            <a:ext cx="2114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</a:t>
            </a:r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</a:t>
            </a:r>
            <a:r>
              <a:rPr lang="en-US" dirty="0"/>
              <a:t> ●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</a:t>
            </a:r>
            <a:r>
              <a:rPr lang="en-US" dirty="0"/>
              <a:t> ●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9FFB03-3605-4F44-9A5D-7CCC663203C5}"/>
              </a:ext>
            </a:extLst>
          </p:cNvPr>
          <p:cNvGrpSpPr/>
          <p:nvPr/>
        </p:nvGrpSpPr>
        <p:grpSpPr>
          <a:xfrm rot="11095487">
            <a:off x="4055402" y="3692101"/>
            <a:ext cx="1467935" cy="635927"/>
            <a:chOff x="3104065" y="5781278"/>
            <a:chExt cx="1467935" cy="941890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E1A16346-69D9-47B3-9134-0488EDCBFC53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3062F75-CA6A-4F6D-A0E3-1B3BE1D4EB68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6F0FB9A-DC72-4C5F-AB90-68180909ED76}"/>
              </a:ext>
            </a:extLst>
          </p:cNvPr>
          <p:cNvSpPr/>
          <p:nvPr/>
        </p:nvSpPr>
        <p:spPr>
          <a:xfrm>
            <a:off x="4112962" y="3687880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P → </a:t>
            </a:r>
            <a:r>
              <a:rPr lang="en-US" sz="1600" b="1" dirty="0"/>
              <a:t>(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) </a:t>
            </a:r>
            <a:r>
              <a:rPr lang="en-US" sz="1600" dirty="0"/>
              <a:t>●</a:t>
            </a:r>
            <a:endParaRPr lang="en-US" sz="1600" b="1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FFB5B94-0CDA-42FE-968E-016A5A5CCE6C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2309896-174E-421C-A5BE-BC5A8A1ED24A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3D9BB9-9E1C-423F-AFAC-5E25F3FB5DF4}"/>
              </a:ext>
            </a:extLst>
          </p:cNvPr>
          <p:cNvGrpSpPr/>
          <p:nvPr/>
        </p:nvGrpSpPr>
        <p:grpSpPr>
          <a:xfrm>
            <a:off x="3810000" y="5638800"/>
            <a:ext cx="1467935" cy="941890"/>
            <a:chOff x="3104065" y="5781278"/>
            <a:chExt cx="1467935" cy="941890"/>
          </a:xfrm>
        </p:grpSpPr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110FA25A-4B09-46DA-ADB9-C8B569189EC3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8369ED2-3A53-4C3A-8F85-CA21A4B1F1CE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2D8C210-B20B-47CE-B79C-75AB2E7B8F80}"/>
              </a:ext>
            </a:extLst>
          </p:cNvPr>
          <p:cNvSpPr/>
          <p:nvPr/>
        </p:nvSpPr>
        <p:spPr>
          <a:xfrm>
            <a:off x="3814186" y="56777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id</a:t>
            </a:r>
            <a:r>
              <a:rPr lang="en-US" sz="1600" dirty="0"/>
              <a:t> ● </a:t>
            </a:r>
            <a:r>
              <a:rPr lang="en-US" sz="1600" b="1" dirty="0"/>
              <a:t>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0D42F61-DC06-4ACB-874B-4A6FBDA43164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940A64B-693C-4CE1-AD14-8F7FDF5B42B9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6561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730AA538-6167-4E54-BA67-CFE7896F9C98}"/>
              </a:ext>
            </a:extLst>
          </p:cNvPr>
          <p:cNvSpPr/>
          <p:nvPr/>
        </p:nvSpPr>
        <p:spPr>
          <a:xfrm>
            <a:off x="2272364" y="5692653"/>
            <a:ext cx="1080436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1ED597-2D69-4E0C-AD49-8C5AB33A8DE9}"/>
              </a:ext>
            </a:extLst>
          </p:cNvPr>
          <p:cNvSpPr/>
          <p:nvPr/>
        </p:nvSpPr>
        <p:spPr>
          <a:xfrm>
            <a:off x="2083340" y="55626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D255D3-D4A5-4014-8121-10B2083615B5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2CC3AD4-1244-43A1-AAC0-E667ACC7FE56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5BFB9029-395E-4614-840B-1268B05005AD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A2A572-CD02-47DD-B2D2-1F84E85D1BB2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F18757-655B-467C-8BFE-2E0C74B850C6}"/>
              </a:ext>
            </a:extLst>
          </p:cNvPr>
          <p:cNvGrpSpPr/>
          <p:nvPr/>
        </p:nvGrpSpPr>
        <p:grpSpPr>
          <a:xfrm rot="11095487">
            <a:off x="4055402" y="3692101"/>
            <a:ext cx="1467935" cy="635927"/>
            <a:chOff x="3104065" y="5781278"/>
            <a:chExt cx="1467935" cy="941890"/>
          </a:xfrm>
        </p:grpSpPr>
        <p:sp>
          <p:nvSpPr>
            <p:cNvPr id="48" name="Cloud 47">
              <a:extLst>
                <a:ext uri="{FF2B5EF4-FFF2-40B4-BE49-F238E27FC236}">
                  <a16:creationId xmlns:a16="http://schemas.microsoft.com/office/drawing/2014/main" id="{319260EE-7CE3-4B86-B139-749BD31A267D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258E399-1CE5-478B-B00E-4E375BA7073C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8AB4200-4496-4742-9C33-C40D47556FEC}"/>
              </a:ext>
            </a:extLst>
          </p:cNvPr>
          <p:cNvSpPr/>
          <p:nvPr/>
        </p:nvSpPr>
        <p:spPr>
          <a:xfrm>
            <a:off x="4112962" y="3687880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P → </a:t>
            </a:r>
            <a:r>
              <a:rPr lang="en-US" sz="1600" b="1" dirty="0"/>
              <a:t>(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) </a:t>
            </a:r>
            <a:r>
              <a:rPr lang="en-US" sz="1600" dirty="0"/>
              <a:t>●</a:t>
            </a:r>
            <a:endParaRPr lang="en-US" sz="1600" b="1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F450E2-36F2-482D-A261-B8D9D7C58147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F9B02DE-52E1-4632-AEC6-219C9F8C5B26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42D105-B0B8-4AC8-8E1B-2BDDB2E8E861}"/>
              </a:ext>
            </a:extLst>
          </p:cNvPr>
          <p:cNvGrpSpPr/>
          <p:nvPr/>
        </p:nvGrpSpPr>
        <p:grpSpPr>
          <a:xfrm>
            <a:off x="3810000" y="5638800"/>
            <a:ext cx="1467935" cy="941890"/>
            <a:chOff x="3104065" y="5781278"/>
            <a:chExt cx="1467935" cy="941890"/>
          </a:xfrm>
        </p:grpSpPr>
        <p:sp>
          <p:nvSpPr>
            <p:cNvPr id="62" name="Cloud 61">
              <a:extLst>
                <a:ext uri="{FF2B5EF4-FFF2-40B4-BE49-F238E27FC236}">
                  <a16:creationId xmlns:a16="http://schemas.microsoft.com/office/drawing/2014/main" id="{CAA32A2B-E305-4D18-BA33-106F63F6117C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BBE3C6-87A7-4E2B-B469-98F8F4DE5FC3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DF90487-B785-4386-987C-E54F60BCC1F9}"/>
              </a:ext>
            </a:extLst>
          </p:cNvPr>
          <p:cNvSpPr/>
          <p:nvPr/>
        </p:nvSpPr>
        <p:spPr>
          <a:xfrm>
            <a:off x="3814186" y="56777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2788C8A-E6C9-4E08-B634-50F005ACF95E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5E721E8-8EFA-4181-9C7E-A475ABC83DC0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50" name="ClosureI0">
            <a:extLst>
              <a:ext uri="{FF2B5EF4-FFF2-40B4-BE49-F238E27FC236}">
                <a16:creationId xmlns:a16="http://schemas.microsoft.com/office/drawing/2014/main" id="{8526AD0A-D4D9-4292-B0F9-25B704913514}"/>
              </a:ext>
            </a:extLst>
          </p:cNvPr>
          <p:cNvSpPr txBox="1"/>
          <p:nvPr/>
        </p:nvSpPr>
        <p:spPr>
          <a:xfrm>
            <a:off x="6038176" y="2997875"/>
            <a:ext cx="2114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</a:t>
            </a:r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</a:t>
            </a:r>
            <a:r>
              <a:rPr lang="en-US" dirty="0"/>
              <a:t> ●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</a:t>
            </a:r>
            <a:r>
              <a:rPr lang="en-US" dirty="0"/>
              <a:t> ●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7C4A3C-2E30-46F4-8778-427D9C34A2BD}"/>
              </a:ext>
            </a:extLst>
          </p:cNvPr>
          <p:cNvSpPr/>
          <p:nvPr/>
        </p:nvSpPr>
        <p:spPr>
          <a:xfrm>
            <a:off x="6172200" y="4659868"/>
            <a:ext cx="194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No edges out of 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730AA538-6167-4E54-BA67-CFE7896F9C98}"/>
              </a:ext>
            </a:extLst>
          </p:cNvPr>
          <p:cNvSpPr/>
          <p:nvPr/>
        </p:nvSpPr>
        <p:spPr>
          <a:xfrm>
            <a:off x="2272364" y="5692653"/>
            <a:ext cx="1080436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1ED597-2D69-4E0C-AD49-8C5AB33A8DE9}"/>
              </a:ext>
            </a:extLst>
          </p:cNvPr>
          <p:cNvSpPr/>
          <p:nvPr/>
        </p:nvSpPr>
        <p:spPr>
          <a:xfrm>
            <a:off x="2083340" y="55626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D255D3-D4A5-4014-8121-10B2083615B5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2CC3AD4-1244-43A1-AAC0-E667ACC7FE56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5BFB9029-395E-4614-840B-1268B05005AD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A2A572-CD02-47DD-B2D2-1F84E85D1BB2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F18757-655B-467C-8BFE-2E0C74B850C6}"/>
              </a:ext>
            </a:extLst>
          </p:cNvPr>
          <p:cNvGrpSpPr/>
          <p:nvPr/>
        </p:nvGrpSpPr>
        <p:grpSpPr>
          <a:xfrm rot="11095487">
            <a:off x="4055402" y="3692101"/>
            <a:ext cx="1467935" cy="635927"/>
            <a:chOff x="3104065" y="5781278"/>
            <a:chExt cx="1467935" cy="941890"/>
          </a:xfrm>
        </p:grpSpPr>
        <p:sp>
          <p:nvSpPr>
            <p:cNvPr id="48" name="Cloud 47">
              <a:extLst>
                <a:ext uri="{FF2B5EF4-FFF2-40B4-BE49-F238E27FC236}">
                  <a16:creationId xmlns:a16="http://schemas.microsoft.com/office/drawing/2014/main" id="{319260EE-7CE3-4B86-B139-749BD31A267D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258E399-1CE5-478B-B00E-4E375BA7073C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8AB4200-4496-4742-9C33-C40D47556FEC}"/>
              </a:ext>
            </a:extLst>
          </p:cNvPr>
          <p:cNvSpPr/>
          <p:nvPr/>
        </p:nvSpPr>
        <p:spPr>
          <a:xfrm>
            <a:off x="4112962" y="3687880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P → </a:t>
            </a:r>
            <a:r>
              <a:rPr lang="en-US" sz="1600" b="1" dirty="0"/>
              <a:t>(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) </a:t>
            </a:r>
            <a:r>
              <a:rPr lang="en-US" sz="1600" dirty="0"/>
              <a:t>●</a:t>
            </a:r>
            <a:endParaRPr lang="en-US" sz="1600" b="1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F450E2-36F2-482D-A261-B8D9D7C58147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F9B02DE-52E1-4632-AEC6-219C9F8C5B26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42D105-B0B8-4AC8-8E1B-2BDDB2E8E861}"/>
              </a:ext>
            </a:extLst>
          </p:cNvPr>
          <p:cNvGrpSpPr/>
          <p:nvPr/>
        </p:nvGrpSpPr>
        <p:grpSpPr>
          <a:xfrm>
            <a:off x="3810000" y="5638800"/>
            <a:ext cx="1467935" cy="941890"/>
            <a:chOff x="3104065" y="5781278"/>
            <a:chExt cx="1467935" cy="941890"/>
          </a:xfrm>
        </p:grpSpPr>
        <p:sp>
          <p:nvSpPr>
            <p:cNvPr id="62" name="Cloud 61">
              <a:extLst>
                <a:ext uri="{FF2B5EF4-FFF2-40B4-BE49-F238E27FC236}">
                  <a16:creationId xmlns:a16="http://schemas.microsoft.com/office/drawing/2014/main" id="{CAA32A2B-E305-4D18-BA33-106F63F6117C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BBE3C6-87A7-4E2B-B469-98F8F4DE5FC3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DF90487-B785-4386-987C-E54F60BCC1F9}"/>
              </a:ext>
            </a:extLst>
          </p:cNvPr>
          <p:cNvSpPr/>
          <p:nvPr/>
        </p:nvSpPr>
        <p:spPr>
          <a:xfrm>
            <a:off x="3814186" y="56777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2788C8A-E6C9-4E08-B634-50F005ACF95E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5E721E8-8EFA-4181-9C7E-A475ABC83DC0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0EF010E-6043-44F9-8753-6728DB04055B}"/>
              </a:ext>
            </a:extLst>
          </p:cNvPr>
          <p:cNvSpPr/>
          <p:nvPr/>
        </p:nvSpPr>
        <p:spPr>
          <a:xfrm>
            <a:off x="3984043" y="3633462"/>
            <a:ext cx="1578557" cy="74525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sureI0">
            <a:extLst>
              <a:ext uri="{FF2B5EF4-FFF2-40B4-BE49-F238E27FC236}">
                <a16:creationId xmlns:a16="http://schemas.microsoft.com/office/drawing/2014/main" id="{856AFD81-E669-4021-97A0-D6544892915E}"/>
              </a:ext>
            </a:extLst>
          </p:cNvPr>
          <p:cNvSpPr txBox="1"/>
          <p:nvPr/>
        </p:nvSpPr>
        <p:spPr>
          <a:xfrm>
            <a:off x="6051522" y="2997875"/>
            <a:ext cx="2304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P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dirty="0"/>
              <a:t>P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</a:t>
            </a:r>
          </a:p>
          <a:p>
            <a:pPr algn="ctr"/>
            <a:r>
              <a:rPr lang="en-US" sz="1600" dirty="0"/>
              <a:t>(nothing else)</a:t>
            </a:r>
          </a:p>
        </p:txBody>
      </p:sp>
    </p:spTree>
    <p:extLst>
      <p:ext uri="{BB962C8B-B14F-4D97-AF65-F5344CB8AC3E}">
        <p14:creationId xmlns:p14="http://schemas.microsoft.com/office/powerpoint/2010/main" val="29277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Administrivia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kumimoji="0" lang="en-US" sz="50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0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38" name="ClosureI0">
            <a:extLst>
              <a:ext uri="{FF2B5EF4-FFF2-40B4-BE49-F238E27FC236}">
                <a16:creationId xmlns:a16="http://schemas.microsoft.com/office/drawing/2014/main" id="{75D1FE2B-5960-4DD2-81EB-65FD1B7F709F}"/>
              </a:ext>
            </a:extLst>
          </p:cNvPr>
          <p:cNvSpPr txBox="1"/>
          <p:nvPr/>
        </p:nvSpPr>
        <p:spPr>
          <a:xfrm>
            <a:off x="6051522" y="2997875"/>
            <a:ext cx="2304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P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dirty="0"/>
              <a:t>P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</a:t>
            </a:r>
          </a:p>
          <a:p>
            <a:pPr algn="ctr"/>
            <a:r>
              <a:rPr lang="en-US" sz="1600" dirty="0"/>
              <a:t>(nothing else)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730AA538-6167-4E54-BA67-CFE7896F9C98}"/>
              </a:ext>
            </a:extLst>
          </p:cNvPr>
          <p:cNvSpPr/>
          <p:nvPr/>
        </p:nvSpPr>
        <p:spPr>
          <a:xfrm>
            <a:off x="2272364" y="5692653"/>
            <a:ext cx="1080436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1ED597-2D69-4E0C-AD49-8C5AB33A8DE9}"/>
              </a:ext>
            </a:extLst>
          </p:cNvPr>
          <p:cNvSpPr/>
          <p:nvPr/>
        </p:nvSpPr>
        <p:spPr>
          <a:xfrm>
            <a:off x="2083340" y="55626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D255D3-D4A5-4014-8121-10B2083615B5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2CC3AD4-1244-43A1-AAC0-E667ACC7FE56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5BFB9029-395E-4614-840B-1268B05005AD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A2A572-CD02-47DD-B2D2-1F84E85D1BB2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F450E2-36F2-482D-A261-B8D9D7C58147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F9B02DE-52E1-4632-AEC6-219C9F8C5B26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42D105-B0B8-4AC8-8E1B-2BDDB2E8E861}"/>
              </a:ext>
            </a:extLst>
          </p:cNvPr>
          <p:cNvGrpSpPr/>
          <p:nvPr/>
        </p:nvGrpSpPr>
        <p:grpSpPr>
          <a:xfrm>
            <a:off x="3810000" y="5638800"/>
            <a:ext cx="1467935" cy="941890"/>
            <a:chOff x="3104065" y="5781278"/>
            <a:chExt cx="1467935" cy="941890"/>
          </a:xfrm>
        </p:grpSpPr>
        <p:sp>
          <p:nvSpPr>
            <p:cNvPr id="62" name="Cloud 61">
              <a:extLst>
                <a:ext uri="{FF2B5EF4-FFF2-40B4-BE49-F238E27FC236}">
                  <a16:creationId xmlns:a16="http://schemas.microsoft.com/office/drawing/2014/main" id="{CAA32A2B-E305-4D18-BA33-106F63F6117C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BBE3C6-87A7-4E2B-B469-98F8F4DE5FC3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DF90487-B785-4386-987C-E54F60BCC1F9}"/>
              </a:ext>
            </a:extLst>
          </p:cNvPr>
          <p:cNvSpPr/>
          <p:nvPr/>
        </p:nvSpPr>
        <p:spPr>
          <a:xfrm>
            <a:off x="3814186" y="56777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  <a:endParaRPr lang="en-US" sz="1600" b="1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2788C8A-E6C9-4E08-B634-50F005ACF95E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5E721E8-8EFA-4181-9C7E-A475ABC83DC0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27839272-D8DE-4420-9D9E-40033BA5FD0F}"/>
              </a:ext>
            </a:extLst>
          </p:cNvPr>
          <p:cNvSpPr/>
          <p:nvPr/>
        </p:nvSpPr>
        <p:spPr>
          <a:xfrm>
            <a:off x="4200134" y="3971227"/>
            <a:ext cx="1286266" cy="324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421EF2-5D2C-4535-A2AA-5442F7EA5D27}"/>
              </a:ext>
            </a:extLst>
          </p:cNvPr>
          <p:cNvSpPr/>
          <p:nvPr/>
        </p:nvSpPr>
        <p:spPr>
          <a:xfrm>
            <a:off x="4025525" y="381225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B6B0B9-4CFE-4B4C-8835-C81A90BE64EA}"/>
              </a:ext>
            </a:extLst>
          </p:cNvPr>
          <p:cNvSpPr/>
          <p:nvPr/>
        </p:nvSpPr>
        <p:spPr>
          <a:xfrm>
            <a:off x="6324600" y="4812268"/>
            <a:ext cx="194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No edges out of 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38" name="ClosureI0">
            <a:extLst>
              <a:ext uri="{FF2B5EF4-FFF2-40B4-BE49-F238E27FC236}">
                <a16:creationId xmlns:a16="http://schemas.microsoft.com/office/drawing/2014/main" id="{75D1FE2B-5960-4DD2-81EB-65FD1B7F709F}"/>
              </a:ext>
            </a:extLst>
          </p:cNvPr>
          <p:cNvSpPr txBox="1"/>
          <p:nvPr/>
        </p:nvSpPr>
        <p:spPr>
          <a:xfrm>
            <a:off x="6146098" y="2997875"/>
            <a:ext cx="21148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</a:t>
            </a:r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</a:t>
            </a:r>
            <a:r>
              <a:rPr lang="en-US" dirty="0"/>
              <a:t> ●</a:t>
            </a:r>
          </a:p>
          <a:p>
            <a:pPr algn="ctr"/>
            <a:r>
              <a:rPr lang="en-US" sz="1600" dirty="0"/>
              <a:t>(nothing else)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730AA538-6167-4E54-BA67-CFE7896F9C98}"/>
              </a:ext>
            </a:extLst>
          </p:cNvPr>
          <p:cNvSpPr/>
          <p:nvPr/>
        </p:nvSpPr>
        <p:spPr>
          <a:xfrm>
            <a:off x="2272364" y="5692653"/>
            <a:ext cx="1080436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1ED597-2D69-4E0C-AD49-8C5AB33A8DE9}"/>
              </a:ext>
            </a:extLst>
          </p:cNvPr>
          <p:cNvSpPr/>
          <p:nvPr/>
        </p:nvSpPr>
        <p:spPr>
          <a:xfrm>
            <a:off x="2083340" y="55626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D255D3-D4A5-4014-8121-10B2083615B5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2CC3AD4-1244-43A1-AAC0-E667ACC7FE56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5BFB9029-395E-4614-840B-1268B05005AD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A2A572-CD02-47DD-B2D2-1F84E85D1BB2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F450E2-36F2-482D-A261-B8D9D7C58147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F9B02DE-52E1-4632-AEC6-219C9F8C5B26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42D105-B0B8-4AC8-8E1B-2BDDB2E8E861}"/>
              </a:ext>
            </a:extLst>
          </p:cNvPr>
          <p:cNvGrpSpPr/>
          <p:nvPr/>
        </p:nvGrpSpPr>
        <p:grpSpPr>
          <a:xfrm>
            <a:off x="3810000" y="5638800"/>
            <a:ext cx="1467935" cy="941890"/>
            <a:chOff x="3104065" y="5781278"/>
            <a:chExt cx="1467935" cy="941890"/>
          </a:xfrm>
        </p:grpSpPr>
        <p:sp>
          <p:nvSpPr>
            <p:cNvPr id="62" name="Cloud 61">
              <a:extLst>
                <a:ext uri="{FF2B5EF4-FFF2-40B4-BE49-F238E27FC236}">
                  <a16:creationId xmlns:a16="http://schemas.microsoft.com/office/drawing/2014/main" id="{CAA32A2B-E305-4D18-BA33-106F63F6117C}"/>
                </a:ext>
              </a:extLst>
            </p:cNvPr>
            <p:cNvSpPr/>
            <p:nvPr/>
          </p:nvSpPr>
          <p:spPr>
            <a:xfrm>
              <a:off x="3104065" y="5781278"/>
              <a:ext cx="1467935" cy="941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BBE3C6-87A7-4E2B-B469-98F8F4DE5FC3}"/>
                </a:ext>
              </a:extLst>
            </p:cNvPr>
            <p:cNvSpPr/>
            <p:nvPr/>
          </p:nvSpPr>
          <p:spPr>
            <a:xfrm rot="19843486">
              <a:off x="4147412" y="6129022"/>
              <a:ext cx="267780" cy="2718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DF90487-B785-4386-987C-E54F60BCC1F9}"/>
              </a:ext>
            </a:extLst>
          </p:cNvPr>
          <p:cNvSpPr/>
          <p:nvPr/>
        </p:nvSpPr>
        <p:spPr>
          <a:xfrm>
            <a:off x="3814186" y="5677727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closure</a:t>
            </a:r>
          </a:p>
          <a:p>
            <a:pPr algn="ctr"/>
            <a:r>
              <a:rPr lang="en-US" sz="1600" dirty="0"/>
              <a:t> { </a:t>
            </a:r>
            <a:r>
              <a:rPr lang="en-US" sz="1600" i="1" dirty="0"/>
              <a:t>L</a:t>
            </a:r>
            <a:r>
              <a:rPr lang="en-US" sz="1600" dirty="0"/>
              <a:t> →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b="1" dirty="0"/>
              <a:t>id</a:t>
            </a:r>
            <a:r>
              <a:rPr lang="en-US" sz="1600" dirty="0"/>
              <a:t> ● }</a:t>
            </a:r>
            <a:endParaRPr lang="en-US" sz="1600" b="1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2788C8A-E6C9-4E08-B634-50F005ACF95E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5E721E8-8EFA-4181-9C7E-A475ABC83DC0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27839272-D8DE-4420-9D9E-40033BA5FD0F}"/>
              </a:ext>
            </a:extLst>
          </p:cNvPr>
          <p:cNvSpPr/>
          <p:nvPr/>
        </p:nvSpPr>
        <p:spPr>
          <a:xfrm>
            <a:off x="4200134" y="3971227"/>
            <a:ext cx="1286266" cy="324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421EF2-5D2C-4535-A2AA-5442F7EA5D27}"/>
              </a:ext>
            </a:extLst>
          </p:cNvPr>
          <p:cNvSpPr/>
          <p:nvPr/>
        </p:nvSpPr>
        <p:spPr>
          <a:xfrm>
            <a:off x="4025525" y="381225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4DC20EB-43D2-46A5-BF8C-C11B4E7BA4A3}"/>
              </a:ext>
            </a:extLst>
          </p:cNvPr>
          <p:cNvSpPr/>
          <p:nvPr/>
        </p:nvSpPr>
        <p:spPr>
          <a:xfrm>
            <a:off x="3733800" y="5579349"/>
            <a:ext cx="1578557" cy="1079911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0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losureI0">
            <a:extLst>
              <a:ext uri="{FF2B5EF4-FFF2-40B4-BE49-F238E27FC236}">
                <a16:creationId xmlns:a16="http://schemas.microsoft.com/office/drawing/2014/main" id="{258A0779-2351-4DA5-BCE8-5EAF8FCECF45}"/>
              </a:ext>
            </a:extLst>
          </p:cNvPr>
          <p:cNvSpPr txBox="1"/>
          <p:nvPr/>
        </p:nvSpPr>
        <p:spPr>
          <a:xfrm>
            <a:off x="6339659" y="4800600"/>
            <a:ext cx="18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edges out of 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730AA538-6167-4E54-BA67-CFE7896F9C98}"/>
              </a:ext>
            </a:extLst>
          </p:cNvPr>
          <p:cNvSpPr/>
          <p:nvPr/>
        </p:nvSpPr>
        <p:spPr>
          <a:xfrm>
            <a:off x="2272364" y="5692653"/>
            <a:ext cx="1080436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1ED597-2D69-4E0C-AD49-8C5AB33A8DE9}"/>
              </a:ext>
            </a:extLst>
          </p:cNvPr>
          <p:cNvSpPr/>
          <p:nvPr/>
        </p:nvSpPr>
        <p:spPr>
          <a:xfrm>
            <a:off x="2083340" y="55626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D255D3-D4A5-4014-8121-10B2083615B5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2CC3AD4-1244-43A1-AAC0-E667ACC7FE56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5BFB9029-395E-4614-840B-1268B05005AD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A2A572-CD02-47DD-B2D2-1F84E85D1BB2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F450E2-36F2-482D-A261-B8D9D7C58147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F9B02DE-52E1-4632-AEC6-219C9F8C5B26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65" name="Rounded Rectangle 21">
            <a:extLst>
              <a:ext uri="{FF2B5EF4-FFF2-40B4-BE49-F238E27FC236}">
                <a16:creationId xmlns:a16="http://schemas.microsoft.com/office/drawing/2014/main" id="{5B08E473-1EA6-4FCD-A26E-E072070D3634}"/>
              </a:ext>
            </a:extLst>
          </p:cNvPr>
          <p:cNvSpPr/>
          <p:nvPr/>
        </p:nvSpPr>
        <p:spPr>
          <a:xfrm>
            <a:off x="4132750" y="5655741"/>
            <a:ext cx="1366725" cy="345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1F2B46E-AE9E-4AFC-A0D7-64DE851A1CB9}"/>
              </a:ext>
            </a:extLst>
          </p:cNvPr>
          <p:cNvSpPr/>
          <p:nvPr/>
        </p:nvSpPr>
        <p:spPr>
          <a:xfrm>
            <a:off x="4038600" y="553917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2788C8A-E6C9-4E08-B634-50F005ACF95E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5E721E8-8EFA-4181-9C7E-A475ABC83DC0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0D1969FA-3904-414C-B901-7E8C5B58ED86}"/>
              </a:ext>
            </a:extLst>
          </p:cNvPr>
          <p:cNvSpPr/>
          <p:nvPr/>
        </p:nvSpPr>
        <p:spPr>
          <a:xfrm>
            <a:off x="4200134" y="3971227"/>
            <a:ext cx="1286266" cy="324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0565CA-BE5F-4BFB-8E19-389CEC8D554F}"/>
              </a:ext>
            </a:extLst>
          </p:cNvPr>
          <p:cNvSpPr/>
          <p:nvPr/>
        </p:nvSpPr>
        <p:spPr>
          <a:xfrm>
            <a:off x="4025525" y="381225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47" name="ClosureI0">
            <a:extLst>
              <a:ext uri="{FF2B5EF4-FFF2-40B4-BE49-F238E27FC236}">
                <a16:creationId xmlns:a16="http://schemas.microsoft.com/office/drawing/2014/main" id="{300AAEDC-6C1C-4287-A079-20F0A895CF22}"/>
              </a:ext>
            </a:extLst>
          </p:cNvPr>
          <p:cNvSpPr txBox="1"/>
          <p:nvPr/>
        </p:nvSpPr>
        <p:spPr>
          <a:xfrm>
            <a:off x="6146098" y="2997875"/>
            <a:ext cx="21148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Identify state</a:t>
            </a:r>
          </a:p>
          <a:p>
            <a:pPr algn="ctr"/>
            <a:r>
              <a:rPr lang="en-US" dirty="0"/>
              <a:t>Closure({ </a:t>
            </a:r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 }) 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</a:t>
            </a:r>
            <a:r>
              <a:rPr lang="en-US" dirty="0"/>
              <a:t> ●</a:t>
            </a:r>
          </a:p>
          <a:p>
            <a:pPr algn="ctr"/>
            <a:r>
              <a:rPr lang="en-US" sz="1600" dirty="0"/>
              <a:t>(nothing else)</a:t>
            </a:r>
          </a:p>
        </p:txBody>
      </p:sp>
    </p:spTree>
    <p:extLst>
      <p:ext uri="{BB962C8B-B14F-4D97-AF65-F5344CB8AC3E}">
        <p14:creationId xmlns:p14="http://schemas.microsoft.com/office/powerpoint/2010/main" val="14168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/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Closure(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):</a:t>
                </a:r>
              </a:p>
              <a:p>
                <a:r>
                  <a:rPr lang="en-US" dirty="0"/>
                  <a:t>Begin with </a:t>
                </a:r>
                <a:r>
                  <a:rPr lang="en-US" dirty="0">
                    <a:latin typeface="Garamond" panose="02020404030301010803" pitchFamily="18" charset="0"/>
                  </a:rPr>
                  <a:t>I </a:t>
                </a:r>
              </a:p>
              <a:p>
                <a:r>
                  <a:rPr lang="en-US" dirty="0"/>
                  <a:t>Repeat until saturation:</a:t>
                </a:r>
              </a:p>
              <a:p>
                <a:r>
                  <a:rPr lang="en-US" dirty="0"/>
                  <a:t>  if X → </a:t>
                </a:r>
                <a:r>
                  <a:rPr lang="el-GR" dirty="0"/>
                  <a:t>α</a:t>
                </a:r>
                <a:r>
                  <a:rPr lang="en-US" baseline="30000" dirty="0"/>
                  <a:t> </a:t>
                </a:r>
                <a:r>
                  <a:rPr lang="en-US" dirty="0"/>
                  <a:t>●</a:t>
                </a:r>
                <a:r>
                  <a:rPr lang="en-US" baseline="30000" dirty="0"/>
                  <a:t> </a:t>
                </a:r>
                <a:r>
                  <a:rPr lang="en-US" dirty="0"/>
                  <a:t>Z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Closure(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  <a:r>
                  <a:rPr lang="en-US" dirty="0"/>
                  <a:t>):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Z ::= </a:t>
                </a:r>
                <a:r>
                  <a:rPr lang="el-GR" dirty="0"/>
                  <a:t>γ</a:t>
                </a:r>
                <a:r>
                  <a:rPr lang="en-US" dirty="0"/>
                  <a:t>, add  Z →</a:t>
                </a:r>
                <a:r>
                  <a:rPr lang="en-US" baseline="30000" dirty="0"/>
                  <a:t> </a:t>
                </a:r>
                <a:r>
                  <a:rPr lang="en-US" dirty="0"/>
                  <a:t>● </a:t>
                </a:r>
                <a:r>
                  <a:rPr lang="el-GR" dirty="0"/>
                  <a:t>γ</a:t>
                </a:r>
                <a:endParaRPr lang="en-US" dirty="0"/>
              </a:p>
            </p:txBody>
          </p:sp>
        </mc:Choice>
        <mc:Fallback xmlns="">
          <p:sp>
            <p:nvSpPr>
              <p:cNvPr id="35" name="ClosureRules">
                <a:extLst>
                  <a:ext uri="{FF2B5EF4-FFF2-40B4-BE49-F238E27FC236}">
                    <a16:creationId xmlns:a16="http://schemas.microsoft.com/office/drawing/2014/main" id="{9981FF00-DD08-49AA-9AE1-473729A21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1" y="1219200"/>
                <a:ext cx="2764969" cy="1477328"/>
              </a:xfrm>
              <a:prstGeom prst="rect">
                <a:avLst/>
              </a:prstGeom>
              <a:blipFill>
                <a:blip r:embed="rId2"/>
                <a:stretch>
                  <a:fillRect l="-1982" t="-2066" r="-88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95DE57A-EF34-4584-A16D-B10086143027}"/>
              </a:ext>
            </a:extLst>
          </p:cNvPr>
          <p:cNvSpPr txBox="1"/>
          <p:nvPr/>
        </p:nvSpPr>
        <p:spPr>
          <a:xfrm>
            <a:off x="76200" y="1219200"/>
            <a:ext cx="3853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Table Construction</a:t>
            </a:r>
          </a:p>
          <a:p>
            <a:r>
              <a:rPr lang="en-US" dirty="0"/>
              <a:t>1: Add new 1</a:t>
            </a:r>
            <a:r>
              <a:rPr lang="en-US" baseline="30000" dirty="0"/>
              <a:t>st</a:t>
            </a:r>
            <a:r>
              <a:rPr lang="en-US" dirty="0"/>
              <a:t> production S’ ::= S to G</a:t>
            </a:r>
          </a:p>
          <a:p>
            <a:r>
              <a:rPr lang="en-US" dirty="0"/>
              <a:t>2: Build State I</a:t>
            </a:r>
            <a:r>
              <a:rPr lang="en-US" baseline="-25000" dirty="0"/>
              <a:t>0</a:t>
            </a:r>
            <a:r>
              <a:rPr lang="en-US" dirty="0"/>
              <a:t> for Closure({S’ → ● S}) </a:t>
            </a:r>
          </a:p>
          <a:p>
            <a:r>
              <a:rPr lang="en-US" dirty="0"/>
              <a:t>3: Saturate FSM:</a:t>
            </a:r>
          </a:p>
          <a:p>
            <a:r>
              <a:rPr lang="en-US" dirty="0"/>
              <a:t>    Add edges according to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    Add nodes according to Closure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78D455-1ED2-4ED2-9E14-626729A3CD26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0DFB6-07DF-4387-B567-2818582021B9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9BB23A-C1E5-4E52-9F33-CC084FBB6F18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41A3F-1AF3-45D9-9AA2-10C73C11D914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85837-6E73-4A1E-97AF-19A577F47C93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326A5BC9-938A-4679-88B1-9BDF42C48A7B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679EE-04D9-492F-91E7-E5160BAAFDD1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030092F-1F0D-44DD-9E7E-CD41638B1800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A58550-F648-44B5-8FDF-FAD21CDD77BF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B8374-FF36-4331-BA72-042C0DDE86D3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B67819F-AF8C-4078-A571-0E1CBE34466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Building an LR Parser: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6A57F-BA77-43F2-980A-0FD622C77116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A6FC8287-3409-4509-81AA-01C54C859160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8F152E-20CA-4E97-94C3-B3C1114A84B9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3DF7A34-2852-4DAF-8B2F-C315BE61FC24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3B0A47-ABDD-4D82-AEAD-961DDADEEFD6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/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err="1"/>
                  <a:t>GoTo</a:t>
                </a:r>
                <a:r>
                  <a:rPr lang="en-US" b="1" u="sng" dirty="0"/>
                  <a:t>(</a:t>
                </a:r>
                <a:r>
                  <a:rPr lang="en-US" b="1" u="sng" dirty="0">
                    <a:latin typeface="Garamond" panose="02020404030301010803" pitchFamily="18" charset="0"/>
                  </a:rPr>
                  <a:t>I</a:t>
                </a:r>
                <a:r>
                  <a:rPr lang="en-US" b="1" u="sng" dirty="0"/>
                  <a:t>,X) =</a:t>
                </a:r>
              </a:p>
              <a:p>
                <a:r>
                  <a:rPr lang="en-US" dirty="0"/>
                  <a:t>State that represents    </a:t>
                </a:r>
              </a:p>
              <a:p>
                <a:r>
                  <a:rPr lang="en-US" dirty="0"/>
                  <a:t>    Closure of all items 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● </a:t>
                </a:r>
                <a:r>
                  <a:rPr lang="el-GR" dirty="0"/>
                  <a:t>β</a:t>
                </a:r>
                <a:r>
                  <a:rPr lang="en-US" dirty="0"/>
                  <a:t>  where</a:t>
                </a:r>
              </a:p>
              <a:p>
                <a:r>
                  <a:rPr lang="en-US" dirty="0"/>
                  <a:t>    A → </a:t>
                </a:r>
                <a:r>
                  <a:rPr lang="el-GR" dirty="0"/>
                  <a:t>α</a:t>
                </a:r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β</a:t>
                </a:r>
                <a:r>
                  <a:rPr lang="en-US" dirty="0"/>
                  <a:t> </a:t>
                </a:r>
                <a:r>
                  <a:rPr lang="el-GR" dirty="0"/>
                  <a:t>ϵ</a:t>
                </a:r>
                <a:r>
                  <a:rPr lang="en-US" dirty="0"/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0" name="GotoRules">
                <a:extLst>
                  <a:ext uri="{FF2B5EF4-FFF2-40B4-BE49-F238E27FC236}">
                    <a16:creationId xmlns:a16="http://schemas.microsoft.com/office/drawing/2014/main" id="{4A1E19E8-103A-4D99-94B4-0A38DCA62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232197"/>
                <a:ext cx="2351057" cy="1477328"/>
              </a:xfrm>
              <a:prstGeom prst="rect">
                <a:avLst/>
              </a:prstGeom>
              <a:blipFill>
                <a:blip r:embed="rId3"/>
                <a:stretch>
                  <a:fillRect l="-2338" t="-2066" r="-1818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730AA538-6167-4E54-BA67-CFE7896F9C98}"/>
              </a:ext>
            </a:extLst>
          </p:cNvPr>
          <p:cNvSpPr/>
          <p:nvPr/>
        </p:nvSpPr>
        <p:spPr>
          <a:xfrm>
            <a:off x="2272364" y="5692653"/>
            <a:ext cx="1080436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1ED597-2D69-4E0C-AD49-8C5AB33A8DE9}"/>
              </a:ext>
            </a:extLst>
          </p:cNvPr>
          <p:cNvSpPr/>
          <p:nvPr/>
        </p:nvSpPr>
        <p:spPr>
          <a:xfrm>
            <a:off x="2083340" y="55626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DDB9F3-EA97-4BAD-B2CD-E01DE522C89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46A20F-248F-4246-B215-47C02B91DFB6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D255D3-D4A5-4014-8121-10B2083615B5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2CC3AD4-1244-43A1-AAC0-E667ACC7FE56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5BFB9029-395E-4614-840B-1268B05005AD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A2A572-CD02-47DD-B2D2-1F84E85D1BB2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F450E2-36F2-482D-A261-B8D9D7C58147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F9B02DE-52E1-4632-AEC6-219C9F8C5B26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65" name="Rounded Rectangle 21">
            <a:extLst>
              <a:ext uri="{FF2B5EF4-FFF2-40B4-BE49-F238E27FC236}">
                <a16:creationId xmlns:a16="http://schemas.microsoft.com/office/drawing/2014/main" id="{5B08E473-1EA6-4FCD-A26E-E072070D3634}"/>
              </a:ext>
            </a:extLst>
          </p:cNvPr>
          <p:cNvSpPr/>
          <p:nvPr/>
        </p:nvSpPr>
        <p:spPr>
          <a:xfrm>
            <a:off x="4132750" y="5655741"/>
            <a:ext cx="1366725" cy="345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1F2B46E-AE9E-4AFC-A0D7-64DE851A1CB9}"/>
              </a:ext>
            </a:extLst>
          </p:cNvPr>
          <p:cNvSpPr/>
          <p:nvPr/>
        </p:nvSpPr>
        <p:spPr>
          <a:xfrm>
            <a:off x="4038600" y="553917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2788C8A-E6C9-4E08-B634-50F005ACF95E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5E721E8-8EFA-4181-9C7E-A475ABC83DC0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0D1969FA-3904-414C-B901-7E8C5B58ED86}"/>
              </a:ext>
            </a:extLst>
          </p:cNvPr>
          <p:cNvSpPr/>
          <p:nvPr/>
        </p:nvSpPr>
        <p:spPr>
          <a:xfrm>
            <a:off x="4200134" y="3971227"/>
            <a:ext cx="1286266" cy="324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0565CA-BE5F-4BFB-8E19-389CEC8D554F}"/>
              </a:ext>
            </a:extLst>
          </p:cNvPr>
          <p:cNvSpPr/>
          <p:nvPr/>
        </p:nvSpPr>
        <p:spPr>
          <a:xfrm>
            <a:off x="4025525" y="381225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63DCE-CA9C-4007-A1F9-0296ED17D090}"/>
              </a:ext>
            </a:extLst>
          </p:cNvPr>
          <p:cNvSpPr txBox="1"/>
          <p:nvPr/>
        </p:nvSpPr>
        <p:spPr>
          <a:xfrm>
            <a:off x="6302831" y="4157424"/>
            <a:ext cx="228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Automaton Complete!</a:t>
            </a:r>
          </a:p>
        </p:txBody>
      </p:sp>
    </p:spTree>
    <p:extLst>
      <p:ext uri="{BB962C8B-B14F-4D97-AF65-F5344CB8AC3E}">
        <p14:creationId xmlns:p14="http://schemas.microsoft.com/office/powerpoint/2010/main" val="2230287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sons table - Wikipedia">
            <a:extLst>
              <a:ext uri="{FF2B5EF4-FFF2-40B4-BE49-F238E27FC236}">
                <a16:creationId xmlns:a16="http://schemas.microsoft.com/office/drawing/2014/main" id="{F2E220D3-C56E-45C9-BC52-7B516B1F0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16827" r="27601" b="6095"/>
          <a:stretch/>
        </p:blipFill>
        <p:spPr bwMode="auto">
          <a:xfrm>
            <a:off x="6452715" y="2971800"/>
            <a:ext cx="2691285" cy="25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AC80CA5A-FCC4-45B7-A42A-605D911BAB28}"/>
              </a:ext>
            </a:extLst>
          </p:cNvPr>
          <p:cNvSpPr/>
          <p:nvPr/>
        </p:nvSpPr>
        <p:spPr>
          <a:xfrm>
            <a:off x="5774739" y="3810000"/>
            <a:ext cx="702261" cy="511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40472F4-5D1C-4CCF-8E94-742CE595A028}"/>
              </a:ext>
            </a:extLst>
          </p:cNvPr>
          <p:cNvSpPr/>
          <p:nvPr/>
        </p:nvSpPr>
        <p:spPr>
          <a:xfrm>
            <a:off x="304800" y="1301440"/>
            <a:ext cx="16002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DD2C1FC-A9FA-4C6D-A936-6C4DA46743A8}"/>
              </a:ext>
            </a:extLst>
          </p:cNvPr>
          <p:cNvSpPr/>
          <p:nvPr/>
        </p:nvSpPr>
        <p:spPr>
          <a:xfrm>
            <a:off x="457200" y="1443900"/>
            <a:ext cx="1295400" cy="5115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Grammar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EE77255-D6F0-4CE6-81C2-74186FDEBFAA}"/>
              </a:ext>
            </a:extLst>
          </p:cNvPr>
          <p:cNvSpPr/>
          <p:nvPr/>
        </p:nvSpPr>
        <p:spPr>
          <a:xfrm>
            <a:off x="2286000" y="1301440"/>
            <a:ext cx="36576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9D457B9-1617-46DE-AAEB-CFE4C17E7CBD}"/>
              </a:ext>
            </a:extLst>
          </p:cNvPr>
          <p:cNvSpPr/>
          <p:nvPr/>
        </p:nvSpPr>
        <p:spPr>
          <a:xfrm>
            <a:off x="2362200" y="1279574"/>
            <a:ext cx="1752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Parser Automaton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648C159-6EFF-4654-AEC6-AB76A80AB051}"/>
              </a:ext>
            </a:extLst>
          </p:cNvPr>
          <p:cNvSpPr/>
          <p:nvPr/>
        </p:nvSpPr>
        <p:spPr>
          <a:xfrm>
            <a:off x="4724400" y="1443900"/>
            <a:ext cx="1066800" cy="5214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Diagram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1C71C34-5D04-4080-B3BB-E9ED6BA3865B}"/>
              </a:ext>
            </a:extLst>
          </p:cNvPr>
          <p:cNvSpPr/>
          <p:nvPr/>
        </p:nvSpPr>
        <p:spPr>
          <a:xfrm>
            <a:off x="2362200" y="1443900"/>
            <a:ext cx="990600" cy="533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Closure Sets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E0EED41-9F1B-48E9-9012-E231C9D5BAF9}"/>
              </a:ext>
            </a:extLst>
          </p:cNvPr>
          <p:cNvSpPr/>
          <p:nvPr/>
        </p:nvSpPr>
        <p:spPr>
          <a:xfrm>
            <a:off x="3581400" y="1443900"/>
            <a:ext cx="914400" cy="5115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Sets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BE0421E-5CB3-4EBF-A20E-8E812160F8C1}"/>
              </a:ext>
            </a:extLst>
          </p:cNvPr>
          <p:cNvSpPr/>
          <p:nvPr/>
        </p:nvSpPr>
        <p:spPr>
          <a:xfrm>
            <a:off x="6400800" y="1312216"/>
            <a:ext cx="22860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02AD5B0-7328-40B6-83BD-34A9C9156240}"/>
              </a:ext>
            </a:extLst>
          </p:cNvPr>
          <p:cNvSpPr/>
          <p:nvPr/>
        </p:nvSpPr>
        <p:spPr>
          <a:xfrm>
            <a:off x="7620000" y="1443900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 Table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34D375F1-5589-4EE7-879D-3359693BC0C0}"/>
              </a:ext>
            </a:extLst>
          </p:cNvPr>
          <p:cNvSpPr/>
          <p:nvPr/>
        </p:nvSpPr>
        <p:spPr>
          <a:xfrm>
            <a:off x="6553200" y="1443900"/>
            <a:ext cx="914400" cy="4996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AB66BEE-5E62-41FF-B9FA-9CCCA8553371}"/>
              </a:ext>
            </a:extLst>
          </p:cNvPr>
          <p:cNvSpPr/>
          <p:nvPr/>
        </p:nvSpPr>
        <p:spPr>
          <a:xfrm>
            <a:off x="6477000" y="1290350"/>
            <a:ext cx="20574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Transition Operations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9083605-BF82-4391-AA17-0F45588D2690}"/>
              </a:ext>
            </a:extLst>
          </p:cNvPr>
          <p:cNvCxnSpPr>
            <a:cxnSpLocks/>
            <a:stCxn id="107" idx="3"/>
            <a:endCxn id="112" idx="1"/>
          </p:cNvCxnSpPr>
          <p:nvPr/>
        </p:nvCxnSpPr>
        <p:spPr>
          <a:xfrm>
            <a:off x="5943600" y="1709607"/>
            <a:ext cx="457200" cy="1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8E09F87-D70B-4450-A9C7-463124013411}"/>
              </a:ext>
            </a:extLst>
          </p:cNvPr>
          <p:cNvCxnSpPr>
            <a:cxnSpLocks/>
            <a:stCxn id="105" idx="3"/>
            <a:endCxn id="107" idx="1"/>
          </p:cNvCxnSpPr>
          <p:nvPr/>
        </p:nvCxnSpPr>
        <p:spPr>
          <a:xfrm>
            <a:off x="1905000" y="1709607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2BBC8AB-3D2B-470A-B956-D373CFDBDE56}"/>
              </a:ext>
            </a:extLst>
          </p:cNvPr>
          <p:cNvSpPr/>
          <p:nvPr/>
        </p:nvSpPr>
        <p:spPr>
          <a:xfrm>
            <a:off x="381000" y="1279574"/>
            <a:ext cx="609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Input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01536C6-8830-4B58-8EFF-E84ED8F19B91}"/>
              </a:ext>
            </a:extLst>
          </p:cNvPr>
          <p:cNvCxnSpPr>
            <a:cxnSpLocks/>
            <a:stCxn id="110" idx="3"/>
            <a:endCxn id="111" idx="1"/>
          </p:cNvCxnSpPr>
          <p:nvPr/>
        </p:nvCxnSpPr>
        <p:spPr>
          <a:xfrm flipV="1">
            <a:off x="3352800" y="1699667"/>
            <a:ext cx="228600" cy="1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5DBF6B2-37FD-47B9-8D9B-61A7A3BD4A28}"/>
              </a:ext>
            </a:extLst>
          </p:cNvPr>
          <p:cNvCxnSpPr>
            <a:cxnSpLocks/>
            <a:stCxn id="111" idx="3"/>
            <a:endCxn id="109" idx="1"/>
          </p:cNvCxnSpPr>
          <p:nvPr/>
        </p:nvCxnSpPr>
        <p:spPr>
          <a:xfrm>
            <a:off x="4495800" y="1699667"/>
            <a:ext cx="228600" cy="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44E7D21-DB49-4082-8628-D0841BA4D44A}"/>
              </a:ext>
            </a:extLst>
          </p:cNvPr>
          <p:cNvCxnSpPr>
            <a:stCxn id="110" idx="2"/>
            <a:endCxn id="109" idx="2"/>
          </p:cNvCxnSpPr>
          <p:nvPr/>
        </p:nvCxnSpPr>
        <p:spPr>
          <a:xfrm rot="5400000" flipH="1" flipV="1">
            <a:off x="4051687" y="771187"/>
            <a:ext cx="11926" cy="2400300"/>
          </a:xfrm>
          <a:prstGeom prst="bentConnector3">
            <a:avLst>
              <a:gd name="adj1" fmla="val -650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12521D2-C0D7-448D-A6E0-9799F5839DCC}"/>
              </a:ext>
            </a:extLst>
          </p:cNvPr>
          <p:cNvSpPr/>
          <p:nvPr/>
        </p:nvSpPr>
        <p:spPr>
          <a:xfrm>
            <a:off x="6286500" y="1120680"/>
            <a:ext cx="2476500" cy="1089120"/>
          </a:xfrm>
          <a:prstGeom prst="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7E4B714-2777-4B4C-8228-847B1B5D7DAB}"/>
              </a:ext>
            </a:extLst>
          </p:cNvPr>
          <p:cNvCxnSpPr>
            <a:cxnSpLocks/>
            <a:stCxn id="90" idx="3"/>
          </p:cNvCxnSpPr>
          <p:nvPr/>
        </p:nvCxnSpPr>
        <p:spPr>
          <a:xfrm flipV="1">
            <a:off x="3505200" y="3590869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B9ED79E5-E635-41FE-9956-081D4A692CC6}"/>
              </a:ext>
            </a:extLst>
          </p:cNvPr>
          <p:cNvSpPr/>
          <p:nvPr/>
        </p:nvSpPr>
        <p:spPr>
          <a:xfrm>
            <a:off x="3582912" y="324737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5AAEEF5-A582-4C25-9711-A9191067A490}"/>
              </a:ext>
            </a:extLst>
          </p:cNvPr>
          <p:cNvCxnSpPr>
            <a:cxnSpLocks/>
            <a:stCxn id="90" idx="2"/>
          </p:cNvCxnSpPr>
          <p:nvPr/>
        </p:nvCxnSpPr>
        <p:spPr>
          <a:xfrm flipH="1">
            <a:off x="2813012" y="3921511"/>
            <a:ext cx="749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51AA9BA3-7391-4541-8972-437DED1906B0}"/>
              </a:ext>
            </a:extLst>
          </p:cNvPr>
          <p:cNvSpPr/>
          <p:nvPr/>
        </p:nvSpPr>
        <p:spPr>
          <a:xfrm>
            <a:off x="2819400" y="393043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574EAF3-0812-424F-8496-13B238D77BDC}"/>
              </a:ext>
            </a:extLst>
          </p:cNvPr>
          <p:cNvGrpSpPr/>
          <p:nvPr/>
        </p:nvGrpSpPr>
        <p:grpSpPr>
          <a:xfrm>
            <a:off x="2073358" y="3172910"/>
            <a:ext cx="1431842" cy="748601"/>
            <a:chOff x="2682958" y="3814472"/>
            <a:chExt cx="1431842" cy="748601"/>
          </a:xfrm>
        </p:grpSpPr>
        <p:sp>
          <p:nvSpPr>
            <p:cNvPr id="90" name="Rounded Rectangle 6">
              <a:extLst>
                <a:ext uri="{FF2B5EF4-FFF2-40B4-BE49-F238E27FC236}">
                  <a16:creationId xmlns:a16="http://schemas.microsoft.com/office/drawing/2014/main" id="{0DEEFB0A-6B28-45B5-8B52-88BD29547BFA}"/>
                </a:ext>
              </a:extLst>
            </p:cNvPr>
            <p:cNvSpPr/>
            <p:nvPr/>
          </p:nvSpPr>
          <p:spPr>
            <a:xfrm>
              <a:off x="2745405" y="3929446"/>
              <a:ext cx="1369395" cy="63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●</a:t>
              </a:r>
              <a:r>
                <a:rPr lang="en-US" i="1" dirty="0"/>
                <a:t> P</a:t>
              </a:r>
            </a:p>
            <a:p>
              <a:pPr algn="ctr"/>
              <a:r>
                <a:rPr lang="en-US" i="1" dirty="0"/>
                <a:t>   </a:t>
              </a:r>
              <a:endParaRPr lang="en-US" b="1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CC915EC-8E39-433B-AE0D-0D91382F8D0D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D0628CD9-5256-4925-A692-3BA99E4FF202}"/>
              </a:ext>
            </a:extLst>
          </p:cNvPr>
          <p:cNvSpPr/>
          <p:nvPr/>
        </p:nvSpPr>
        <p:spPr>
          <a:xfrm>
            <a:off x="3581400" y="3269802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836B32B-0C12-4387-84CA-9DE94E17A327}"/>
              </a:ext>
            </a:extLst>
          </p:cNvPr>
          <p:cNvSpPr/>
          <p:nvPr/>
        </p:nvSpPr>
        <p:spPr>
          <a:xfrm>
            <a:off x="2329164" y="355557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P</a:t>
            </a:r>
            <a:r>
              <a:rPr lang="en-US" dirty="0"/>
              <a:t> → ●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15C460E-783C-4406-BB11-33D3227FE3E1}"/>
              </a:ext>
            </a:extLst>
          </p:cNvPr>
          <p:cNvSpPr/>
          <p:nvPr/>
        </p:nvSpPr>
        <p:spPr>
          <a:xfrm>
            <a:off x="282275" y="3276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93723AF-ED1C-449C-81A8-F5F5654621C5}"/>
              </a:ext>
            </a:extLst>
          </p:cNvPr>
          <p:cNvGrpSpPr/>
          <p:nvPr/>
        </p:nvGrpSpPr>
        <p:grpSpPr>
          <a:xfrm>
            <a:off x="4020006" y="3178445"/>
            <a:ext cx="1431842" cy="549475"/>
            <a:chOff x="2682958" y="3814472"/>
            <a:chExt cx="1431842" cy="549475"/>
          </a:xfrm>
        </p:grpSpPr>
        <p:sp>
          <p:nvSpPr>
            <p:cNvPr id="96" name="Rounded Rectangle 6">
              <a:extLst>
                <a:ext uri="{FF2B5EF4-FFF2-40B4-BE49-F238E27FC236}">
                  <a16:creationId xmlns:a16="http://schemas.microsoft.com/office/drawing/2014/main" id="{47967047-B768-4B62-BBFB-197BEB5E8B1E}"/>
                </a:ext>
              </a:extLst>
            </p:cNvPr>
            <p:cNvSpPr/>
            <p:nvPr/>
          </p:nvSpPr>
          <p:spPr>
            <a:xfrm>
              <a:off x="2745405" y="3929447"/>
              <a:ext cx="1369395" cy="4345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S’ → </a:t>
              </a:r>
              <a:r>
                <a:rPr lang="en-US" i="1" dirty="0"/>
                <a:t>P </a:t>
              </a:r>
              <a:r>
                <a:rPr lang="en-US" dirty="0"/>
                <a:t>●</a:t>
              </a:r>
              <a:r>
                <a:rPr lang="en-US" i="1" dirty="0"/>
                <a:t>  </a:t>
              </a:r>
              <a:endParaRPr lang="en-US" b="1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F30418B-2072-4AF7-9E28-9DB159146DB6}"/>
                </a:ext>
              </a:extLst>
            </p:cNvPr>
            <p:cNvSpPr/>
            <p:nvPr/>
          </p:nvSpPr>
          <p:spPr>
            <a:xfrm>
              <a:off x="2682958" y="381447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>
                  <a:latin typeface="Garamond" panose="02020404030301010803" pitchFamily="18" charset="0"/>
                  <a:cs typeface="Courier New" panose="02070309020205020404" pitchFamily="49" charset="0"/>
                </a:rPr>
                <a:t>1</a:t>
              </a:r>
              <a:endParaRPr lang="en-US" baseline="-25000" dirty="0"/>
            </a:p>
          </p:txBody>
        </p:sp>
      </p:grpSp>
      <p:sp>
        <p:nvSpPr>
          <p:cNvPr id="98" name="Rounded Rectangle 12">
            <a:extLst>
              <a:ext uri="{FF2B5EF4-FFF2-40B4-BE49-F238E27FC236}">
                <a16:creationId xmlns:a16="http://schemas.microsoft.com/office/drawing/2014/main" id="{CC1B0724-1FEE-468D-A592-890C7AF1D045}"/>
              </a:ext>
            </a:extLst>
          </p:cNvPr>
          <p:cNvSpPr/>
          <p:nvPr/>
        </p:nvSpPr>
        <p:spPr>
          <a:xfrm>
            <a:off x="2118473" y="4378711"/>
            <a:ext cx="1389077" cy="928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b="1" dirty="0"/>
              <a:t>id</a:t>
            </a:r>
          </a:p>
          <a:p>
            <a:r>
              <a:rPr lang="en-US" i="1" dirty="0"/>
              <a:t>  L</a:t>
            </a:r>
            <a:r>
              <a:rPr lang="en-US" dirty="0"/>
              <a:t> → ●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CDE0B34-3146-4D5D-9FBC-6AA6B4859ABA}"/>
              </a:ext>
            </a:extLst>
          </p:cNvPr>
          <p:cNvSpPr/>
          <p:nvPr/>
        </p:nvSpPr>
        <p:spPr>
          <a:xfrm>
            <a:off x="2057400" y="423523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100" name="Rounded Rectangle 15">
            <a:extLst>
              <a:ext uri="{FF2B5EF4-FFF2-40B4-BE49-F238E27FC236}">
                <a16:creationId xmlns:a16="http://schemas.microsoft.com/office/drawing/2014/main" id="{F235355D-3BD0-44E4-930A-4E3C971ADC6C}"/>
              </a:ext>
            </a:extLst>
          </p:cNvPr>
          <p:cNvSpPr/>
          <p:nvPr/>
        </p:nvSpPr>
        <p:spPr>
          <a:xfrm>
            <a:off x="2272364" y="5692653"/>
            <a:ext cx="1080436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03FC3C-56F8-4B01-9FC7-DDBFEB6DDCC5}"/>
              </a:ext>
            </a:extLst>
          </p:cNvPr>
          <p:cNvSpPr/>
          <p:nvPr/>
        </p:nvSpPr>
        <p:spPr>
          <a:xfrm>
            <a:off x="2083340" y="55626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4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00CE012-1483-44AB-9088-871A4AD6D91B}"/>
              </a:ext>
            </a:extLst>
          </p:cNvPr>
          <p:cNvCxnSpPr>
            <a:cxnSpLocks/>
          </p:cNvCxnSpPr>
          <p:nvPr/>
        </p:nvCxnSpPr>
        <p:spPr>
          <a:xfrm flipV="1">
            <a:off x="3492060" y="4899668"/>
            <a:ext cx="546540" cy="1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D2AFCAD-29D4-46FB-9323-AAB057078FB2}"/>
              </a:ext>
            </a:extLst>
          </p:cNvPr>
          <p:cNvSpPr/>
          <p:nvPr/>
        </p:nvSpPr>
        <p:spPr>
          <a:xfrm>
            <a:off x="3644460" y="455617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D4D7CB4-D601-40C9-BEBE-45555EB975A2}"/>
              </a:ext>
            </a:extLst>
          </p:cNvPr>
          <p:cNvCxnSpPr>
            <a:cxnSpLocks/>
          </p:cNvCxnSpPr>
          <p:nvPr/>
        </p:nvCxnSpPr>
        <p:spPr>
          <a:xfrm flipH="1">
            <a:off x="2743200" y="5307375"/>
            <a:ext cx="21644" cy="35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8319492-6548-4891-8098-FBFCC7686075}"/>
              </a:ext>
            </a:extLst>
          </p:cNvPr>
          <p:cNvSpPr/>
          <p:nvPr/>
        </p:nvSpPr>
        <p:spPr>
          <a:xfrm>
            <a:off x="2771232" y="52578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25" name="Rounded Rectangle 18">
            <a:extLst>
              <a:ext uri="{FF2B5EF4-FFF2-40B4-BE49-F238E27FC236}">
                <a16:creationId xmlns:a16="http://schemas.microsoft.com/office/drawing/2014/main" id="{26F19A06-0D1C-406D-9BC2-1B360B9C8755}"/>
              </a:ext>
            </a:extLst>
          </p:cNvPr>
          <p:cNvSpPr/>
          <p:nvPr/>
        </p:nvSpPr>
        <p:spPr>
          <a:xfrm>
            <a:off x="4045737" y="4639373"/>
            <a:ext cx="1506050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)</a:t>
            </a:r>
          </a:p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●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6B5A97-C6D8-4BE3-B9A8-1A9114C313A5}"/>
              </a:ext>
            </a:extLst>
          </p:cNvPr>
          <p:cNvSpPr/>
          <p:nvPr/>
        </p:nvSpPr>
        <p:spPr>
          <a:xfrm>
            <a:off x="4038600" y="445339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7F8FEC6-57D3-414D-8135-DD4CD418B004}"/>
              </a:ext>
            </a:extLst>
          </p:cNvPr>
          <p:cNvCxnSpPr>
            <a:cxnSpLocks/>
          </p:cNvCxnSpPr>
          <p:nvPr/>
        </p:nvCxnSpPr>
        <p:spPr>
          <a:xfrm flipH="1" flipV="1">
            <a:off x="4843267" y="4295597"/>
            <a:ext cx="29433" cy="35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89C7E48-A725-49C4-9F2A-2281B718CBF0}"/>
              </a:ext>
            </a:extLst>
          </p:cNvPr>
          <p:cNvSpPr/>
          <p:nvPr/>
        </p:nvSpPr>
        <p:spPr>
          <a:xfrm>
            <a:off x="4939925" y="42788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29" name="Rounded Rectangle 21">
            <a:extLst>
              <a:ext uri="{FF2B5EF4-FFF2-40B4-BE49-F238E27FC236}">
                <a16:creationId xmlns:a16="http://schemas.microsoft.com/office/drawing/2014/main" id="{DDA483D0-82D8-44B4-BB5C-D7DB0E68291A}"/>
              </a:ext>
            </a:extLst>
          </p:cNvPr>
          <p:cNvSpPr/>
          <p:nvPr/>
        </p:nvSpPr>
        <p:spPr>
          <a:xfrm>
            <a:off x="4132750" y="5655741"/>
            <a:ext cx="1366725" cy="345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L</a:t>
            </a:r>
            <a:r>
              <a:rPr lang="en-US" dirty="0"/>
              <a:t> →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C8F1E1B-9024-47D4-8737-D6634A72B6E3}"/>
              </a:ext>
            </a:extLst>
          </p:cNvPr>
          <p:cNvSpPr/>
          <p:nvPr/>
        </p:nvSpPr>
        <p:spPr>
          <a:xfrm>
            <a:off x="4038600" y="5539177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1BDE817-E006-43D2-8F89-EBAD64732379}"/>
              </a:ext>
            </a:extLst>
          </p:cNvPr>
          <p:cNvCxnSpPr>
            <a:cxnSpLocks/>
          </p:cNvCxnSpPr>
          <p:nvPr/>
        </p:nvCxnSpPr>
        <p:spPr>
          <a:xfrm flipH="1">
            <a:off x="4819836" y="5183639"/>
            <a:ext cx="6537" cy="45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C6A6F19-60C9-45CF-830B-4EE68C1BD1C9}"/>
              </a:ext>
            </a:extLst>
          </p:cNvPr>
          <p:cNvSpPr/>
          <p:nvPr/>
        </p:nvSpPr>
        <p:spPr>
          <a:xfrm>
            <a:off x="4893598" y="52291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33" name="Rounded Rectangle 32">
            <a:extLst>
              <a:ext uri="{FF2B5EF4-FFF2-40B4-BE49-F238E27FC236}">
                <a16:creationId xmlns:a16="http://schemas.microsoft.com/office/drawing/2014/main" id="{97CBAA70-5970-4F5E-801B-CD1B98AE9191}"/>
              </a:ext>
            </a:extLst>
          </p:cNvPr>
          <p:cNvSpPr/>
          <p:nvPr/>
        </p:nvSpPr>
        <p:spPr>
          <a:xfrm>
            <a:off x="4200134" y="3971227"/>
            <a:ext cx="1286266" cy="324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P</a:t>
            </a:r>
            <a:r>
              <a:rPr lang="en-US" dirty="0"/>
              <a:t> →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dirty="0"/>
              <a:t>●</a:t>
            </a:r>
            <a:endParaRPr lang="en-US" b="1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5C6B222-9823-4FC5-BB8A-1280D94EF2B3}"/>
              </a:ext>
            </a:extLst>
          </p:cNvPr>
          <p:cNvSpPr/>
          <p:nvPr/>
        </p:nvSpPr>
        <p:spPr>
          <a:xfrm>
            <a:off x="4025525" y="381225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7442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Basic Table Structure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5039707" y="3172147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5791200" y="2819400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381644" cy="1202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Row: </a:t>
            </a:r>
            <a:r>
              <a:rPr lang="en-US" dirty="0"/>
              <a:t>Item </a:t>
            </a:r>
          </a:p>
          <a:p>
            <a:pPr marL="0" indent="0">
              <a:buNone/>
            </a:pPr>
            <a:r>
              <a:rPr lang="en-US" b="1" dirty="0"/>
              <a:t>Column:</a:t>
            </a:r>
            <a:r>
              <a:rPr lang="en-US" dirty="0"/>
              <a:t> Symbol</a:t>
            </a:r>
            <a:endParaRPr lang="en-US" b="1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576185" y="3227988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672708" y="2805767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7667238" y="3172147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697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Should the Table Look Like?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1FB83466-1D62-43CE-A514-E0D522BD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277214"/>
            <a:ext cx="9144000" cy="3142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 of Actions (hence, table cell entries):</a:t>
            </a:r>
          </a:p>
          <a:p>
            <a:r>
              <a:rPr lang="en-US" dirty="0"/>
              <a:t>Shift (terminal edge), push 1 state, advance lookahead</a:t>
            </a:r>
          </a:p>
          <a:p>
            <a:r>
              <a:rPr lang="en-US" dirty="0"/>
              <a:t>Reduce (reduce state), pop RHS stack items</a:t>
            </a:r>
          </a:p>
          <a:p>
            <a:r>
              <a:rPr lang="en-US" dirty="0" err="1"/>
              <a:t>GoTo</a:t>
            </a:r>
            <a:r>
              <a:rPr lang="en-US" dirty="0"/>
              <a:t> (nonterminal edge), push LHS item following reduce</a:t>
            </a:r>
          </a:p>
          <a:p>
            <a:r>
              <a:rPr lang="en-US" dirty="0"/>
              <a:t>(Special actions: accept / reject)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1E73D3-0A41-4F5A-A16E-8CC4F15EF8F1}"/>
              </a:ext>
            </a:extLst>
          </p:cNvPr>
          <p:cNvGrpSpPr/>
          <p:nvPr/>
        </p:nvGrpSpPr>
        <p:grpSpPr>
          <a:xfrm>
            <a:off x="2005738" y="4926331"/>
            <a:ext cx="1407216" cy="1878330"/>
            <a:chOff x="2005738" y="4926331"/>
            <a:chExt cx="1407216" cy="187833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E5AEF6E-B6C8-49AB-ADE4-1D4400F85C0A}"/>
                </a:ext>
              </a:extLst>
            </p:cNvPr>
            <p:cNvSpPr/>
            <p:nvPr/>
          </p:nvSpPr>
          <p:spPr>
            <a:xfrm>
              <a:off x="2005738" y="49263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6349E4A-3271-4C83-8BAF-0668C36AAC7A}"/>
                </a:ext>
              </a:extLst>
            </p:cNvPr>
            <p:cNvSpPr/>
            <p:nvPr/>
          </p:nvSpPr>
          <p:spPr>
            <a:xfrm>
              <a:off x="2050483" y="6369098"/>
              <a:ext cx="598911" cy="4088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FBAAF45-06CF-4E3D-B9F3-5BB7D31235D3}"/>
                </a:ext>
              </a:extLst>
            </p:cNvPr>
            <p:cNvSpPr/>
            <p:nvPr/>
          </p:nvSpPr>
          <p:spPr>
            <a:xfrm>
              <a:off x="2695709" y="6348867"/>
              <a:ext cx="676700" cy="4291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A5389ED-C5BF-4C2D-969D-015274DA81D9}"/>
                </a:ext>
              </a:extLst>
            </p:cNvPr>
            <p:cNvSpPr/>
            <p:nvPr/>
          </p:nvSpPr>
          <p:spPr>
            <a:xfrm>
              <a:off x="2233594" y="601206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995365-0CD2-4A61-A6EA-05B31F1872CB}"/>
                </a:ext>
              </a:extLst>
            </p:cNvPr>
            <p:cNvSpPr/>
            <p:nvPr/>
          </p:nvSpPr>
          <p:spPr>
            <a:xfrm>
              <a:off x="2887065" y="61222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6DB81B7-772F-46D3-9F3F-4F43F7FF2C57}"/>
                </a:ext>
              </a:extLst>
            </p:cNvPr>
            <p:cNvSpPr/>
            <p:nvPr/>
          </p:nvSpPr>
          <p:spPr>
            <a:xfrm>
              <a:off x="2229838" y="530401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EB80C76-23D2-4EBC-9896-EE6DA0648ECD}"/>
                </a:ext>
              </a:extLst>
            </p:cNvPr>
            <p:cNvSpPr/>
            <p:nvPr/>
          </p:nvSpPr>
          <p:spPr>
            <a:xfrm>
              <a:off x="2238206" y="56586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501CC8D-3B8D-4F34-ADD1-B715EC66AD62}"/>
                </a:ext>
              </a:extLst>
            </p:cNvPr>
            <p:cNvSpPr/>
            <p:nvPr/>
          </p:nvSpPr>
          <p:spPr>
            <a:xfrm>
              <a:off x="2233381" y="495668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23BDCF-CA8D-4065-89EB-50E5B1F1C808}"/>
              </a:ext>
            </a:extLst>
          </p:cNvPr>
          <p:cNvGrpSpPr/>
          <p:nvPr/>
        </p:nvGrpSpPr>
        <p:grpSpPr>
          <a:xfrm>
            <a:off x="3849778" y="4941571"/>
            <a:ext cx="1456885" cy="1878330"/>
            <a:chOff x="3849778" y="4941571"/>
            <a:chExt cx="1456885" cy="187833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5B8E9E-7CFA-4D7F-BF68-9A559AF2D5AD}"/>
                </a:ext>
              </a:extLst>
            </p:cNvPr>
            <p:cNvSpPr/>
            <p:nvPr/>
          </p:nvSpPr>
          <p:spPr>
            <a:xfrm>
              <a:off x="3849778" y="494157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41AAED3-A54F-4907-967B-30D551163484}"/>
                </a:ext>
              </a:extLst>
            </p:cNvPr>
            <p:cNvSpPr/>
            <p:nvPr/>
          </p:nvSpPr>
          <p:spPr>
            <a:xfrm>
              <a:off x="3875917" y="6382477"/>
              <a:ext cx="598911" cy="3840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42B33C1-1FA0-4C2E-BECA-18EB9778655C}"/>
                </a:ext>
              </a:extLst>
            </p:cNvPr>
            <p:cNvSpPr/>
            <p:nvPr/>
          </p:nvSpPr>
          <p:spPr>
            <a:xfrm>
              <a:off x="4521143" y="6362245"/>
              <a:ext cx="676700" cy="4043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853FD-8A2A-458A-9F6B-C518629DA46F}"/>
                </a:ext>
              </a:extLst>
            </p:cNvPr>
            <p:cNvSpPr/>
            <p:nvPr/>
          </p:nvSpPr>
          <p:spPr>
            <a:xfrm>
              <a:off x="4059028" y="602543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5FF52B-1073-4E57-9C00-F041C9CDE009}"/>
                </a:ext>
              </a:extLst>
            </p:cNvPr>
            <p:cNvSpPr/>
            <p:nvPr/>
          </p:nvSpPr>
          <p:spPr>
            <a:xfrm>
              <a:off x="4055272" y="531739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7CD135C-5DBE-4F57-A745-0D9CCF0D3715}"/>
                </a:ext>
              </a:extLst>
            </p:cNvPr>
            <p:cNvSpPr/>
            <p:nvPr/>
          </p:nvSpPr>
          <p:spPr>
            <a:xfrm>
              <a:off x="4063640" y="567198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215E2DE-357F-4178-A023-71970FE7EE7B}"/>
                </a:ext>
              </a:extLst>
            </p:cNvPr>
            <p:cNvSpPr/>
            <p:nvPr/>
          </p:nvSpPr>
          <p:spPr>
            <a:xfrm>
              <a:off x="4058815" y="497006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13E8EBE4-9D7A-402A-B111-8E5B2194B8DF}"/>
                </a:ext>
              </a:extLst>
            </p:cNvPr>
            <p:cNvSpPr/>
            <p:nvPr/>
          </p:nvSpPr>
          <p:spPr>
            <a:xfrm>
              <a:off x="4389725" y="4994084"/>
              <a:ext cx="85103" cy="65309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7B99FA4-B275-4B6E-AB27-5BE0F9F0BB5B}"/>
                </a:ext>
              </a:extLst>
            </p:cNvPr>
            <p:cNvSpPr/>
            <p:nvPr/>
          </p:nvSpPr>
          <p:spPr>
            <a:xfrm>
              <a:off x="4448864" y="5135121"/>
              <a:ext cx="857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❹ to L</a:t>
              </a:r>
              <a:endParaRPr lang="en-US" sz="1400" i="1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5B635C8-32C1-4A6B-9E82-6DEF1A4F3A52}"/>
                </a:ext>
              </a:extLst>
            </p:cNvPr>
            <p:cNvSpPr/>
            <p:nvPr/>
          </p:nvSpPr>
          <p:spPr>
            <a:xfrm>
              <a:off x="4365930" y="569156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A58CCE-56A9-4B0C-B22E-D81D8C28BDE7}"/>
                </a:ext>
              </a:extLst>
            </p:cNvPr>
            <p:cNvSpPr/>
            <p:nvPr/>
          </p:nvSpPr>
          <p:spPr>
            <a:xfrm>
              <a:off x="4742535" y="613749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00E225-9EA7-4002-AF9E-524BE25BE9E5}"/>
              </a:ext>
            </a:extLst>
          </p:cNvPr>
          <p:cNvGrpSpPr/>
          <p:nvPr/>
        </p:nvGrpSpPr>
        <p:grpSpPr>
          <a:xfrm>
            <a:off x="5670958" y="4956811"/>
            <a:ext cx="1407216" cy="1878330"/>
            <a:chOff x="5670958" y="4956811"/>
            <a:chExt cx="1407216" cy="187833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F035E2E-9978-45A6-BE4D-BD1F1F6ECE10}"/>
                </a:ext>
              </a:extLst>
            </p:cNvPr>
            <p:cNvSpPr/>
            <p:nvPr/>
          </p:nvSpPr>
          <p:spPr>
            <a:xfrm>
              <a:off x="5670958" y="495681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914D8F3-A60D-4A92-B227-2A7A3F9B808C}"/>
                </a:ext>
              </a:extLst>
            </p:cNvPr>
            <p:cNvSpPr/>
            <p:nvPr/>
          </p:nvSpPr>
          <p:spPr>
            <a:xfrm>
              <a:off x="5729593" y="6321193"/>
              <a:ext cx="598911" cy="4453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25A667-786D-4AE6-B19D-B5CE3878BC9D}"/>
                </a:ext>
              </a:extLst>
            </p:cNvPr>
            <p:cNvSpPr/>
            <p:nvPr/>
          </p:nvSpPr>
          <p:spPr>
            <a:xfrm>
              <a:off x="6374819" y="6346681"/>
              <a:ext cx="676700" cy="4198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ECC3AB4-4D94-4444-8707-398C1510A5E9}"/>
                </a:ext>
              </a:extLst>
            </p:cNvPr>
            <p:cNvSpPr/>
            <p:nvPr/>
          </p:nvSpPr>
          <p:spPr>
            <a:xfrm>
              <a:off x="5912704" y="5964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2066FB3-00D6-4597-B87A-315F7784ABF4}"/>
                </a:ext>
              </a:extLst>
            </p:cNvPr>
            <p:cNvSpPr/>
            <p:nvPr/>
          </p:nvSpPr>
          <p:spPr>
            <a:xfrm>
              <a:off x="5908948" y="525611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98FE178-A7D2-4E58-B4FB-BF40E630EE80}"/>
                </a:ext>
              </a:extLst>
            </p:cNvPr>
            <p:cNvSpPr/>
            <p:nvPr/>
          </p:nvSpPr>
          <p:spPr>
            <a:xfrm>
              <a:off x="5917316" y="5610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7AEA0D-A450-4122-AA45-5624A6CB9B10}"/>
                </a:ext>
              </a:extLst>
            </p:cNvPr>
            <p:cNvSpPr/>
            <p:nvPr/>
          </p:nvSpPr>
          <p:spPr>
            <a:xfrm>
              <a:off x="6586575" y="612987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A8D4D0-E4BC-4C17-BCB9-75792B8DDBB5}"/>
              </a:ext>
            </a:extLst>
          </p:cNvPr>
          <p:cNvGrpSpPr/>
          <p:nvPr/>
        </p:nvGrpSpPr>
        <p:grpSpPr>
          <a:xfrm>
            <a:off x="7400698" y="4972051"/>
            <a:ext cx="1407216" cy="1878330"/>
            <a:chOff x="7400698" y="4972051"/>
            <a:chExt cx="1407216" cy="187833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A71F030-BBE5-47A9-BB43-538A4D54FE60}"/>
                </a:ext>
              </a:extLst>
            </p:cNvPr>
            <p:cNvSpPr/>
            <p:nvPr/>
          </p:nvSpPr>
          <p:spPr>
            <a:xfrm>
              <a:off x="740069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53A9F59-3D51-4D36-9A1A-7FF8D6EF2BF7}"/>
                </a:ext>
              </a:extLst>
            </p:cNvPr>
            <p:cNvSpPr/>
            <p:nvPr/>
          </p:nvSpPr>
          <p:spPr>
            <a:xfrm>
              <a:off x="744790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14EFBFD-BEA7-486F-A2B1-6EB3C1F5EE76}"/>
                </a:ext>
              </a:extLst>
            </p:cNvPr>
            <p:cNvSpPr/>
            <p:nvPr/>
          </p:nvSpPr>
          <p:spPr>
            <a:xfrm>
              <a:off x="809312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710D57E-7DCD-419F-8533-8B001D2CFE59}"/>
                </a:ext>
              </a:extLst>
            </p:cNvPr>
            <p:cNvSpPr/>
            <p:nvPr/>
          </p:nvSpPr>
          <p:spPr>
            <a:xfrm>
              <a:off x="763101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A02D80D-5C3E-409C-AA0F-88756C6ECE73}"/>
                </a:ext>
              </a:extLst>
            </p:cNvPr>
            <p:cNvSpPr/>
            <p:nvPr/>
          </p:nvSpPr>
          <p:spPr>
            <a:xfrm>
              <a:off x="762725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7193E41-1C75-4919-B4F9-47A239FC9CF2}"/>
                </a:ext>
              </a:extLst>
            </p:cNvPr>
            <p:cNvSpPr/>
            <p:nvPr/>
          </p:nvSpPr>
          <p:spPr>
            <a:xfrm>
              <a:off x="763562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C7EBB06-1A23-4F2F-8875-3AF2AEF8D301}"/>
                </a:ext>
              </a:extLst>
            </p:cNvPr>
            <p:cNvSpPr/>
            <p:nvPr/>
          </p:nvSpPr>
          <p:spPr>
            <a:xfrm>
              <a:off x="830488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194E5F6-0AEE-474A-AAE8-6752ECF92825}"/>
                </a:ext>
              </a:extLst>
            </p:cNvPr>
            <p:cNvSpPr/>
            <p:nvPr/>
          </p:nvSpPr>
          <p:spPr>
            <a:xfrm>
              <a:off x="763106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2504159-D3A8-4430-A11C-6ED284741676}"/>
              </a:ext>
            </a:extLst>
          </p:cNvPr>
          <p:cNvGrpSpPr/>
          <p:nvPr/>
        </p:nvGrpSpPr>
        <p:grpSpPr>
          <a:xfrm>
            <a:off x="954483" y="4056167"/>
            <a:ext cx="1560042" cy="790152"/>
            <a:chOff x="954483" y="4056167"/>
            <a:chExt cx="1560042" cy="790152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B52642C-7DA2-403A-B935-564E0D0973CF}"/>
                </a:ext>
              </a:extLst>
            </p:cNvPr>
            <p:cNvSpPr/>
            <p:nvPr/>
          </p:nvSpPr>
          <p:spPr>
            <a:xfrm>
              <a:off x="133731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1F357175-8194-4F8D-A280-8975067257C4}"/>
                    </a:ext>
                  </a:extLst>
                </p:cNvPr>
                <p:cNvSpPr txBox="1"/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</a:t>
                  </a:r>
                  <a:r>
                    <a:rPr lang="en-US" b="1" dirty="0">
                      <a:solidFill>
                        <a:schemeClr val="accent5"/>
                      </a:solidFill>
                    </a:rPr>
                    <a:t>id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6</a:t>
                  </a: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3529" t="-4717" r="-23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50ADE7D-9CB8-4288-8C95-7261564CB0E4}"/>
              </a:ext>
            </a:extLst>
          </p:cNvPr>
          <p:cNvGrpSpPr/>
          <p:nvPr/>
        </p:nvGrpSpPr>
        <p:grpSpPr>
          <a:xfrm>
            <a:off x="2798523" y="4071407"/>
            <a:ext cx="1641027" cy="790152"/>
            <a:chOff x="2798523" y="4071407"/>
            <a:chExt cx="1641027" cy="790152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D9910C9-5910-46E4-8A78-75E42D16FFB5}"/>
                </a:ext>
              </a:extLst>
            </p:cNvPr>
            <p:cNvSpPr/>
            <p:nvPr/>
          </p:nvSpPr>
          <p:spPr>
            <a:xfrm>
              <a:off x="3307080" y="46952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003B6B1-526B-487C-9173-96186A70FA96}"/>
                </a:ext>
              </a:extLst>
            </p:cNvPr>
            <p:cNvSpPr txBox="1"/>
            <p:nvPr/>
          </p:nvSpPr>
          <p:spPr>
            <a:xfrm>
              <a:off x="2798523" y="4071407"/>
              <a:ext cx="16410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2 items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536069B-E72B-4A18-961A-BDFC61FACF0A}"/>
              </a:ext>
            </a:extLst>
          </p:cNvPr>
          <p:cNvGrpSpPr/>
          <p:nvPr/>
        </p:nvGrpSpPr>
        <p:grpSpPr>
          <a:xfrm>
            <a:off x="4511391" y="4063787"/>
            <a:ext cx="1880515" cy="790152"/>
            <a:chOff x="4511391" y="4063787"/>
            <a:chExt cx="1880515" cy="790152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2B8197F-7B81-4CE8-9353-ED393868DEA5}"/>
                </a:ext>
              </a:extLst>
            </p:cNvPr>
            <p:cNvSpPr/>
            <p:nvPr/>
          </p:nvSpPr>
          <p:spPr>
            <a:xfrm>
              <a:off x="5139690" y="468763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A976159-AC03-4911-8B06-69786335E983}"/>
                    </a:ext>
                  </a:extLst>
                </p:cNvPr>
                <p:cNvSpPr txBox="1"/>
                <p:nvPr/>
              </p:nvSpPr>
              <p:spPr>
                <a:xfrm>
                  <a:off x="4511391" y="4063787"/>
                  <a:ext cx="188051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Nonterminal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A976159-AC03-4911-8B06-69786335E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391" y="4063787"/>
                  <a:ext cx="1880515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589" t="-5660" r="-2265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66DE8CE-F797-4863-A780-9E6AF3CEF9C8}"/>
              </a:ext>
            </a:extLst>
          </p:cNvPr>
          <p:cNvGrpSpPr/>
          <p:nvPr/>
        </p:nvGrpSpPr>
        <p:grpSpPr>
          <a:xfrm>
            <a:off x="6450675" y="4067597"/>
            <a:ext cx="1507144" cy="790152"/>
            <a:chOff x="6450675" y="4067597"/>
            <a:chExt cx="1507144" cy="790152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40CCD1A-840F-41EE-9B0E-726B5C97E62F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9BA9D0CE-FEBB-4C4E-B773-2F231513D857}"/>
                    </a:ext>
                  </a:extLst>
                </p:cNvPr>
                <p:cNvSpPr txBox="1"/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239" t="-4717" r="-3239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A8A70E4-9EAC-4ECF-AE83-1C1908CF67F9}"/>
              </a:ext>
            </a:extLst>
          </p:cNvPr>
          <p:cNvGrpSpPr/>
          <p:nvPr/>
        </p:nvGrpSpPr>
        <p:grpSpPr>
          <a:xfrm>
            <a:off x="100738" y="4895851"/>
            <a:ext cx="1407216" cy="1878330"/>
            <a:chOff x="7210198" y="4895851"/>
            <a:chExt cx="1407216" cy="1878330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54AD77D-5208-4DFB-A5D4-10AE7C761909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381FA54-3312-4F95-B8BB-E7C4DDF1822E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E3783E6E-A7C1-4BBD-A70A-C4DCCAAD9CD2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B412590-3E63-4572-9AD9-DB7F2237B1E7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FDED76A-212B-4087-9E4F-9C45019ACD8C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F53DC78-DB54-467A-8CC8-3B4866F49021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0BD47992-8447-493D-8605-BB4C2A725BB6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AB47136-9322-4E85-9212-08F2521E22B8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3CBD10E-8210-44F9-A818-4383BF0EDF59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3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642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DA9326B-0981-4333-8E20-EBDD345BC456}"/>
              </a:ext>
            </a:extLst>
          </p:cNvPr>
          <p:cNvSpPr/>
          <p:nvPr/>
        </p:nvSpPr>
        <p:spPr>
          <a:xfrm>
            <a:off x="304800" y="1301440"/>
            <a:ext cx="16002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3AD6CE7-06ED-483F-A738-FA0AF814D8E2}"/>
              </a:ext>
            </a:extLst>
          </p:cNvPr>
          <p:cNvSpPr/>
          <p:nvPr/>
        </p:nvSpPr>
        <p:spPr>
          <a:xfrm>
            <a:off x="457200" y="1443900"/>
            <a:ext cx="1295400" cy="5115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Grammar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3E6BC1C-A57F-44B0-AD20-608AD4A0851D}"/>
              </a:ext>
            </a:extLst>
          </p:cNvPr>
          <p:cNvSpPr/>
          <p:nvPr/>
        </p:nvSpPr>
        <p:spPr>
          <a:xfrm>
            <a:off x="2286000" y="1301440"/>
            <a:ext cx="36576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6950D8C-FD58-4F2D-8B45-0B7A6E7066DC}"/>
              </a:ext>
            </a:extLst>
          </p:cNvPr>
          <p:cNvSpPr/>
          <p:nvPr/>
        </p:nvSpPr>
        <p:spPr>
          <a:xfrm>
            <a:off x="2362200" y="1279574"/>
            <a:ext cx="1752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Parser Automaton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3AA1B4E-EFB3-4245-85AA-B1FB8C3140C5}"/>
              </a:ext>
            </a:extLst>
          </p:cNvPr>
          <p:cNvSpPr/>
          <p:nvPr/>
        </p:nvSpPr>
        <p:spPr>
          <a:xfrm>
            <a:off x="4724400" y="1443900"/>
            <a:ext cx="1066800" cy="5214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Diagram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3D2793C-3E31-4180-95D2-6FB0B0AF3571}"/>
              </a:ext>
            </a:extLst>
          </p:cNvPr>
          <p:cNvSpPr/>
          <p:nvPr/>
        </p:nvSpPr>
        <p:spPr>
          <a:xfrm>
            <a:off x="2362200" y="1443900"/>
            <a:ext cx="990600" cy="533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Closure Sets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BE05930-8CF0-4890-9257-613C06303CDE}"/>
              </a:ext>
            </a:extLst>
          </p:cNvPr>
          <p:cNvSpPr/>
          <p:nvPr/>
        </p:nvSpPr>
        <p:spPr>
          <a:xfrm>
            <a:off x="3581400" y="1443900"/>
            <a:ext cx="914400" cy="5115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Sets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139152E-8AD4-4443-AB9A-512481743619}"/>
              </a:ext>
            </a:extLst>
          </p:cNvPr>
          <p:cNvSpPr/>
          <p:nvPr/>
        </p:nvSpPr>
        <p:spPr>
          <a:xfrm>
            <a:off x="6400800" y="1312216"/>
            <a:ext cx="2286000" cy="8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E82F340A-0EF8-42F9-A982-7B88B2691401}"/>
              </a:ext>
            </a:extLst>
          </p:cNvPr>
          <p:cNvSpPr/>
          <p:nvPr/>
        </p:nvSpPr>
        <p:spPr>
          <a:xfrm>
            <a:off x="7620000" y="1443900"/>
            <a:ext cx="914400" cy="51153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 Table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49C5020-FE30-4062-94C5-4D2FB42DF6AA}"/>
              </a:ext>
            </a:extLst>
          </p:cNvPr>
          <p:cNvSpPr/>
          <p:nvPr/>
        </p:nvSpPr>
        <p:spPr>
          <a:xfrm>
            <a:off x="6553200" y="1443900"/>
            <a:ext cx="914400" cy="4996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EF49739-784F-4493-BB25-BB56E02C4979}"/>
              </a:ext>
            </a:extLst>
          </p:cNvPr>
          <p:cNvSpPr/>
          <p:nvPr/>
        </p:nvSpPr>
        <p:spPr>
          <a:xfrm>
            <a:off x="6477000" y="1290350"/>
            <a:ext cx="20574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Transition Operations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BFE1706-4E60-4A2F-9335-EEA880C0D456}"/>
              </a:ext>
            </a:extLst>
          </p:cNvPr>
          <p:cNvCxnSpPr>
            <a:cxnSpLocks/>
            <a:stCxn id="88" idx="3"/>
            <a:endCxn id="93" idx="1"/>
          </p:cNvCxnSpPr>
          <p:nvPr/>
        </p:nvCxnSpPr>
        <p:spPr>
          <a:xfrm>
            <a:off x="5943600" y="1709607"/>
            <a:ext cx="457200" cy="1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B7C36BE-D309-45D3-A45C-5FC86C4A3567}"/>
              </a:ext>
            </a:extLst>
          </p:cNvPr>
          <p:cNvCxnSpPr>
            <a:cxnSpLocks/>
            <a:stCxn id="86" idx="3"/>
            <a:endCxn id="88" idx="1"/>
          </p:cNvCxnSpPr>
          <p:nvPr/>
        </p:nvCxnSpPr>
        <p:spPr>
          <a:xfrm>
            <a:off x="1905000" y="1709607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02D43325-1017-4E32-BDC8-9C9E95B7C543}"/>
              </a:ext>
            </a:extLst>
          </p:cNvPr>
          <p:cNvSpPr/>
          <p:nvPr/>
        </p:nvSpPr>
        <p:spPr>
          <a:xfrm>
            <a:off x="381000" y="1279574"/>
            <a:ext cx="609600" cy="9806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r>
              <a:rPr lang="en-US" dirty="0"/>
              <a:t>Input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7C1989-247D-4B8E-BA7D-EBDE10F0659D}"/>
              </a:ext>
            </a:extLst>
          </p:cNvPr>
          <p:cNvCxnSpPr>
            <a:cxnSpLocks/>
            <a:stCxn id="91" idx="3"/>
            <a:endCxn id="92" idx="1"/>
          </p:cNvCxnSpPr>
          <p:nvPr/>
        </p:nvCxnSpPr>
        <p:spPr>
          <a:xfrm flipV="1">
            <a:off x="3352800" y="1699667"/>
            <a:ext cx="228600" cy="1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7D5FC3E-99F5-4211-8B8F-F609E13A04F5}"/>
              </a:ext>
            </a:extLst>
          </p:cNvPr>
          <p:cNvCxnSpPr>
            <a:cxnSpLocks/>
            <a:stCxn id="92" idx="3"/>
            <a:endCxn id="90" idx="1"/>
          </p:cNvCxnSpPr>
          <p:nvPr/>
        </p:nvCxnSpPr>
        <p:spPr>
          <a:xfrm>
            <a:off x="4495800" y="1699667"/>
            <a:ext cx="228600" cy="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03DD3F9B-2D54-4A29-8125-079DCC9F71A8}"/>
              </a:ext>
            </a:extLst>
          </p:cNvPr>
          <p:cNvCxnSpPr>
            <a:stCxn id="91" idx="2"/>
            <a:endCxn id="90" idx="2"/>
          </p:cNvCxnSpPr>
          <p:nvPr/>
        </p:nvCxnSpPr>
        <p:spPr>
          <a:xfrm rot="5400000" flipH="1" flipV="1">
            <a:off x="4051687" y="771187"/>
            <a:ext cx="11926" cy="2400300"/>
          </a:xfrm>
          <a:prstGeom prst="bentConnector3">
            <a:avLst>
              <a:gd name="adj1" fmla="val -650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C656ACE-B024-4AFC-AFD0-473783F9E0BF}"/>
              </a:ext>
            </a:extLst>
          </p:cNvPr>
          <p:cNvSpPr/>
          <p:nvPr/>
        </p:nvSpPr>
        <p:spPr>
          <a:xfrm>
            <a:off x="6286500" y="1120680"/>
            <a:ext cx="2476500" cy="1089120"/>
          </a:xfrm>
          <a:prstGeom prst="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F9F23DE-9DF1-45D0-93FE-B1731E3E70EA}"/>
                  </a:ext>
                </a:extLst>
              </p:cNvPr>
              <p:cNvSpPr/>
              <p:nvPr/>
            </p:nvSpPr>
            <p:spPr>
              <a:xfrm>
                <a:off x="1905000" y="2409885"/>
                <a:ext cx="72390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/>
                  <a:t>SLR Building algorithm</a:t>
                </a:r>
              </a:p>
              <a:p>
                <a:r>
                  <a:rPr lang="en-US" sz="2400" dirty="0"/>
                  <a:t>For each edge 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j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k</a:t>
                </a:r>
                <a:r>
                  <a:rPr lang="en-US" sz="2400" dirty="0"/>
                  <a:t> in the FSM:</a:t>
                </a:r>
              </a:p>
              <a:p>
                <a:r>
                  <a:rPr lang="en-US" sz="2400" dirty="0"/>
                  <a:t>       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terminal:</a:t>
                </a:r>
                <a:r>
                  <a:rPr lang="en-US" sz="2400" b="1" dirty="0"/>
                  <a:t> </a:t>
                </a:r>
                <a:r>
                  <a:rPr lang="en-US" sz="2400" dirty="0"/>
                  <a:t>set Action[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j</a:t>
                </a:r>
                <a:r>
                  <a:rPr lang="en-US" sz="2400" dirty="0" err="1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] = shift 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k</a:t>
                </a:r>
                <a:endParaRPr lang="en-US" sz="2400" baseline="-25000" dirty="0"/>
              </a:p>
              <a:p>
                <a:r>
                  <a:rPr lang="en-US" sz="2400" dirty="0"/>
                  <a:t>       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nonterminal:</a:t>
                </a:r>
                <a:r>
                  <a:rPr lang="en-US" sz="2400" b="1" dirty="0"/>
                  <a:t> </a:t>
                </a:r>
                <a:r>
                  <a:rPr lang="en-US" sz="2400" dirty="0"/>
                  <a:t>set </a:t>
                </a:r>
                <a:r>
                  <a:rPr lang="en-US" sz="2400" dirty="0" err="1"/>
                  <a:t>GoTo</a:t>
                </a:r>
                <a:r>
                  <a:rPr lang="en-US" sz="2400" dirty="0"/>
                  <a:t>[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j</a:t>
                </a:r>
                <a:r>
                  <a:rPr lang="en-US" sz="2400" dirty="0" err="1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] = 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k</a:t>
                </a:r>
                <a:endParaRPr lang="en-US" sz="2400" baseline="-25000" dirty="0"/>
              </a:p>
              <a:p>
                <a:r>
                  <a:rPr lang="en-US" sz="2400" dirty="0"/>
                  <a:t>If state 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j</a:t>
                </a:r>
                <a:r>
                  <a:rPr lang="en-US" sz="2400" dirty="0"/>
                  <a:t> includes item S’ → S ●</a:t>
                </a:r>
              </a:p>
              <a:p>
                <a:r>
                  <a:rPr lang="en-US" sz="2400" dirty="0"/>
                  <a:t>    	set Action[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j</a:t>
                </a:r>
                <a:r>
                  <a:rPr lang="en-US" sz="2400" dirty="0"/>
                  <a:t>, </a:t>
                </a:r>
                <a:r>
                  <a:rPr lang="en-US" sz="2400" b="1" dirty="0" err="1"/>
                  <a:t>eof</a:t>
                </a:r>
                <a:r>
                  <a:rPr lang="en-US" sz="2400" dirty="0"/>
                  <a:t>] = accept</a:t>
                </a:r>
              </a:p>
              <a:p>
                <a:r>
                  <a:rPr lang="en-US" sz="2400" dirty="0"/>
                  <a:t>If state 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j</a:t>
                </a:r>
                <a:r>
                  <a:rPr lang="en-US" sz="2400" dirty="0"/>
                  <a:t> includes item </a:t>
                </a:r>
                <a:r>
                  <a:rPr lang="en-US" sz="2400" i="1" dirty="0"/>
                  <a:t>A</a:t>
                </a:r>
                <a:r>
                  <a:rPr lang="en-US" sz="2400" dirty="0"/>
                  <a:t> → </a:t>
                </a:r>
                <a:r>
                  <a:rPr lang="el-GR" sz="2400" dirty="0"/>
                  <a:t>α</a:t>
                </a:r>
                <a:r>
                  <a:rPr lang="en-US" sz="2400" dirty="0"/>
                  <a:t> ●  where A is not S’</a:t>
                </a:r>
              </a:p>
              <a:p>
                <a:pPr lvl="1"/>
                <a:r>
                  <a:rPr lang="en-US" sz="2400" dirty="0"/>
                  <a:t>   for each t in FOLLOW(A):</a:t>
                </a:r>
              </a:p>
              <a:p>
                <a:r>
                  <a:rPr lang="en-US" sz="2400" dirty="0"/>
                  <a:t>        	set Action[</a:t>
                </a:r>
                <a:r>
                  <a:rPr lang="en-US" sz="2400" dirty="0" err="1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sz="2400" baseline="-25000" dirty="0" err="1"/>
                  <a:t>j</a:t>
                </a:r>
                <a:r>
                  <a:rPr lang="en-US" sz="2400" dirty="0" err="1"/>
                  <a:t>,</a:t>
                </a:r>
                <a:r>
                  <a:rPr lang="en-US" sz="2400" b="1" dirty="0" err="1"/>
                  <a:t>t</a:t>
                </a:r>
                <a:r>
                  <a:rPr lang="en-US" sz="2400" dirty="0"/>
                  <a:t>] = reduce by </a:t>
                </a:r>
                <a:r>
                  <a:rPr lang="en-US" sz="2400" i="1" dirty="0"/>
                  <a:t>A</a:t>
                </a:r>
                <a:r>
                  <a:rPr lang="en-US" sz="2400" dirty="0"/>
                  <a:t> → </a:t>
                </a:r>
                <a:r>
                  <a:rPr lang="el-GR" sz="2400" dirty="0"/>
                  <a:t>α</a:t>
                </a:r>
                <a:endParaRPr lang="en-US" sz="2400" dirty="0"/>
              </a:p>
              <a:p>
                <a:r>
                  <a:rPr lang="en-US" sz="2400" dirty="0"/>
                  <a:t>All other entries are error actions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F9F23DE-9DF1-45D0-93FE-B1731E3E7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409885"/>
                <a:ext cx="7239000" cy="3785652"/>
              </a:xfrm>
              <a:prstGeom prst="rect">
                <a:avLst/>
              </a:prstGeom>
              <a:blipFill>
                <a:blip r:embed="rId2"/>
                <a:stretch>
                  <a:fillRect l="-1348" t="-128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034537F-B5D4-44C3-BB85-B79F265B5760}"/>
              </a:ext>
            </a:extLst>
          </p:cNvPr>
          <p:cNvSpPr/>
          <p:nvPr/>
        </p:nvSpPr>
        <p:spPr>
          <a:xfrm>
            <a:off x="1600200" y="3158857"/>
            <a:ext cx="228600" cy="346343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Left Brace 104">
            <a:extLst>
              <a:ext uri="{FF2B5EF4-FFF2-40B4-BE49-F238E27FC236}">
                <a16:creationId xmlns:a16="http://schemas.microsoft.com/office/drawing/2014/main" id="{589CF365-569A-49CA-97CE-F0203F4EE3A8}"/>
              </a:ext>
            </a:extLst>
          </p:cNvPr>
          <p:cNvSpPr/>
          <p:nvPr/>
        </p:nvSpPr>
        <p:spPr>
          <a:xfrm>
            <a:off x="1600200" y="3976247"/>
            <a:ext cx="228600" cy="762000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C9BB63D8-5CD5-4C94-B7D2-A9E4F39D3D42}"/>
              </a:ext>
            </a:extLst>
          </p:cNvPr>
          <p:cNvSpPr/>
          <p:nvPr/>
        </p:nvSpPr>
        <p:spPr>
          <a:xfrm>
            <a:off x="1600200" y="3567552"/>
            <a:ext cx="228600" cy="346343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39BC1515-89F1-488C-9E26-68BBCCBCC5BE}"/>
              </a:ext>
            </a:extLst>
          </p:cNvPr>
          <p:cNvSpPr/>
          <p:nvPr/>
        </p:nvSpPr>
        <p:spPr>
          <a:xfrm>
            <a:off x="1600200" y="4800600"/>
            <a:ext cx="228600" cy="914400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733A1-D344-469A-9223-35F8D3C5F9A9}"/>
              </a:ext>
            </a:extLst>
          </p:cNvPr>
          <p:cNvSpPr txBox="1"/>
          <p:nvPr/>
        </p:nvSpPr>
        <p:spPr>
          <a:xfrm>
            <a:off x="1003562" y="31242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shift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F236898-EA52-4C68-A2EE-7BF81F54F23A}"/>
              </a:ext>
            </a:extLst>
          </p:cNvPr>
          <p:cNvSpPr txBox="1"/>
          <p:nvPr/>
        </p:nvSpPr>
        <p:spPr>
          <a:xfrm>
            <a:off x="934312" y="3593068"/>
            <a:ext cx="66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go to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3716062-5FE2-4C5C-9F1E-319CB6F9D1EB}"/>
              </a:ext>
            </a:extLst>
          </p:cNvPr>
          <p:cNvSpPr txBox="1"/>
          <p:nvPr/>
        </p:nvSpPr>
        <p:spPr>
          <a:xfrm>
            <a:off x="810739" y="4165283"/>
            <a:ext cx="80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accept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64A6BAF-8006-4A56-89F7-A193BDA0D118}"/>
              </a:ext>
            </a:extLst>
          </p:cNvPr>
          <p:cNvSpPr txBox="1"/>
          <p:nvPr/>
        </p:nvSpPr>
        <p:spPr>
          <a:xfrm>
            <a:off x="758097" y="5105400"/>
            <a:ext cx="8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22545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5" grpId="0" animBg="1"/>
      <p:bldP spid="106" grpId="0" animBg="1"/>
      <p:bldP spid="107" grpId="0" animBg="1"/>
      <p:bldP spid="3" grpId="0"/>
      <p:bldP spid="108" grpId="0"/>
      <p:bldP spid="109" grpId="0"/>
      <p:bldP spid="1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43783"/>
              </p:ext>
            </p:extLst>
          </p:nvPr>
        </p:nvGraphicFramePr>
        <p:xfrm>
          <a:off x="5138838" y="3566780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5588680" y="3922475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6738997" y="464524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6045880" y="505450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6761416" y="502624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5890331" y="3214033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5601"/>
            <a:ext cx="4191000" cy="123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Types of Table entries</a:t>
            </a:r>
          </a:p>
          <a:p>
            <a:pPr marL="0" indent="0">
              <a:buNone/>
            </a:pPr>
            <a:r>
              <a:rPr lang="en-US" dirty="0"/>
              <a:t>Shift, </a:t>
            </a:r>
            <a:r>
              <a:rPr lang="en-US" dirty="0" err="1"/>
              <a:t>GoTo</a:t>
            </a:r>
            <a:r>
              <a:rPr lang="en-US" dirty="0"/>
              <a:t>, Accept, Reduce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1600200" y="3572473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771839" y="3200400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53605"/>
              </p:ext>
            </p:extLst>
          </p:nvPr>
        </p:nvGraphicFramePr>
        <p:xfrm>
          <a:off x="7766369" y="3566780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7961682" y="395415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8559116" y="467263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150665-7EA1-451F-8DFA-1CF194B3A101}"/>
              </a:ext>
            </a:extLst>
          </p:cNvPr>
          <p:cNvSpPr/>
          <p:nvPr/>
        </p:nvSpPr>
        <p:spPr>
          <a:xfrm>
            <a:off x="152401" y="2000581"/>
            <a:ext cx="1735802" cy="4952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B8109D-17B0-49A4-AB2B-784122B30DA0}"/>
              </a:ext>
            </a:extLst>
          </p:cNvPr>
          <p:cNvSpPr txBox="1"/>
          <p:nvPr/>
        </p:nvSpPr>
        <p:spPr>
          <a:xfrm>
            <a:off x="228600" y="2554069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Standard DFA 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Translation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0" y="33528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2442200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39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5138838" y="3566780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5588680" y="3922475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6738997" y="464524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6045880" y="505450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6761416" y="502624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5890331" y="3214033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5601"/>
            <a:ext cx="4191000" cy="123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Types of Table entries</a:t>
            </a:r>
          </a:p>
          <a:p>
            <a:pPr marL="0" indent="0">
              <a:buNone/>
            </a:pPr>
            <a:r>
              <a:rPr lang="en-US" dirty="0"/>
              <a:t>Shift, </a:t>
            </a:r>
            <a:r>
              <a:rPr lang="en-US" dirty="0" err="1"/>
              <a:t>GoTo</a:t>
            </a:r>
            <a:r>
              <a:rPr lang="en-US" dirty="0"/>
              <a:t>, Accept, Reduce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1600200" y="3572473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771839" y="3200400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7766369" y="3566780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7961682" y="395415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8559116" y="467263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150665-7EA1-451F-8DFA-1CF194B3A101}"/>
              </a:ext>
            </a:extLst>
          </p:cNvPr>
          <p:cNvSpPr/>
          <p:nvPr/>
        </p:nvSpPr>
        <p:spPr>
          <a:xfrm>
            <a:off x="1905000" y="2000581"/>
            <a:ext cx="1203325" cy="4952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B8109D-17B0-49A4-AB2B-784122B30DA0}"/>
              </a:ext>
            </a:extLst>
          </p:cNvPr>
          <p:cNvSpPr txBox="1"/>
          <p:nvPr/>
        </p:nvSpPr>
        <p:spPr>
          <a:xfrm>
            <a:off x="1622097" y="2554069"/>
            <a:ext cx="1821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Mark state(s) 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 </a:t>
            </a:r>
            <a:r>
              <a:rPr lang="en-US" dirty="0">
                <a:solidFill>
                  <a:schemeClr val="accent6"/>
                </a:solidFill>
              </a:rPr>
              <a:t>S’ → S ●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 accept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0" y="33528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0647CA-AF85-40A1-AE75-8E5952098CDA}"/>
              </a:ext>
            </a:extLst>
          </p:cNvPr>
          <p:cNvSpPr/>
          <p:nvPr/>
        </p:nvSpPr>
        <p:spPr>
          <a:xfrm>
            <a:off x="7317570" y="4355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3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Last Time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Parsers</a:t>
            </a:r>
            <a:endParaRPr kumimoji="0" lang="en-US" sz="50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37F91-FB10-4BF9-BA24-696FB4EBBA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77197-A0FE-400F-A905-348907CD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E83F085-5AB8-4929-9AF6-BB35BAE7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LR Parsers</a:t>
            </a:r>
          </a:p>
          <a:p>
            <a:r>
              <a:rPr lang="en-US" dirty="0"/>
              <a:t>Concept</a:t>
            </a:r>
          </a:p>
          <a:p>
            <a:r>
              <a:rPr lang="en-US" dirty="0"/>
              <a:t>Theory </a:t>
            </a:r>
          </a:p>
          <a:p>
            <a:r>
              <a:rPr lang="en-US" dirty="0"/>
              <a:t>Operation</a:t>
            </a:r>
          </a:p>
          <a:p>
            <a:pPr marL="0" indent="0">
              <a:buNone/>
            </a:pPr>
            <a:r>
              <a:rPr lang="en-US" b="1" dirty="0"/>
              <a:t>2 </a:t>
            </a:r>
            <a:r>
              <a:rPr lang="en-US" b="1" dirty="0" err="1"/>
              <a:t>Amazin</a:t>
            </a:r>
            <a:r>
              <a:rPr lang="en-US" b="1" dirty="0"/>
              <a:t>’ facts:</a:t>
            </a:r>
          </a:p>
          <a:p>
            <a:r>
              <a:rPr lang="en-US" dirty="0"/>
              <a:t>All viable prefixes for an LR grammar can be captured by a Finite State Automaton!</a:t>
            </a:r>
          </a:p>
          <a:p>
            <a:r>
              <a:rPr lang="en-US" dirty="0"/>
              <a:t>A stack of states can track our position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D0C45-EC92-4771-823C-24B2CBB5AC2C}"/>
              </a:ext>
            </a:extLst>
          </p:cNvPr>
          <p:cNvSpPr/>
          <p:nvPr/>
        </p:nvSpPr>
        <p:spPr>
          <a:xfrm>
            <a:off x="3886200" y="1219200"/>
            <a:ext cx="4629150" cy="152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an LR Parser differs from an LL Parser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Vaguely what the parser automaton does</a:t>
            </a:r>
          </a:p>
        </p:txBody>
      </p:sp>
    </p:spTree>
    <p:extLst>
      <p:ext uri="{BB962C8B-B14F-4D97-AF65-F5344CB8AC3E}">
        <p14:creationId xmlns:p14="http://schemas.microsoft.com/office/powerpoint/2010/main" val="3200958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5138838" y="3566780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5588680" y="3922475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6738997" y="464524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6045880" y="505450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6761416" y="502624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5890331" y="3214033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5601"/>
            <a:ext cx="4191000" cy="123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Types of Table entries</a:t>
            </a:r>
          </a:p>
          <a:p>
            <a:pPr marL="0" indent="0">
              <a:buNone/>
            </a:pPr>
            <a:r>
              <a:rPr lang="en-US" dirty="0"/>
              <a:t>Shift, </a:t>
            </a:r>
            <a:r>
              <a:rPr lang="en-US" dirty="0" err="1"/>
              <a:t>GoTo</a:t>
            </a:r>
            <a:r>
              <a:rPr lang="en-US" dirty="0"/>
              <a:t>, Accept, Reduce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1600200" y="3572473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771839" y="3200400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7766369" y="3566780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7961682" y="395415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8559116" y="467263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150665-7EA1-451F-8DFA-1CF194B3A101}"/>
              </a:ext>
            </a:extLst>
          </p:cNvPr>
          <p:cNvSpPr/>
          <p:nvPr/>
        </p:nvSpPr>
        <p:spPr>
          <a:xfrm>
            <a:off x="3048000" y="2000581"/>
            <a:ext cx="1203325" cy="4952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0" y="33528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5990492" y="5410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6546926" y="541602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7156526" y="578044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5987077" y="615882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6540652" y="615053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7317570" y="4355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E1D49B-D810-47E6-9687-BF12880F234A}"/>
              </a:ext>
            </a:extLst>
          </p:cNvPr>
          <p:cNvGrpSpPr/>
          <p:nvPr/>
        </p:nvGrpSpPr>
        <p:grpSpPr>
          <a:xfrm>
            <a:off x="6432923" y="941649"/>
            <a:ext cx="2339269" cy="2038955"/>
            <a:chOff x="6432923" y="941649"/>
            <a:chExt cx="2339269" cy="20389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0496F9-2950-49DE-B331-8D61CB147F19}"/>
                </a:ext>
              </a:extLst>
            </p:cNvPr>
            <p:cNvGrpSpPr/>
            <p:nvPr/>
          </p:nvGrpSpPr>
          <p:grpSpPr>
            <a:xfrm>
              <a:off x="6432923" y="941649"/>
              <a:ext cx="2339269" cy="2038955"/>
              <a:chOff x="6432923" y="941649"/>
              <a:chExt cx="2339269" cy="2038955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7840C2A1-472E-4782-92A1-8A6E9AC63AA5}"/>
                  </a:ext>
                </a:extLst>
              </p:cNvPr>
              <p:cNvSpPr/>
              <p:nvPr/>
            </p:nvSpPr>
            <p:spPr>
              <a:xfrm>
                <a:off x="6432923" y="941649"/>
                <a:ext cx="2339269" cy="2038955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09AEDF-BC5B-4D50-9A48-51B5BEB87742}"/>
                  </a:ext>
                </a:extLst>
              </p:cNvPr>
              <p:cNvSpPr/>
              <p:nvPr/>
            </p:nvSpPr>
            <p:spPr>
              <a:xfrm>
                <a:off x="7994824" y="1784241"/>
                <a:ext cx="533400" cy="485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AC8910-BE7B-4C9C-898A-DA202AAA260D}"/>
                </a:ext>
              </a:extLst>
            </p:cNvPr>
            <p:cNvSpPr txBox="1"/>
            <p:nvPr/>
          </p:nvSpPr>
          <p:spPr>
            <a:xfrm>
              <a:off x="6718309" y="1447800"/>
              <a:ext cx="19014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 reduce when </a:t>
              </a:r>
            </a:p>
            <a:p>
              <a:pPr algn="ctr"/>
              <a:r>
                <a:rPr lang="en-US" dirty="0"/>
                <a:t>we reach the</a:t>
              </a:r>
            </a:p>
            <a:p>
              <a:pPr algn="ctr"/>
              <a:r>
                <a:rPr lang="en-US" dirty="0"/>
                <a:t>end of a rule…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B41F41-34B0-441E-B47F-064BDE9D8E5F}"/>
              </a:ext>
            </a:extLst>
          </p:cNvPr>
          <p:cNvGrpSpPr/>
          <p:nvPr/>
        </p:nvGrpSpPr>
        <p:grpSpPr>
          <a:xfrm>
            <a:off x="4425700" y="1309705"/>
            <a:ext cx="2537125" cy="2038955"/>
            <a:chOff x="4267200" y="1447800"/>
            <a:chExt cx="2537125" cy="2038955"/>
          </a:xfrm>
        </p:grpSpPr>
        <p:sp>
          <p:nvSpPr>
            <p:cNvPr id="61" name="Cloud 60">
              <a:extLst>
                <a:ext uri="{FF2B5EF4-FFF2-40B4-BE49-F238E27FC236}">
                  <a16:creationId xmlns:a16="http://schemas.microsoft.com/office/drawing/2014/main" id="{23FB1576-D45A-4E38-929D-80975CE9E9BC}"/>
                </a:ext>
              </a:extLst>
            </p:cNvPr>
            <p:cNvSpPr/>
            <p:nvPr/>
          </p:nvSpPr>
          <p:spPr>
            <a:xfrm>
              <a:off x="4267200" y="1447800"/>
              <a:ext cx="2537125" cy="203895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1DE38A-8591-4C32-A2C9-0A84676A71FB}"/>
                </a:ext>
              </a:extLst>
            </p:cNvPr>
            <p:cNvSpPr/>
            <p:nvPr/>
          </p:nvSpPr>
          <p:spPr>
            <a:xfrm>
              <a:off x="6024120" y="2278450"/>
              <a:ext cx="457200" cy="52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EB6CFA-0F0A-4331-A769-00E7BC55A028}"/>
                </a:ext>
              </a:extLst>
            </p:cNvPr>
            <p:cNvSpPr txBox="1"/>
            <p:nvPr/>
          </p:nvSpPr>
          <p:spPr>
            <a:xfrm>
              <a:off x="4551612" y="1972270"/>
              <a:ext cx="21539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Choosing when to </a:t>
              </a:r>
            </a:p>
            <a:p>
              <a:pPr algn="ctr"/>
              <a:r>
                <a:rPr lang="en-US" dirty="0"/>
                <a:t>reduce distinguishes </a:t>
              </a:r>
            </a:p>
            <a:p>
              <a:pPr algn="ctr"/>
              <a:r>
                <a:rPr lang="en-US" dirty="0"/>
                <a:t>the parser type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0A2FF737-D632-468D-88FA-61EA7D4CE99E}"/>
              </a:ext>
            </a:extLst>
          </p:cNvPr>
          <p:cNvSpPr/>
          <p:nvPr/>
        </p:nvSpPr>
        <p:spPr>
          <a:xfrm>
            <a:off x="5433502" y="541927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786918-AE64-468E-A7BD-77906270900B}"/>
              </a:ext>
            </a:extLst>
          </p:cNvPr>
          <p:cNvSpPr/>
          <p:nvPr/>
        </p:nvSpPr>
        <p:spPr>
          <a:xfrm>
            <a:off x="7156526" y="5410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92097B-F2E0-4070-B511-AA034EAB09C4}"/>
              </a:ext>
            </a:extLst>
          </p:cNvPr>
          <p:cNvSpPr/>
          <p:nvPr/>
        </p:nvSpPr>
        <p:spPr>
          <a:xfrm>
            <a:off x="7766126" y="540112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090A62-4FE4-46E2-99F3-1386D0D9A042}"/>
              </a:ext>
            </a:extLst>
          </p:cNvPr>
          <p:cNvSpPr/>
          <p:nvPr/>
        </p:nvSpPr>
        <p:spPr>
          <a:xfrm>
            <a:off x="8375726" y="539204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5AAA9DA-39F7-46E3-8368-7ADA917E11E4}"/>
              </a:ext>
            </a:extLst>
          </p:cNvPr>
          <p:cNvSpPr/>
          <p:nvPr/>
        </p:nvSpPr>
        <p:spPr>
          <a:xfrm>
            <a:off x="7766126" y="5791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30E3782-6E33-42B1-914D-DAFC8D1BD3AF}"/>
              </a:ext>
            </a:extLst>
          </p:cNvPr>
          <p:cNvSpPr/>
          <p:nvPr/>
        </p:nvSpPr>
        <p:spPr>
          <a:xfrm>
            <a:off x="8375726" y="580195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E9B4BB-7E2D-4FB4-8122-5A15B944695A}"/>
              </a:ext>
            </a:extLst>
          </p:cNvPr>
          <p:cNvSpPr/>
          <p:nvPr/>
        </p:nvSpPr>
        <p:spPr>
          <a:xfrm>
            <a:off x="6553200" y="58028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97B5CC-2956-4BD3-ABBF-2D8A4447BF1E}"/>
              </a:ext>
            </a:extLst>
          </p:cNvPr>
          <p:cNvSpPr/>
          <p:nvPr/>
        </p:nvSpPr>
        <p:spPr>
          <a:xfrm>
            <a:off x="5410200" y="580377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F21E1C-1C4B-468F-B1F9-EF0136E0082C}"/>
              </a:ext>
            </a:extLst>
          </p:cNvPr>
          <p:cNvSpPr/>
          <p:nvPr/>
        </p:nvSpPr>
        <p:spPr>
          <a:xfrm>
            <a:off x="5943600" y="580468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75705D-C4AF-431D-96A8-3A838249A695}"/>
              </a:ext>
            </a:extLst>
          </p:cNvPr>
          <p:cNvSpPr/>
          <p:nvPr/>
        </p:nvSpPr>
        <p:spPr>
          <a:xfrm>
            <a:off x="5410200" y="6172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29DFA06-44BB-49AD-A6E0-71C7E056087F}"/>
              </a:ext>
            </a:extLst>
          </p:cNvPr>
          <p:cNvSpPr/>
          <p:nvPr/>
        </p:nvSpPr>
        <p:spPr>
          <a:xfrm>
            <a:off x="7156526" y="618557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2326C7D-6BFD-44F4-A5B2-9451365D7661}"/>
              </a:ext>
            </a:extLst>
          </p:cNvPr>
          <p:cNvSpPr/>
          <p:nvPr/>
        </p:nvSpPr>
        <p:spPr>
          <a:xfrm>
            <a:off x="7772400" y="619895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BE89B1F-162B-4EDB-83EE-69A7DC60AEB0}"/>
              </a:ext>
            </a:extLst>
          </p:cNvPr>
          <p:cNvSpPr/>
          <p:nvPr/>
        </p:nvSpPr>
        <p:spPr>
          <a:xfrm>
            <a:off x="8382000" y="6172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95F637-A062-46AA-A03B-BDEDA8A8BFB2}"/>
              </a:ext>
            </a:extLst>
          </p:cNvPr>
          <p:cNvSpPr txBox="1"/>
          <p:nvPr/>
        </p:nvSpPr>
        <p:spPr>
          <a:xfrm>
            <a:off x="101918" y="2664825"/>
            <a:ext cx="424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Simplest Version – LR(0): reduce whenever </a:t>
            </a:r>
          </a:p>
          <a:p>
            <a:pPr algn="r"/>
            <a:r>
              <a:rPr lang="en-US" dirty="0"/>
              <a:t>the state is reached</a:t>
            </a:r>
          </a:p>
        </p:txBody>
      </p:sp>
    </p:spTree>
    <p:extLst>
      <p:ext uri="{BB962C8B-B14F-4D97-AF65-F5344CB8AC3E}">
        <p14:creationId xmlns:p14="http://schemas.microsoft.com/office/powerpoint/2010/main" val="5835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83" grpId="0"/>
      <p:bldP spid="84" grpId="0"/>
      <p:bldP spid="86" grpId="0"/>
      <p:bldP spid="87" grpId="0"/>
      <p:bldP spid="88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5138838" y="3566780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5588680" y="3922475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6738997" y="464524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6045880" y="505450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6761416" y="502624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5890331" y="3214033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5601"/>
            <a:ext cx="4191000" cy="123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Types of Table entries</a:t>
            </a:r>
          </a:p>
          <a:p>
            <a:pPr marL="0" indent="0">
              <a:buNone/>
            </a:pPr>
            <a:r>
              <a:rPr lang="en-US" dirty="0"/>
              <a:t>Shift, </a:t>
            </a:r>
            <a:r>
              <a:rPr lang="en-US" dirty="0" err="1"/>
              <a:t>GoTo</a:t>
            </a:r>
            <a:r>
              <a:rPr lang="en-US" dirty="0"/>
              <a:t>, Accept, Reduce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1600200" y="3572473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771839" y="3200400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7766369" y="3566780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7961682" y="395415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8559116" y="467263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150665-7EA1-451F-8DFA-1CF194B3A101}"/>
              </a:ext>
            </a:extLst>
          </p:cNvPr>
          <p:cNvSpPr/>
          <p:nvPr/>
        </p:nvSpPr>
        <p:spPr>
          <a:xfrm>
            <a:off x="3048000" y="2000581"/>
            <a:ext cx="1203325" cy="4952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0" y="33528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5990492" y="5410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6546926" y="541602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7156526" y="578044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5987077" y="615882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6540652" y="615053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7317570" y="4355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2FF737-D632-468D-88FA-61EA7D4CE99E}"/>
              </a:ext>
            </a:extLst>
          </p:cNvPr>
          <p:cNvSpPr/>
          <p:nvPr/>
        </p:nvSpPr>
        <p:spPr>
          <a:xfrm>
            <a:off x="5433502" y="541927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786918-AE64-468E-A7BD-77906270900B}"/>
              </a:ext>
            </a:extLst>
          </p:cNvPr>
          <p:cNvSpPr/>
          <p:nvPr/>
        </p:nvSpPr>
        <p:spPr>
          <a:xfrm>
            <a:off x="7156526" y="5410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92097B-F2E0-4070-B511-AA034EAB09C4}"/>
              </a:ext>
            </a:extLst>
          </p:cNvPr>
          <p:cNvSpPr/>
          <p:nvPr/>
        </p:nvSpPr>
        <p:spPr>
          <a:xfrm>
            <a:off x="7766126" y="540112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090A62-4FE4-46E2-99F3-1386D0D9A042}"/>
              </a:ext>
            </a:extLst>
          </p:cNvPr>
          <p:cNvSpPr/>
          <p:nvPr/>
        </p:nvSpPr>
        <p:spPr>
          <a:xfrm>
            <a:off x="8375726" y="539204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5AAA9DA-39F7-46E3-8368-7ADA917E11E4}"/>
              </a:ext>
            </a:extLst>
          </p:cNvPr>
          <p:cNvSpPr/>
          <p:nvPr/>
        </p:nvSpPr>
        <p:spPr>
          <a:xfrm>
            <a:off x="7766126" y="5791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30E3782-6E33-42B1-914D-DAFC8D1BD3AF}"/>
              </a:ext>
            </a:extLst>
          </p:cNvPr>
          <p:cNvSpPr/>
          <p:nvPr/>
        </p:nvSpPr>
        <p:spPr>
          <a:xfrm>
            <a:off x="8375726" y="580195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E9B4BB-7E2D-4FB4-8122-5A15B944695A}"/>
              </a:ext>
            </a:extLst>
          </p:cNvPr>
          <p:cNvSpPr/>
          <p:nvPr/>
        </p:nvSpPr>
        <p:spPr>
          <a:xfrm>
            <a:off x="6553200" y="58028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97B5CC-2956-4BD3-ABBF-2D8A4447BF1E}"/>
              </a:ext>
            </a:extLst>
          </p:cNvPr>
          <p:cNvSpPr/>
          <p:nvPr/>
        </p:nvSpPr>
        <p:spPr>
          <a:xfrm>
            <a:off x="5410200" y="580377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F21E1C-1C4B-468F-B1F9-EF0136E0082C}"/>
              </a:ext>
            </a:extLst>
          </p:cNvPr>
          <p:cNvSpPr/>
          <p:nvPr/>
        </p:nvSpPr>
        <p:spPr>
          <a:xfrm>
            <a:off x="5943600" y="580468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75705D-C4AF-431D-96A8-3A838249A695}"/>
              </a:ext>
            </a:extLst>
          </p:cNvPr>
          <p:cNvSpPr/>
          <p:nvPr/>
        </p:nvSpPr>
        <p:spPr>
          <a:xfrm>
            <a:off x="5410200" y="6172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29DFA06-44BB-49AD-A6E0-71C7E056087F}"/>
              </a:ext>
            </a:extLst>
          </p:cNvPr>
          <p:cNvSpPr/>
          <p:nvPr/>
        </p:nvSpPr>
        <p:spPr>
          <a:xfrm>
            <a:off x="7156526" y="618557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2326C7D-6BFD-44F4-A5B2-9451365D7661}"/>
              </a:ext>
            </a:extLst>
          </p:cNvPr>
          <p:cNvSpPr/>
          <p:nvPr/>
        </p:nvSpPr>
        <p:spPr>
          <a:xfrm>
            <a:off x="7772400" y="619895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BE89B1F-162B-4EDB-83EE-69A7DC60AEB0}"/>
              </a:ext>
            </a:extLst>
          </p:cNvPr>
          <p:cNvSpPr/>
          <p:nvPr/>
        </p:nvSpPr>
        <p:spPr>
          <a:xfrm>
            <a:off x="8382000" y="6172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95F637-A062-46AA-A03B-BDEDA8A8BFB2}"/>
              </a:ext>
            </a:extLst>
          </p:cNvPr>
          <p:cNvSpPr txBox="1"/>
          <p:nvPr/>
        </p:nvSpPr>
        <p:spPr>
          <a:xfrm>
            <a:off x="101918" y="2664825"/>
            <a:ext cx="424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Simplest Version – LR(0): reduce whenever </a:t>
            </a:r>
          </a:p>
          <a:p>
            <a:pPr algn="r"/>
            <a:r>
              <a:rPr lang="en-US" dirty="0"/>
              <a:t>the state is reached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C3E1794-7FD0-4DE8-BCA3-2CE4ECF212D7}"/>
              </a:ext>
            </a:extLst>
          </p:cNvPr>
          <p:cNvGrpSpPr/>
          <p:nvPr/>
        </p:nvGrpSpPr>
        <p:grpSpPr>
          <a:xfrm>
            <a:off x="4464541" y="1118684"/>
            <a:ext cx="2537125" cy="1780872"/>
            <a:chOff x="4267200" y="1489100"/>
            <a:chExt cx="2537125" cy="1997655"/>
          </a:xfrm>
        </p:grpSpPr>
        <p:sp>
          <p:nvSpPr>
            <p:cNvPr id="90" name="Cloud 89">
              <a:extLst>
                <a:ext uri="{FF2B5EF4-FFF2-40B4-BE49-F238E27FC236}">
                  <a16:creationId xmlns:a16="http://schemas.microsoft.com/office/drawing/2014/main" id="{68BCFB62-3766-4201-BBA8-67177601E7A5}"/>
                </a:ext>
              </a:extLst>
            </p:cNvPr>
            <p:cNvSpPr/>
            <p:nvPr/>
          </p:nvSpPr>
          <p:spPr>
            <a:xfrm>
              <a:off x="4267200" y="1489100"/>
              <a:ext cx="2537125" cy="199765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354E3E5-C924-4398-94DD-C0E7773CD68F}"/>
                </a:ext>
              </a:extLst>
            </p:cNvPr>
            <p:cNvSpPr/>
            <p:nvPr/>
          </p:nvSpPr>
          <p:spPr>
            <a:xfrm>
              <a:off x="6024120" y="2278450"/>
              <a:ext cx="457200" cy="52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000C8AA-F5D1-4028-AD08-9B228E07E09B}"/>
                </a:ext>
              </a:extLst>
            </p:cNvPr>
            <p:cNvSpPr txBox="1"/>
            <p:nvPr/>
          </p:nvSpPr>
          <p:spPr>
            <a:xfrm>
              <a:off x="4548379" y="2309727"/>
              <a:ext cx="2160463" cy="414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What’s the problem?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3C462BC-6CC4-4D11-AE6A-5565B3AC0E9C}"/>
              </a:ext>
            </a:extLst>
          </p:cNvPr>
          <p:cNvGrpSpPr/>
          <p:nvPr/>
        </p:nvGrpSpPr>
        <p:grpSpPr>
          <a:xfrm>
            <a:off x="6792819" y="1810172"/>
            <a:ext cx="1773889" cy="1422405"/>
            <a:chOff x="4267200" y="1891202"/>
            <a:chExt cx="2537125" cy="1595552"/>
          </a:xfrm>
        </p:grpSpPr>
        <p:sp>
          <p:nvSpPr>
            <p:cNvPr id="94" name="Cloud 93">
              <a:extLst>
                <a:ext uri="{FF2B5EF4-FFF2-40B4-BE49-F238E27FC236}">
                  <a16:creationId xmlns:a16="http://schemas.microsoft.com/office/drawing/2014/main" id="{32918C1F-7A2E-43F4-B30A-C5278C5BCDCF}"/>
                </a:ext>
              </a:extLst>
            </p:cNvPr>
            <p:cNvSpPr/>
            <p:nvPr/>
          </p:nvSpPr>
          <p:spPr>
            <a:xfrm>
              <a:off x="4267200" y="1891202"/>
              <a:ext cx="2537125" cy="1595552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3B262D6-903E-49F9-B72A-F46A3CF212A7}"/>
                </a:ext>
              </a:extLst>
            </p:cNvPr>
            <p:cNvSpPr/>
            <p:nvPr/>
          </p:nvSpPr>
          <p:spPr>
            <a:xfrm>
              <a:off x="6024120" y="2278450"/>
              <a:ext cx="457200" cy="52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79DD3D3-1F49-4087-8A85-9B2E3826A3AD}"/>
                </a:ext>
              </a:extLst>
            </p:cNvPr>
            <p:cNvSpPr txBox="1"/>
            <p:nvPr/>
          </p:nvSpPr>
          <p:spPr>
            <a:xfrm>
              <a:off x="5096256" y="2309727"/>
              <a:ext cx="1064715" cy="725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Table </a:t>
              </a:r>
            </a:p>
            <a:p>
              <a:pPr algn="ctr"/>
              <a:r>
                <a:rPr lang="en-US" dirty="0"/>
                <a:t>Collisions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6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58544"/>
              </p:ext>
            </p:extLst>
          </p:nvPr>
        </p:nvGraphicFramePr>
        <p:xfrm>
          <a:off x="5169655" y="3566778"/>
          <a:ext cx="2145545" cy="283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804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5943600" y="420266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7579834" y="519326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6168503" y="32766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5601"/>
            <a:ext cx="4191000" cy="123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Types of Table entries</a:t>
            </a:r>
          </a:p>
          <a:p>
            <a:pPr marL="0" indent="0">
              <a:buNone/>
            </a:pPr>
            <a:r>
              <a:rPr lang="en-US" dirty="0"/>
              <a:t>Shift, </a:t>
            </a:r>
            <a:r>
              <a:rPr lang="en-US" dirty="0" err="1"/>
              <a:t>GoTo</a:t>
            </a:r>
            <a:r>
              <a:rPr lang="en-US" dirty="0"/>
              <a:t>, Accept, Reduce</a:t>
            </a:r>
          </a:p>
        </p:txBody>
      </p:sp>
      <p:sp>
        <p:nvSpPr>
          <p:cNvPr id="108" name="Rounded Rectangle 12">
            <a:extLst>
              <a:ext uri="{FF2B5EF4-FFF2-40B4-BE49-F238E27FC236}">
                <a16:creationId xmlns:a16="http://schemas.microsoft.com/office/drawing/2014/main" id="{33CA3BA3-2F2F-4CC6-A0A0-982A3DC0DB7B}"/>
              </a:ext>
            </a:extLst>
          </p:cNvPr>
          <p:cNvSpPr/>
          <p:nvPr/>
        </p:nvSpPr>
        <p:spPr>
          <a:xfrm>
            <a:off x="1661273" y="4791673"/>
            <a:ext cx="1389077" cy="11929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X</a:t>
            </a:r>
            <a:r>
              <a:rPr lang="en-US" dirty="0"/>
              <a:t> → </a:t>
            </a:r>
            <a:r>
              <a:rPr lang="en-US" b="1" dirty="0"/>
              <a:t>a </a:t>
            </a:r>
            <a:r>
              <a:rPr lang="en-US" dirty="0"/>
              <a:t>● </a:t>
            </a:r>
            <a:r>
              <a:rPr lang="en-US" i="1" dirty="0"/>
              <a:t>X</a:t>
            </a:r>
            <a:r>
              <a:rPr lang="en-US" dirty="0"/>
              <a:t> </a:t>
            </a:r>
            <a:endParaRPr lang="en-US" b="1" dirty="0"/>
          </a:p>
          <a:p>
            <a:r>
              <a:rPr lang="en-US" i="1" dirty="0"/>
              <a:t>   X</a:t>
            </a:r>
            <a:r>
              <a:rPr lang="en-US" dirty="0"/>
              <a:t> → </a:t>
            </a:r>
            <a:r>
              <a:rPr lang="en-US" b="1" dirty="0"/>
              <a:t>a</a:t>
            </a:r>
            <a:r>
              <a:rPr lang="en-US" dirty="0"/>
              <a:t> ●</a:t>
            </a:r>
          </a:p>
          <a:p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endParaRPr lang="en-US" i="1" dirty="0"/>
          </a:p>
        </p:txBody>
      </p:sp>
      <p:sp>
        <p:nvSpPr>
          <p:cNvPr id="110" name="Rounded Rectangle 18">
            <a:extLst>
              <a:ext uri="{FF2B5EF4-FFF2-40B4-BE49-F238E27FC236}">
                <a16:creationId xmlns:a16="http://schemas.microsoft.com/office/drawing/2014/main" id="{40194A21-76FF-4943-A2DA-5EACD91FC323}"/>
              </a:ext>
            </a:extLst>
          </p:cNvPr>
          <p:cNvSpPr/>
          <p:nvPr/>
        </p:nvSpPr>
        <p:spPr>
          <a:xfrm>
            <a:off x="3567475" y="5130049"/>
            <a:ext cx="1300221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X</a:t>
            </a:r>
            <a:r>
              <a:rPr lang="en-US" dirty="0"/>
              <a:t> →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●</a:t>
            </a:r>
            <a:endParaRPr lang="en-US" b="1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2003861-E9E8-4737-8082-A86C29EC00EB}"/>
              </a:ext>
            </a:extLst>
          </p:cNvPr>
          <p:cNvCxnSpPr>
            <a:cxnSpLocks/>
            <a:stCxn id="133" idx="3"/>
            <a:endCxn id="125" idx="1"/>
          </p:cNvCxnSpPr>
          <p:nvPr/>
        </p:nvCxnSpPr>
        <p:spPr>
          <a:xfrm>
            <a:off x="3048000" y="4054767"/>
            <a:ext cx="594473" cy="9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C3C9FD9-15D4-4CAD-9566-C1CCAC0CEE19}"/>
              </a:ext>
            </a:extLst>
          </p:cNvPr>
          <p:cNvSpPr/>
          <p:nvPr/>
        </p:nvSpPr>
        <p:spPr>
          <a:xfrm>
            <a:off x="3125712" y="3660341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ADE3F45-F419-43BF-B613-141E9C205980}"/>
              </a:ext>
            </a:extLst>
          </p:cNvPr>
          <p:cNvCxnSpPr>
            <a:cxnSpLocks/>
            <a:stCxn id="133" idx="2"/>
            <a:endCxn id="108" idx="0"/>
          </p:cNvCxnSpPr>
          <p:nvPr/>
        </p:nvCxnSpPr>
        <p:spPr>
          <a:xfrm flipH="1">
            <a:off x="2355812" y="4451934"/>
            <a:ext cx="7491" cy="339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0DA0E87-BC06-4B72-ADFA-A883A4063CF3}"/>
              </a:ext>
            </a:extLst>
          </p:cNvPr>
          <p:cNvSpPr/>
          <p:nvPr/>
        </p:nvSpPr>
        <p:spPr>
          <a:xfrm>
            <a:off x="2362200" y="4431268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CF4D91-0501-4E82-A083-9611C7A28EB6}"/>
              </a:ext>
            </a:extLst>
          </p:cNvPr>
          <p:cNvCxnSpPr>
            <a:cxnSpLocks/>
            <a:stCxn id="108" idx="3"/>
            <a:endCxn id="110" idx="1"/>
          </p:cNvCxnSpPr>
          <p:nvPr/>
        </p:nvCxnSpPr>
        <p:spPr>
          <a:xfrm>
            <a:off x="3050350" y="5388168"/>
            <a:ext cx="517125" cy="12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6DDFCFD-831C-4BD3-AAFD-0E1DEAE50AA9}"/>
              </a:ext>
            </a:extLst>
          </p:cNvPr>
          <p:cNvSpPr/>
          <p:nvPr/>
        </p:nvSpPr>
        <p:spPr>
          <a:xfrm>
            <a:off x="3124200" y="491867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25" name="Rounded Rectangle 9">
            <a:extLst>
              <a:ext uri="{FF2B5EF4-FFF2-40B4-BE49-F238E27FC236}">
                <a16:creationId xmlns:a16="http://schemas.microsoft.com/office/drawing/2014/main" id="{84F150B8-E444-4F79-9F2C-530ACCD23F06}"/>
              </a:ext>
            </a:extLst>
          </p:cNvPr>
          <p:cNvSpPr/>
          <p:nvPr/>
        </p:nvSpPr>
        <p:spPr>
          <a:xfrm>
            <a:off x="3642473" y="3860890"/>
            <a:ext cx="1171202" cy="4063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S’ → </a:t>
            </a:r>
            <a:r>
              <a:rPr lang="en-US" i="1" dirty="0"/>
              <a:t>X </a:t>
            </a:r>
            <a:r>
              <a:rPr lang="en-US" dirty="0"/>
              <a:t>●</a:t>
            </a:r>
            <a:endParaRPr lang="en-US" i="1" dirty="0"/>
          </a:p>
        </p:txBody>
      </p:sp>
      <p:sp>
        <p:nvSpPr>
          <p:cNvPr id="133" name="Rounded Rectangle 6">
            <a:extLst>
              <a:ext uri="{FF2B5EF4-FFF2-40B4-BE49-F238E27FC236}">
                <a16:creationId xmlns:a16="http://schemas.microsoft.com/office/drawing/2014/main" id="{C96C52B3-4061-49C9-83BE-E0F896905CFB}"/>
              </a:ext>
            </a:extLst>
          </p:cNvPr>
          <p:cNvSpPr/>
          <p:nvPr/>
        </p:nvSpPr>
        <p:spPr>
          <a:xfrm>
            <a:off x="1678605" y="3657600"/>
            <a:ext cx="1369395" cy="794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S’ → ●</a:t>
            </a:r>
            <a:r>
              <a:rPr lang="en-US" i="1" dirty="0"/>
              <a:t> X</a:t>
            </a:r>
          </a:p>
          <a:p>
            <a:pPr algn="ctr"/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r>
              <a:rPr lang="en-US" dirty="0"/>
              <a:t> X</a:t>
            </a:r>
          </a:p>
          <a:p>
            <a:pPr algn="ctr"/>
            <a:r>
              <a:rPr lang="en-US" i="1" dirty="0"/>
              <a:t>X</a:t>
            </a:r>
            <a:r>
              <a:rPr lang="en-US" b="1" dirty="0"/>
              <a:t> </a:t>
            </a:r>
            <a:r>
              <a:rPr lang="en-US" dirty="0"/>
              <a:t>→ ● </a:t>
            </a:r>
            <a:r>
              <a:rPr lang="en-US" b="1" dirty="0"/>
              <a:t>a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7F401D7-18B7-401D-AACB-E0C5771D420F}"/>
              </a:ext>
            </a:extLst>
          </p:cNvPr>
          <p:cNvSpPr/>
          <p:nvPr/>
        </p:nvSpPr>
        <p:spPr>
          <a:xfrm>
            <a:off x="1616158" y="3585872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DDB3204-8F1B-4180-A38E-405CB67F088D}"/>
              </a:ext>
            </a:extLst>
          </p:cNvPr>
          <p:cNvSpPr/>
          <p:nvPr/>
        </p:nvSpPr>
        <p:spPr>
          <a:xfrm>
            <a:off x="3548034" y="35814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A289F47-DCD4-4B91-8C28-700188AC2D09}"/>
              </a:ext>
            </a:extLst>
          </p:cNvPr>
          <p:cNvSpPr/>
          <p:nvPr/>
        </p:nvSpPr>
        <p:spPr>
          <a:xfrm>
            <a:off x="1600200" y="46482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5441235-2D28-449D-8279-D581B7C3112F}"/>
              </a:ext>
            </a:extLst>
          </p:cNvPr>
          <p:cNvSpPr/>
          <p:nvPr/>
        </p:nvSpPr>
        <p:spPr>
          <a:xfrm>
            <a:off x="3484138" y="48768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B4D1E14-F1D6-4106-901D-9263E40D8815}"/>
              </a:ext>
            </a:extLst>
          </p:cNvPr>
          <p:cNvSpPr/>
          <p:nvPr/>
        </p:nvSpPr>
        <p:spPr>
          <a:xfrm>
            <a:off x="3124200" y="3682764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315200" y="3276600"/>
            <a:ext cx="71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8265"/>
              </p:ext>
            </p:extLst>
          </p:nvPr>
        </p:nvGraphicFramePr>
        <p:xfrm>
          <a:off x="7312751" y="3574088"/>
          <a:ext cx="764450" cy="282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342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7351234" y="410655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150665-7EA1-451F-8DFA-1CF194B3A101}"/>
              </a:ext>
            </a:extLst>
          </p:cNvPr>
          <p:cNvSpPr/>
          <p:nvPr/>
        </p:nvSpPr>
        <p:spPr>
          <a:xfrm>
            <a:off x="3048000" y="2000581"/>
            <a:ext cx="1203325" cy="4952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714612" y="4736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D25742-4ABA-4B81-A616-A5BBC127D937}"/>
              </a:ext>
            </a:extLst>
          </p:cNvPr>
          <p:cNvSpPr/>
          <p:nvPr/>
        </p:nvSpPr>
        <p:spPr>
          <a:xfrm>
            <a:off x="2152340" y="5964195"/>
            <a:ext cx="654522" cy="641216"/>
          </a:xfrm>
          <a:custGeom>
            <a:avLst/>
            <a:gdLst>
              <a:gd name="connsiteX0" fmla="*/ 401390 w 654522"/>
              <a:gd name="connsiteY0" fmla="*/ 16475 h 641216"/>
              <a:gd name="connsiteX1" fmla="*/ 640287 w 654522"/>
              <a:gd name="connsiteY1" fmla="*/ 411891 h 641216"/>
              <a:gd name="connsiteX2" fmla="*/ 30687 w 654522"/>
              <a:gd name="connsiteY2" fmla="*/ 626075 h 641216"/>
              <a:gd name="connsiteX3" fmla="*/ 146017 w 654522"/>
              <a:gd name="connsiteY3" fmla="*/ 0 h 64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522" h="641216">
                <a:moveTo>
                  <a:pt x="401390" y="16475"/>
                </a:moveTo>
                <a:cubicBezTo>
                  <a:pt x="551730" y="163383"/>
                  <a:pt x="702071" y="310291"/>
                  <a:pt x="640287" y="411891"/>
                </a:cubicBezTo>
                <a:cubicBezTo>
                  <a:pt x="578503" y="513491"/>
                  <a:pt x="113065" y="694723"/>
                  <a:pt x="30687" y="626075"/>
                </a:cubicBezTo>
                <a:cubicBezTo>
                  <a:pt x="-51691" y="557427"/>
                  <a:pt x="47163" y="278713"/>
                  <a:pt x="146017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E50801C-8CEA-4150-90F8-33BB85E3B76B}"/>
              </a:ext>
            </a:extLst>
          </p:cNvPr>
          <p:cNvSpPr/>
          <p:nvPr/>
        </p:nvSpPr>
        <p:spPr>
          <a:xfrm>
            <a:off x="2779366" y="629023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CDD4D39-FFD9-4CCE-88E2-84EB0CA5C452}"/>
              </a:ext>
            </a:extLst>
          </p:cNvPr>
          <p:cNvSpPr/>
          <p:nvPr/>
        </p:nvSpPr>
        <p:spPr>
          <a:xfrm>
            <a:off x="6019800" y="5181600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19F67CF-7519-4C94-B362-C41DCAADBC64}"/>
              </a:ext>
            </a:extLst>
          </p:cNvPr>
          <p:cNvSpPr/>
          <p:nvPr/>
        </p:nvSpPr>
        <p:spPr>
          <a:xfrm>
            <a:off x="7385126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BCE46B-D78E-4790-963C-28819B46ED7B}"/>
              </a:ext>
            </a:extLst>
          </p:cNvPr>
          <p:cNvSpPr/>
          <p:nvPr/>
        </p:nvSpPr>
        <p:spPr>
          <a:xfrm>
            <a:off x="6623126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02FFA1C-007E-45AA-A91B-856376FF632D}"/>
              </a:ext>
            </a:extLst>
          </p:cNvPr>
          <p:cNvSpPr/>
          <p:nvPr/>
        </p:nvSpPr>
        <p:spPr>
          <a:xfrm>
            <a:off x="5867400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E8893D2-1D06-4389-8032-C8E7C0FB59B6}"/>
              </a:ext>
            </a:extLst>
          </p:cNvPr>
          <p:cNvSpPr/>
          <p:nvPr/>
        </p:nvSpPr>
        <p:spPr>
          <a:xfrm>
            <a:off x="5867400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R❸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9C9D56F-A8CD-4867-82AC-CD3A24C598FA}"/>
              </a:ext>
            </a:extLst>
          </p:cNvPr>
          <p:cNvSpPr/>
          <p:nvPr/>
        </p:nvSpPr>
        <p:spPr>
          <a:xfrm>
            <a:off x="6623126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C4BCEE-A897-4082-AD37-7C1FF9E6CAB9}"/>
              </a:ext>
            </a:extLst>
          </p:cNvPr>
          <p:cNvSpPr/>
          <p:nvPr/>
        </p:nvSpPr>
        <p:spPr>
          <a:xfrm>
            <a:off x="7461326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R❸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E6B7C0B-185E-46BC-9FFE-5F97CF2898A7}"/>
              </a:ext>
            </a:extLst>
          </p:cNvPr>
          <p:cNvSpPr txBox="1"/>
          <p:nvPr/>
        </p:nvSpPr>
        <p:spPr>
          <a:xfrm>
            <a:off x="101918" y="2664825"/>
            <a:ext cx="424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Simplest Version – LR(0): reduce whenever </a:t>
            </a:r>
          </a:p>
          <a:p>
            <a:pPr algn="r"/>
            <a:r>
              <a:rPr lang="en-US" dirty="0"/>
              <a:t>the state is reached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EA79D97-6BE7-4083-8C10-E476D83ECB25}"/>
              </a:ext>
            </a:extLst>
          </p:cNvPr>
          <p:cNvGrpSpPr/>
          <p:nvPr/>
        </p:nvGrpSpPr>
        <p:grpSpPr>
          <a:xfrm>
            <a:off x="4464541" y="1118684"/>
            <a:ext cx="2537125" cy="1780872"/>
            <a:chOff x="4267200" y="1489100"/>
            <a:chExt cx="2537125" cy="1997655"/>
          </a:xfrm>
        </p:grpSpPr>
        <p:sp>
          <p:nvSpPr>
            <p:cNvPr id="135" name="Cloud 134">
              <a:extLst>
                <a:ext uri="{FF2B5EF4-FFF2-40B4-BE49-F238E27FC236}">
                  <a16:creationId xmlns:a16="http://schemas.microsoft.com/office/drawing/2014/main" id="{CCFDF08B-BE89-4A9B-B0CB-BFD251D7BC50}"/>
                </a:ext>
              </a:extLst>
            </p:cNvPr>
            <p:cNvSpPr/>
            <p:nvPr/>
          </p:nvSpPr>
          <p:spPr>
            <a:xfrm>
              <a:off x="4267200" y="1489100"/>
              <a:ext cx="2537125" cy="199765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49CB11E-F049-4457-9430-F42933981918}"/>
                </a:ext>
              </a:extLst>
            </p:cNvPr>
            <p:cNvSpPr/>
            <p:nvPr/>
          </p:nvSpPr>
          <p:spPr>
            <a:xfrm>
              <a:off x="6024120" y="2278450"/>
              <a:ext cx="457200" cy="52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50A23AF-2047-48F3-9379-D76A9FFF40E6}"/>
                </a:ext>
              </a:extLst>
            </p:cNvPr>
            <p:cNvSpPr txBox="1"/>
            <p:nvPr/>
          </p:nvSpPr>
          <p:spPr>
            <a:xfrm>
              <a:off x="4548379" y="2309727"/>
              <a:ext cx="2160463" cy="414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What’s the problem?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6CA439-A4CE-44EF-9C39-B2EE1B409762}"/>
              </a:ext>
            </a:extLst>
          </p:cNvPr>
          <p:cNvGrpSpPr/>
          <p:nvPr/>
        </p:nvGrpSpPr>
        <p:grpSpPr>
          <a:xfrm>
            <a:off x="6792819" y="1810172"/>
            <a:ext cx="1773889" cy="1422405"/>
            <a:chOff x="4267200" y="1891202"/>
            <a:chExt cx="2537125" cy="1595552"/>
          </a:xfrm>
        </p:grpSpPr>
        <p:sp>
          <p:nvSpPr>
            <p:cNvPr id="143" name="Cloud 142">
              <a:extLst>
                <a:ext uri="{FF2B5EF4-FFF2-40B4-BE49-F238E27FC236}">
                  <a16:creationId xmlns:a16="http://schemas.microsoft.com/office/drawing/2014/main" id="{304BBB1F-0E0C-47BE-B41C-8E9BA741E15C}"/>
                </a:ext>
              </a:extLst>
            </p:cNvPr>
            <p:cNvSpPr/>
            <p:nvPr/>
          </p:nvSpPr>
          <p:spPr>
            <a:xfrm>
              <a:off x="4267200" y="1891202"/>
              <a:ext cx="2537125" cy="1595552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076AEA0-5524-4100-8D7B-E79264F088D5}"/>
                </a:ext>
              </a:extLst>
            </p:cNvPr>
            <p:cNvSpPr/>
            <p:nvPr/>
          </p:nvSpPr>
          <p:spPr>
            <a:xfrm>
              <a:off x="6024120" y="2278450"/>
              <a:ext cx="457200" cy="52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26C7151-91B9-49A7-8CD2-4BCB1C83AA59}"/>
                </a:ext>
              </a:extLst>
            </p:cNvPr>
            <p:cNvSpPr txBox="1"/>
            <p:nvPr/>
          </p:nvSpPr>
          <p:spPr>
            <a:xfrm>
              <a:off x="5096256" y="2309727"/>
              <a:ext cx="1064715" cy="725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Table </a:t>
              </a:r>
            </a:p>
            <a:p>
              <a:pPr algn="ctr"/>
              <a:r>
                <a:rPr lang="en-US" dirty="0"/>
                <a:t>Collisions</a:t>
              </a:r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1241C42-5B37-4630-AC35-8C72FF696F00}"/>
              </a:ext>
            </a:extLst>
          </p:cNvPr>
          <p:cNvSpPr/>
          <p:nvPr/>
        </p:nvSpPr>
        <p:spPr>
          <a:xfrm>
            <a:off x="0" y="3219271"/>
            <a:ext cx="1698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X</a:t>
            </a:r>
          </a:p>
          <a:p>
            <a:r>
              <a:rPr lang="en-US" dirty="0"/>
              <a:t>❷</a:t>
            </a:r>
            <a:r>
              <a:rPr lang="en-US" i="1" dirty="0"/>
              <a:t> X  </a:t>
            </a:r>
            <a:r>
              <a:rPr lang="en-US" dirty="0"/>
              <a:t>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❸</a:t>
            </a:r>
            <a:r>
              <a:rPr lang="en-US" i="1" dirty="0"/>
              <a:t> X</a:t>
            </a:r>
            <a:r>
              <a:rPr lang="en-US" dirty="0"/>
              <a:t>  ::= </a:t>
            </a:r>
            <a:r>
              <a:rPr lang="en-US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7825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5" grpId="0"/>
      <p:bldP spid="108" grpId="0" animBg="1"/>
      <p:bldP spid="110" grpId="0" animBg="1"/>
      <p:bldP spid="113" grpId="0"/>
      <p:bldP spid="115" grpId="0"/>
      <p:bldP spid="119" grpId="0"/>
      <p:bldP spid="125" grpId="0" animBg="1"/>
      <p:bldP spid="133" grpId="0" animBg="1"/>
      <p:bldP spid="134" grpId="0" animBg="1"/>
      <p:bldP spid="127" grpId="0" animBg="1"/>
      <p:bldP spid="128" grpId="0" animBg="1"/>
      <p:bldP spid="131" grpId="0" animBg="1"/>
      <p:bldP spid="107" grpId="0"/>
      <p:bldP spid="138" grpId="0"/>
      <p:bldP spid="140" grpId="0"/>
      <p:bldP spid="3" grpId="0"/>
      <p:bldP spid="11" grpId="0" animBg="1"/>
      <p:bldP spid="89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5169655" y="3566778"/>
          <a:ext cx="2145545" cy="283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804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5943600" y="420266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7579834" y="519326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6168503" y="32766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5601"/>
            <a:ext cx="4191000" cy="123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Types of Table entries</a:t>
            </a:r>
          </a:p>
          <a:p>
            <a:pPr marL="0" indent="0">
              <a:buNone/>
            </a:pPr>
            <a:r>
              <a:rPr lang="en-US" dirty="0"/>
              <a:t>Shift, </a:t>
            </a:r>
            <a:r>
              <a:rPr lang="en-US" dirty="0" err="1"/>
              <a:t>GoTo</a:t>
            </a:r>
            <a:r>
              <a:rPr lang="en-US" dirty="0"/>
              <a:t>, Accept, Reduce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315200" y="3276600"/>
            <a:ext cx="71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7312751" y="3574088"/>
          <a:ext cx="764450" cy="282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342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7351234" y="410655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150665-7EA1-451F-8DFA-1CF194B3A101}"/>
              </a:ext>
            </a:extLst>
          </p:cNvPr>
          <p:cNvSpPr/>
          <p:nvPr/>
        </p:nvSpPr>
        <p:spPr>
          <a:xfrm>
            <a:off x="3048000" y="2000581"/>
            <a:ext cx="1203325" cy="4952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0" y="3219271"/>
            <a:ext cx="1698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X</a:t>
            </a:r>
          </a:p>
          <a:p>
            <a:r>
              <a:rPr lang="en-US" dirty="0"/>
              <a:t>❷</a:t>
            </a:r>
            <a:r>
              <a:rPr lang="en-US" i="1" dirty="0"/>
              <a:t> X  </a:t>
            </a:r>
            <a:r>
              <a:rPr lang="en-US" dirty="0"/>
              <a:t>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❸</a:t>
            </a:r>
            <a:r>
              <a:rPr lang="en-US" i="1" dirty="0"/>
              <a:t> X</a:t>
            </a:r>
            <a:r>
              <a:rPr lang="en-US" dirty="0"/>
              <a:t>  ::= </a:t>
            </a:r>
            <a:r>
              <a:rPr lang="en-US" b="1" dirty="0"/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714612" y="4736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CDD4D39-FFD9-4CCE-88E2-84EB0CA5C452}"/>
              </a:ext>
            </a:extLst>
          </p:cNvPr>
          <p:cNvSpPr/>
          <p:nvPr/>
        </p:nvSpPr>
        <p:spPr>
          <a:xfrm>
            <a:off x="6019800" y="5181600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19F67CF-7519-4C94-B362-C41DCAADBC64}"/>
              </a:ext>
            </a:extLst>
          </p:cNvPr>
          <p:cNvSpPr/>
          <p:nvPr/>
        </p:nvSpPr>
        <p:spPr>
          <a:xfrm>
            <a:off x="7385126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BCE46B-D78E-4790-963C-28819B46ED7B}"/>
              </a:ext>
            </a:extLst>
          </p:cNvPr>
          <p:cNvSpPr/>
          <p:nvPr/>
        </p:nvSpPr>
        <p:spPr>
          <a:xfrm>
            <a:off x="6623126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02FFA1C-007E-45AA-A91B-856376FF632D}"/>
              </a:ext>
            </a:extLst>
          </p:cNvPr>
          <p:cNvSpPr/>
          <p:nvPr/>
        </p:nvSpPr>
        <p:spPr>
          <a:xfrm>
            <a:off x="5867400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E8893D2-1D06-4389-8032-C8E7C0FB59B6}"/>
              </a:ext>
            </a:extLst>
          </p:cNvPr>
          <p:cNvSpPr/>
          <p:nvPr/>
        </p:nvSpPr>
        <p:spPr>
          <a:xfrm>
            <a:off x="5867400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R❸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9C9D56F-A8CD-4867-82AC-CD3A24C598FA}"/>
              </a:ext>
            </a:extLst>
          </p:cNvPr>
          <p:cNvSpPr/>
          <p:nvPr/>
        </p:nvSpPr>
        <p:spPr>
          <a:xfrm>
            <a:off x="6623126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C4BCEE-A897-4082-AD37-7C1FF9E6CAB9}"/>
              </a:ext>
            </a:extLst>
          </p:cNvPr>
          <p:cNvSpPr/>
          <p:nvPr/>
        </p:nvSpPr>
        <p:spPr>
          <a:xfrm>
            <a:off x="7461326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R❸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0183A52-7A37-4BDA-BE29-DABB8BEB0A8F}"/>
              </a:ext>
            </a:extLst>
          </p:cNvPr>
          <p:cNvSpPr/>
          <p:nvPr/>
        </p:nvSpPr>
        <p:spPr>
          <a:xfrm>
            <a:off x="1020913" y="5871309"/>
            <a:ext cx="3429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CABCE34-FFE7-4D3C-8925-F7B2B069C54A}"/>
              </a:ext>
            </a:extLst>
          </p:cNvPr>
          <p:cNvSpPr/>
          <p:nvPr/>
        </p:nvSpPr>
        <p:spPr>
          <a:xfrm>
            <a:off x="1020913" y="6453108"/>
            <a:ext cx="3429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EA3C59D-C2D2-4808-AAF6-8ABA72A08321}"/>
              </a:ext>
            </a:extLst>
          </p:cNvPr>
          <p:cNvCxnSpPr>
            <a:cxnSpLocks/>
            <a:stCxn id="87" idx="2"/>
            <a:endCxn id="88" idx="0"/>
          </p:cNvCxnSpPr>
          <p:nvPr/>
        </p:nvCxnSpPr>
        <p:spPr>
          <a:xfrm>
            <a:off x="1192363" y="6240641"/>
            <a:ext cx="0" cy="212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247EBA6-4BA5-494A-AEB8-8C923D8422DD}"/>
              </a:ext>
            </a:extLst>
          </p:cNvPr>
          <p:cNvSpPr/>
          <p:nvPr/>
        </p:nvSpPr>
        <p:spPr>
          <a:xfrm>
            <a:off x="0" y="4406569"/>
            <a:ext cx="1698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Parse Trees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FAB8E07-7500-43B1-BAD5-6EE7E8DA2602}"/>
              </a:ext>
            </a:extLst>
          </p:cNvPr>
          <p:cNvSpPr/>
          <p:nvPr/>
        </p:nvSpPr>
        <p:spPr>
          <a:xfrm>
            <a:off x="297013" y="5349577"/>
            <a:ext cx="3429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2B5F12E-2002-4376-BF89-880F9BCB4CE5}"/>
              </a:ext>
            </a:extLst>
          </p:cNvPr>
          <p:cNvSpPr/>
          <p:nvPr/>
        </p:nvSpPr>
        <p:spPr>
          <a:xfrm>
            <a:off x="525613" y="4796262"/>
            <a:ext cx="3429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213EE17-2CFC-4CE9-812D-2BBE48085A6E}"/>
              </a:ext>
            </a:extLst>
          </p:cNvPr>
          <p:cNvSpPr/>
          <p:nvPr/>
        </p:nvSpPr>
        <p:spPr>
          <a:xfrm>
            <a:off x="792313" y="5349577"/>
            <a:ext cx="3429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FAC144E-B755-4F53-A8A4-0CEAF0BFF141}"/>
              </a:ext>
            </a:extLst>
          </p:cNvPr>
          <p:cNvCxnSpPr>
            <a:stCxn id="104" idx="2"/>
            <a:endCxn id="103" idx="0"/>
          </p:cNvCxnSpPr>
          <p:nvPr/>
        </p:nvCxnSpPr>
        <p:spPr>
          <a:xfrm flipH="1">
            <a:off x="468463" y="5165594"/>
            <a:ext cx="228600" cy="183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DB708A-49B4-4658-9C38-BD726675FE42}"/>
              </a:ext>
            </a:extLst>
          </p:cNvPr>
          <p:cNvSpPr/>
          <p:nvPr/>
        </p:nvSpPr>
        <p:spPr>
          <a:xfrm>
            <a:off x="563713" y="5871309"/>
            <a:ext cx="3429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7AEE944-85E3-403D-ADE1-24D5266CE5EE}"/>
              </a:ext>
            </a:extLst>
          </p:cNvPr>
          <p:cNvCxnSpPr>
            <a:cxnSpLocks/>
            <a:stCxn id="105" idx="2"/>
            <a:endCxn id="109" idx="0"/>
          </p:cNvCxnSpPr>
          <p:nvPr/>
        </p:nvCxnSpPr>
        <p:spPr>
          <a:xfrm flipH="1">
            <a:off x="735163" y="5718909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66213B9-A771-4FC6-833F-50647E11F63A}"/>
              </a:ext>
            </a:extLst>
          </p:cNvPr>
          <p:cNvCxnSpPr>
            <a:cxnSpLocks/>
            <a:stCxn id="105" idx="2"/>
            <a:endCxn id="87" idx="0"/>
          </p:cNvCxnSpPr>
          <p:nvPr/>
        </p:nvCxnSpPr>
        <p:spPr>
          <a:xfrm>
            <a:off x="963763" y="5718909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818CE71-5ACD-4542-8331-4E40E0368537}"/>
              </a:ext>
            </a:extLst>
          </p:cNvPr>
          <p:cNvCxnSpPr>
            <a:cxnSpLocks/>
            <a:stCxn id="104" idx="2"/>
            <a:endCxn id="105" idx="0"/>
          </p:cNvCxnSpPr>
          <p:nvPr/>
        </p:nvCxnSpPr>
        <p:spPr>
          <a:xfrm>
            <a:off x="697063" y="5165594"/>
            <a:ext cx="266700" cy="183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5718285-F309-40CC-B2EC-0B039E163CF7}"/>
              </a:ext>
            </a:extLst>
          </p:cNvPr>
          <p:cNvGrpSpPr/>
          <p:nvPr/>
        </p:nvGrpSpPr>
        <p:grpSpPr>
          <a:xfrm>
            <a:off x="508633" y="5070631"/>
            <a:ext cx="397980" cy="276999"/>
            <a:chOff x="2726220" y="4371201"/>
            <a:chExt cx="397980" cy="27699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AD89FB8-4E51-4CE0-9C11-9960C07EAFCB}"/>
                </a:ext>
              </a:extLst>
            </p:cNvPr>
            <p:cNvSpPr/>
            <p:nvPr/>
          </p:nvSpPr>
          <p:spPr>
            <a:xfrm>
              <a:off x="2868930" y="4447400"/>
              <a:ext cx="99060" cy="12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6366FDC-2035-414F-8671-241B096A27C6}"/>
                </a:ext>
              </a:extLst>
            </p:cNvPr>
            <p:cNvSpPr txBox="1"/>
            <p:nvPr/>
          </p:nvSpPr>
          <p:spPr>
            <a:xfrm>
              <a:off x="2726220" y="4371201"/>
              <a:ext cx="3979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❷</a:t>
              </a: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28C040F-4D24-4904-8556-9E579E1DDF83}"/>
              </a:ext>
            </a:extLst>
          </p:cNvPr>
          <p:cNvSpPr/>
          <p:nvPr/>
        </p:nvSpPr>
        <p:spPr>
          <a:xfrm>
            <a:off x="1152192" y="6232394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22AA215-85AE-42C1-A583-203645C463A4}"/>
              </a:ext>
            </a:extLst>
          </p:cNvPr>
          <p:cNvSpPr txBox="1"/>
          <p:nvPr/>
        </p:nvSpPr>
        <p:spPr>
          <a:xfrm>
            <a:off x="999794" y="6176109"/>
            <a:ext cx="3047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❸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4A6E544-7125-40BC-B481-0D07A90B1B37}"/>
              </a:ext>
            </a:extLst>
          </p:cNvPr>
          <p:cNvGrpSpPr/>
          <p:nvPr/>
        </p:nvGrpSpPr>
        <p:grpSpPr>
          <a:xfrm>
            <a:off x="765873" y="5640763"/>
            <a:ext cx="397980" cy="276999"/>
            <a:chOff x="2726220" y="4419600"/>
            <a:chExt cx="397980" cy="276999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6C6EA98-AC33-4BEC-BA54-154C880C0FF1}"/>
                </a:ext>
              </a:extLst>
            </p:cNvPr>
            <p:cNvSpPr/>
            <p:nvPr/>
          </p:nvSpPr>
          <p:spPr>
            <a:xfrm>
              <a:off x="2868930" y="4495799"/>
              <a:ext cx="99060" cy="12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C0B663C-9B13-4858-95BD-1ACE28BC7005}"/>
                </a:ext>
              </a:extLst>
            </p:cNvPr>
            <p:cNvSpPr txBox="1"/>
            <p:nvPr/>
          </p:nvSpPr>
          <p:spPr>
            <a:xfrm>
              <a:off x="2726220" y="4419600"/>
              <a:ext cx="3979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❷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2822F43-1E0B-43AE-B549-D9263FD9C035}"/>
              </a:ext>
            </a:extLst>
          </p:cNvPr>
          <p:cNvSpPr txBox="1"/>
          <p:nvPr/>
        </p:nvSpPr>
        <p:spPr>
          <a:xfrm>
            <a:off x="101918" y="2664825"/>
            <a:ext cx="424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Simplest Version – LR(0): reduce whenever </a:t>
            </a:r>
          </a:p>
          <a:p>
            <a:pPr algn="r"/>
            <a:r>
              <a:rPr lang="en-US" dirty="0"/>
              <a:t>the state is reached</a:t>
            </a:r>
          </a:p>
        </p:txBody>
      </p:sp>
      <p:sp>
        <p:nvSpPr>
          <p:cNvPr id="135" name="Rounded Rectangle 12">
            <a:extLst>
              <a:ext uri="{FF2B5EF4-FFF2-40B4-BE49-F238E27FC236}">
                <a16:creationId xmlns:a16="http://schemas.microsoft.com/office/drawing/2014/main" id="{2259E3B6-8F40-4BB6-BA86-7F4B097762E0}"/>
              </a:ext>
            </a:extLst>
          </p:cNvPr>
          <p:cNvSpPr/>
          <p:nvPr/>
        </p:nvSpPr>
        <p:spPr>
          <a:xfrm>
            <a:off x="1661273" y="4791673"/>
            <a:ext cx="1389077" cy="11929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X</a:t>
            </a:r>
            <a:r>
              <a:rPr lang="en-US" dirty="0"/>
              <a:t> → </a:t>
            </a:r>
            <a:r>
              <a:rPr lang="en-US" b="1" dirty="0"/>
              <a:t>a </a:t>
            </a:r>
            <a:r>
              <a:rPr lang="en-US" dirty="0"/>
              <a:t>● </a:t>
            </a:r>
            <a:r>
              <a:rPr lang="en-US" i="1" dirty="0"/>
              <a:t>X</a:t>
            </a:r>
            <a:r>
              <a:rPr lang="en-US" dirty="0"/>
              <a:t> </a:t>
            </a:r>
            <a:endParaRPr lang="en-US" b="1" dirty="0"/>
          </a:p>
          <a:p>
            <a:r>
              <a:rPr lang="en-US" i="1" dirty="0"/>
              <a:t>   X</a:t>
            </a:r>
            <a:r>
              <a:rPr lang="en-US" dirty="0"/>
              <a:t> → </a:t>
            </a:r>
            <a:r>
              <a:rPr lang="en-US" b="1" dirty="0"/>
              <a:t>a</a:t>
            </a:r>
            <a:r>
              <a:rPr lang="en-US" dirty="0"/>
              <a:t> ●</a:t>
            </a:r>
          </a:p>
          <a:p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endParaRPr lang="en-US" i="1" dirty="0"/>
          </a:p>
        </p:txBody>
      </p:sp>
      <p:sp>
        <p:nvSpPr>
          <p:cNvPr id="136" name="Rounded Rectangle 18">
            <a:extLst>
              <a:ext uri="{FF2B5EF4-FFF2-40B4-BE49-F238E27FC236}">
                <a16:creationId xmlns:a16="http://schemas.microsoft.com/office/drawing/2014/main" id="{9D428580-A19F-4947-93BE-34F79420F6EE}"/>
              </a:ext>
            </a:extLst>
          </p:cNvPr>
          <p:cNvSpPr/>
          <p:nvPr/>
        </p:nvSpPr>
        <p:spPr>
          <a:xfrm>
            <a:off x="3567475" y="5130049"/>
            <a:ext cx="1300221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X</a:t>
            </a:r>
            <a:r>
              <a:rPr lang="en-US" dirty="0"/>
              <a:t> →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●</a:t>
            </a:r>
            <a:endParaRPr lang="en-US" b="1" dirty="0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38C6DE1-C82F-4F58-8A3F-E97D255C002A}"/>
              </a:ext>
            </a:extLst>
          </p:cNvPr>
          <p:cNvCxnSpPr>
            <a:cxnSpLocks/>
            <a:stCxn id="147" idx="3"/>
            <a:endCxn id="146" idx="1"/>
          </p:cNvCxnSpPr>
          <p:nvPr/>
        </p:nvCxnSpPr>
        <p:spPr>
          <a:xfrm>
            <a:off x="3048000" y="4054767"/>
            <a:ext cx="594473" cy="9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E65E586-E3FF-4443-8C23-89E0D390D63D}"/>
              </a:ext>
            </a:extLst>
          </p:cNvPr>
          <p:cNvSpPr/>
          <p:nvPr/>
        </p:nvSpPr>
        <p:spPr>
          <a:xfrm>
            <a:off x="3125712" y="3660341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64373FDD-50C6-4E03-A79D-83CEB3C6A487}"/>
              </a:ext>
            </a:extLst>
          </p:cNvPr>
          <p:cNvCxnSpPr>
            <a:cxnSpLocks/>
            <a:stCxn id="147" idx="2"/>
            <a:endCxn id="135" idx="0"/>
          </p:cNvCxnSpPr>
          <p:nvPr/>
        </p:nvCxnSpPr>
        <p:spPr>
          <a:xfrm flipH="1">
            <a:off x="2355812" y="4451934"/>
            <a:ext cx="7491" cy="339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95A8CD7-0840-4525-9360-61AD67977C58}"/>
              </a:ext>
            </a:extLst>
          </p:cNvPr>
          <p:cNvSpPr/>
          <p:nvPr/>
        </p:nvSpPr>
        <p:spPr>
          <a:xfrm>
            <a:off x="2362200" y="4431268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C2A113D-2A48-4242-9694-8E9517D322C2}"/>
              </a:ext>
            </a:extLst>
          </p:cNvPr>
          <p:cNvCxnSpPr>
            <a:cxnSpLocks/>
            <a:stCxn id="135" idx="3"/>
            <a:endCxn id="136" idx="1"/>
          </p:cNvCxnSpPr>
          <p:nvPr/>
        </p:nvCxnSpPr>
        <p:spPr>
          <a:xfrm>
            <a:off x="3050350" y="5388168"/>
            <a:ext cx="517125" cy="12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2D3BEA5-D2C1-4471-87E0-8402A7C9D10F}"/>
              </a:ext>
            </a:extLst>
          </p:cNvPr>
          <p:cNvSpPr/>
          <p:nvPr/>
        </p:nvSpPr>
        <p:spPr>
          <a:xfrm>
            <a:off x="3124200" y="491867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46" name="Rounded Rectangle 9">
            <a:extLst>
              <a:ext uri="{FF2B5EF4-FFF2-40B4-BE49-F238E27FC236}">
                <a16:creationId xmlns:a16="http://schemas.microsoft.com/office/drawing/2014/main" id="{197BD71E-B276-479C-BF6C-973F5104BBB4}"/>
              </a:ext>
            </a:extLst>
          </p:cNvPr>
          <p:cNvSpPr/>
          <p:nvPr/>
        </p:nvSpPr>
        <p:spPr>
          <a:xfrm>
            <a:off x="3642473" y="3860890"/>
            <a:ext cx="1171202" cy="4063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S’ → </a:t>
            </a:r>
            <a:r>
              <a:rPr lang="en-US" i="1" dirty="0"/>
              <a:t>X </a:t>
            </a:r>
            <a:r>
              <a:rPr lang="en-US" dirty="0"/>
              <a:t>●</a:t>
            </a:r>
            <a:endParaRPr lang="en-US" i="1" dirty="0"/>
          </a:p>
        </p:txBody>
      </p:sp>
      <p:sp>
        <p:nvSpPr>
          <p:cNvPr id="147" name="Rounded Rectangle 6">
            <a:extLst>
              <a:ext uri="{FF2B5EF4-FFF2-40B4-BE49-F238E27FC236}">
                <a16:creationId xmlns:a16="http://schemas.microsoft.com/office/drawing/2014/main" id="{DC8380D7-E61A-4648-ABF0-89065913F3D7}"/>
              </a:ext>
            </a:extLst>
          </p:cNvPr>
          <p:cNvSpPr/>
          <p:nvPr/>
        </p:nvSpPr>
        <p:spPr>
          <a:xfrm>
            <a:off x="1678605" y="3657600"/>
            <a:ext cx="1369395" cy="794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S’ → ●</a:t>
            </a:r>
            <a:r>
              <a:rPr lang="en-US" i="1" dirty="0"/>
              <a:t> X</a:t>
            </a:r>
          </a:p>
          <a:p>
            <a:pPr algn="ctr"/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r>
              <a:rPr lang="en-US" dirty="0"/>
              <a:t> X</a:t>
            </a:r>
          </a:p>
          <a:p>
            <a:pPr algn="ctr"/>
            <a:r>
              <a:rPr lang="en-US" i="1" dirty="0"/>
              <a:t>X</a:t>
            </a:r>
            <a:r>
              <a:rPr lang="en-US" b="1" dirty="0"/>
              <a:t> </a:t>
            </a:r>
            <a:r>
              <a:rPr lang="en-US" dirty="0"/>
              <a:t>→ ● </a:t>
            </a:r>
            <a:r>
              <a:rPr lang="en-US" b="1" dirty="0"/>
              <a:t>a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B43BAEE-96D9-4D7D-A34E-7988553A8AE3}"/>
              </a:ext>
            </a:extLst>
          </p:cNvPr>
          <p:cNvSpPr/>
          <p:nvPr/>
        </p:nvSpPr>
        <p:spPr>
          <a:xfrm>
            <a:off x="1616158" y="3585872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5CB71A9-26DC-4A34-B8D4-B60CFD4D3FE6}"/>
              </a:ext>
            </a:extLst>
          </p:cNvPr>
          <p:cNvSpPr/>
          <p:nvPr/>
        </p:nvSpPr>
        <p:spPr>
          <a:xfrm>
            <a:off x="3548034" y="35814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ED94632-F451-40D0-8A8A-5E702C8055ED}"/>
              </a:ext>
            </a:extLst>
          </p:cNvPr>
          <p:cNvSpPr/>
          <p:nvPr/>
        </p:nvSpPr>
        <p:spPr>
          <a:xfrm>
            <a:off x="1600200" y="46482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8957B83-35F9-44DC-A5C8-3659137A9B52}"/>
              </a:ext>
            </a:extLst>
          </p:cNvPr>
          <p:cNvSpPr/>
          <p:nvPr/>
        </p:nvSpPr>
        <p:spPr>
          <a:xfrm>
            <a:off x="3484138" y="48768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A11CF2B-FF0A-4F0A-A7E5-0C2E07944177}"/>
              </a:ext>
            </a:extLst>
          </p:cNvPr>
          <p:cNvSpPr/>
          <p:nvPr/>
        </p:nvSpPr>
        <p:spPr>
          <a:xfrm>
            <a:off x="3124200" y="3682764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4BF001DD-617C-4041-9854-4E0D71DB699F}"/>
              </a:ext>
            </a:extLst>
          </p:cNvPr>
          <p:cNvSpPr/>
          <p:nvPr/>
        </p:nvSpPr>
        <p:spPr>
          <a:xfrm>
            <a:off x="2152340" y="5964195"/>
            <a:ext cx="654522" cy="641216"/>
          </a:xfrm>
          <a:custGeom>
            <a:avLst/>
            <a:gdLst>
              <a:gd name="connsiteX0" fmla="*/ 401390 w 654522"/>
              <a:gd name="connsiteY0" fmla="*/ 16475 h 641216"/>
              <a:gd name="connsiteX1" fmla="*/ 640287 w 654522"/>
              <a:gd name="connsiteY1" fmla="*/ 411891 h 641216"/>
              <a:gd name="connsiteX2" fmla="*/ 30687 w 654522"/>
              <a:gd name="connsiteY2" fmla="*/ 626075 h 641216"/>
              <a:gd name="connsiteX3" fmla="*/ 146017 w 654522"/>
              <a:gd name="connsiteY3" fmla="*/ 0 h 64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522" h="641216">
                <a:moveTo>
                  <a:pt x="401390" y="16475"/>
                </a:moveTo>
                <a:cubicBezTo>
                  <a:pt x="551730" y="163383"/>
                  <a:pt x="702071" y="310291"/>
                  <a:pt x="640287" y="411891"/>
                </a:cubicBezTo>
                <a:cubicBezTo>
                  <a:pt x="578503" y="513491"/>
                  <a:pt x="113065" y="694723"/>
                  <a:pt x="30687" y="626075"/>
                </a:cubicBezTo>
                <a:cubicBezTo>
                  <a:pt x="-51691" y="557427"/>
                  <a:pt x="47163" y="278713"/>
                  <a:pt x="146017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8CEB555-8019-4960-AF70-710C25B7A153}"/>
              </a:ext>
            </a:extLst>
          </p:cNvPr>
          <p:cNvSpPr/>
          <p:nvPr/>
        </p:nvSpPr>
        <p:spPr>
          <a:xfrm>
            <a:off x="2779366" y="629023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55E6980-F8E0-459A-9E44-C96C66ACF88C}"/>
              </a:ext>
            </a:extLst>
          </p:cNvPr>
          <p:cNvGrpSpPr/>
          <p:nvPr/>
        </p:nvGrpSpPr>
        <p:grpSpPr>
          <a:xfrm>
            <a:off x="4464541" y="1118684"/>
            <a:ext cx="2537125" cy="1780872"/>
            <a:chOff x="4267200" y="1489100"/>
            <a:chExt cx="2537125" cy="1997655"/>
          </a:xfrm>
        </p:grpSpPr>
        <p:sp>
          <p:nvSpPr>
            <p:cNvPr id="156" name="Cloud 155">
              <a:extLst>
                <a:ext uri="{FF2B5EF4-FFF2-40B4-BE49-F238E27FC236}">
                  <a16:creationId xmlns:a16="http://schemas.microsoft.com/office/drawing/2014/main" id="{EE20BB2B-E873-4FA3-AAA4-1D5CF4F8D771}"/>
                </a:ext>
              </a:extLst>
            </p:cNvPr>
            <p:cNvSpPr/>
            <p:nvPr/>
          </p:nvSpPr>
          <p:spPr>
            <a:xfrm>
              <a:off x="4267200" y="1489100"/>
              <a:ext cx="2537125" cy="199765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C9347AC-0F3E-4313-B71D-8B66D91C75C3}"/>
                </a:ext>
              </a:extLst>
            </p:cNvPr>
            <p:cNvSpPr/>
            <p:nvPr/>
          </p:nvSpPr>
          <p:spPr>
            <a:xfrm>
              <a:off x="6024120" y="2278450"/>
              <a:ext cx="457200" cy="52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3B9C525-4178-448F-BA88-960A15E77B78}"/>
                </a:ext>
              </a:extLst>
            </p:cNvPr>
            <p:cNvSpPr txBox="1"/>
            <p:nvPr/>
          </p:nvSpPr>
          <p:spPr>
            <a:xfrm>
              <a:off x="4548379" y="2309727"/>
              <a:ext cx="2160463" cy="414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What’s the problem?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F3EF3B9-9C4F-49C9-8A93-F3523A02D9F3}"/>
              </a:ext>
            </a:extLst>
          </p:cNvPr>
          <p:cNvGrpSpPr/>
          <p:nvPr/>
        </p:nvGrpSpPr>
        <p:grpSpPr>
          <a:xfrm>
            <a:off x="6792819" y="1810172"/>
            <a:ext cx="1773889" cy="1422405"/>
            <a:chOff x="4267200" y="1891202"/>
            <a:chExt cx="2537125" cy="1595552"/>
          </a:xfrm>
        </p:grpSpPr>
        <p:sp>
          <p:nvSpPr>
            <p:cNvPr id="160" name="Cloud 159">
              <a:extLst>
                <a:ext uri="{FF2B5EF4-FFF2-40B4-BE49-F238E27FC236}">
                  <a16:creationId xmlns:a16="http://schemas.microsoft.com/office/drawing/2014/main" id="{FF3BE77C-D314-4F1A-9142-B2A8C108575C}"/>
                </a:ext>
              </a:extLst>
            </p:cNvPr>
            <p:cNvSpPr/>
            <p:nvPr/>
          </p:nvSpPr>
          <p:spPr>
            <a:xfrm>
              <a:off x="4267200" y="1891202"/>
              <a:ext cx="2537125" cy="1595552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93DCFB4-8FDE-4BDA-AED2-95D3A3A3E4B0}"/>
                </a:ext>
              </a:extLst>
            </p:cNvPr>
            <p:cNvSpPr/>
            <p:nvPr/>
          </p:nvSpPr>
          <p:spPr>
            <a:xfrm>
              <a:off x="6024120" y="2278450"/>
              <a:ext cx="457200" cy="52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921AAF1-D885-418A-A32A-262FCF5280E1}"/>
                </a:ext>
              </a:extLst>
            </p:cNvPr>
            <p:cNvSpPr txBox="1"/>
            <p:nvPr/>
          </p:nvSpPr>
          <p:spPr>
            <a:xfrm>
              <a:off x="5096256" y="2309727"/>
              <a:ext cx="1064715" cy="725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Table </a:t>
              </a:r>
            </a:p>
            <a:p>
              <a:pPr algn="ctr"/>
              <a:r>
                <a:rPr lang="en-US" dirty="0"/>
                <a:t>Collisions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F84A98-DFBE-4BF7-819B-E362FCF6F956}"/>
              </a:ext>
            </a:extLst>
          </p:cNvPr>
          <p:cNvSpPr txBox="1"/>
          <p:nvPr/>
        </p:nvSpPr>
        <p:spPr>
          <a:xfrm>
            <a:off x="375418" y="2438400"/>
            <a:ext cx="76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Better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610400-0AE8-4F5C-9872-0568FA374CCB}"/>
              </a:ext>
            </a:extLst>
          </p:cNvPr>
          <p:cNvCxnSpPr/>
          <p:nvPr/>
        </p:nvCxnSpPr>
        <p:spPr>
          <a:xfrm flipV="1">
            <a:off x="297013" y="2743200"/>
            <a:ext cx="710630" cy="218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CCCE82E-9F4E-4E55-B25B-E8105898B962}"/>
              </a:ext>
            </a:extLst>
          </p:cNvPr>
          <p:cNvSpPr txBox="1"/>
          <p:nvPr/>
        </p:nvSpPr>
        <p:spPr>
          <a:xfrm>
            <a:off x="2819400" y="3212068"/>
            <a:ext cx="21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FOLLOW set allows it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66889EB-6F82-447B-8C8C-797CCF345E37}"/>
              </a:ext>
            </a:extLst>
          </p:cNvPr>
          <p:cNvCxnSpPr>
            <a:cxnSpLocks/>
          </p:cNvCxnSpPr>
          <p:nvPr/>
        </p:nvCxnSpPr>
        <p:spPr>
          <a:xfrm flipV="1">
            <a:off x="1910145" y="2776137"/>
            <a:ext cx="569456" cy="1575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1D9AD571-0863-424B-8CEF-D9173F07CE00}"/>
              </a:ext>
            </a:extLst>
          </p:cNvPr>
          <p:cNvSpPr txBox="1"/>
          <p:nvPr/>
        </p:nvSpPr>
        <p:spPr>
          <a:xfrm>
            <a:off x="1847741" y="240990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SLR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BF26E94-48F6-4054-B463-A32380C9BEA0}"/>
              </a:ext>
            </a:extLst>
          </p:cNvPr>
          <p:cNvCxnSpPr>
            <a:cxnSpLocks/>
          </p:cNvCxnSpPr>
          <p:nvPr/>
        </p:nvCxnSpPr>
        <p:spPr>
          <a:xfrm flipV="1">
            <a:off x="2479601" y="3110707"/>
            <a:ext cx="1748473" cy="123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02" grpId="0"/>
      <p:bldP spid="103" grpId="0" animBg="1"/>
      <p:bldP spid="104" grpId="0" animBg="1"/>
      <p:bldP spid="105" grpId="0" animBg="1"/>
      <p:bldP spid="109" grpId="0" animBg="1"/>
      <p:bldP spid="123" grpId="0" animBg="1"/>
      <p:bldP spid="124" grpId="0"/>
      <p:bldP spid="163" grpId="0"/>
      <p:bldP spid="1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44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5169655" y="3566778"/>
          <a:ext cx="2145545" cy="283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804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5943600" y="420266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7579834" y="519326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6168503" y="32766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5601"/>
            <a:ext cx="4191000" cy="123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Types of Table entries</a:t>
            </a:r>
          </a:p>
          <a:p>
            <a:pPr marL="0" indent="0">
              <a:buNone/>
            </a:pPr>
            <a:r>
              <a:rPr lang="en-US" dirty="0"/>
              <a:t>Shift, </a:t>
            </a:r>
            <a:r>
              <a:rPr lang="en-US" dirty="0" err="1"/>
              <a:t>GoTo</a:t>
            </a:r>
            <a:r>
              <a:rPr lang="en-US" dirty="0"/>
              <a:t>, Accept, Reduce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315200" y="3276600"/>
            <a:ext cx="71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7312751" y="3574088"/>
          <a:ext cx="764450" cy="282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342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7351234" y="410655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150665-7EA1-451F-8DFA-1CF194B3A101}"/>
              </a:ext>
            </a:extLst>
          </p:cNvPr>
          <p:cNvSpPr/>
          <p:nvPr/>
        </p:nvSpPr>
        <p:spPr>
          <a:xfrm>
            <a:off x="3048000" y="2000581"/>
            <a:ext cx="1203325" cy="4952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0" y="3219271"/>
            <a:ext cx="1698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X</a:t>
            </a:r>
          </a:p>
          <a:p>
            <a:r>
              <a:rPr lang="en-US" dirty="0"/>
              <a:t>❷</a:t>
            </a:r>
            <a:r>
              <a:rPr lang="en-US" i="1" dirty="0"/>
              <a:t> X  </a:t>
            </a:r>
            <a:r>
              <a:rPr lang="en-US" dirty="0"/>
              <a:t>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❸</a:t>
            </a:r>
            <a:r>
              <a:rPr lang="en-US" i="1" dirty="0"/>
              <a:t> X</a:t>
            </a:r>
            <a:r>
              <a:rPr lang="en-US" dirty="0"/>
              <a:t>  ::= </a:t>
            </a:r>
            <a:r>
              <a:rPr lang="en-US" b="1" dirty="0"/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714612" y="4736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CDD4D39-FFD9-4CCE-88E2-84EB0CA5C452}"/>
              </a:ext>
            </a:extLst>
          </p:cNvPr>
          <p:cNvSpPr/>
          <p:nvPr/>
        </p:nvSpPr>
        <p:spPr>
          <a:xfrm>
            <a:off x="6019800" y="5181600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19F67CF-7519-4C94-B362-C41DCAADBC64}"/>
              </a:ext>
            </a:extLst>
          </p:cNvPr>
          <p:cNvSpPr/>
          <p:nvPr/>
        </p:nvSpPr>
        <p:spPr>
          <a:xfrm>
            <a:off x="7385126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BCE46B-D78E-4790-963C-28819B46ED7B}"/>
              </a:ext>
            </a:extLst>
          </p:cNvPr>
          <p:cNvSpPr/>
          <p:nvPr/>
        </p:nvSpPr>
        <p:spPr>
          <a:xfrm>
            <a:off x="6623126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02FFA1C-007E-45AA-A91B-856376FF632D}"/>
              </a:ext>
            </a:extLst>
          </p:cNvPr>
          <p:cNvSpPr/>
          <p:nvPr/>
        </p:nvSpPr>
        <p:spPr>
          <a:xfrm>
            <a:off x="5867400" y="59552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E8893D2-1D06-4389-8032-C8E7C0FB59B6}"/>
              </a:ext>
            </a:extLst>
          </p:cNvPr>
          <p:cNvSpPr/>
          <p:nvPr/>
        </p:nvSpPr>
        <p:spPr>
          <a:xfrm>
            <a:off x="5867400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R❸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9C9D56F-A8CD-4867-82AC-CD3A24C598FA}"/>
              </a:ext>
            </a:extLst>
          </p:cNvPr>
          <p:cNvSpPr/>
          <p:nvPr/>
        </p:nvSpPr>
        <p:spPr>
          <a:xfrm>
            <a:off x="6623126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C4BCEE-A897-4082-AD37-7C1FF9E6CAB9}"/>
              </a:ext>
            </a:extLst>
          </p:cNvPr>
          <p:cNvSpPr/>
          <p:nvPr/>
        </p:nvSpPr>
        <p:spPr>
          <a:xfrm>
            <a:off x="7461326" y="549806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R❸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0183A52-7A37-4BDA-BE29-DABB8BEB0A8F}"/>
              </a:ext>
            </a:extLst>
          </p:cNvPr>
          <p:cNvSpPr/>
          <p:nvPr/>
        </p:nvSpPr>
        <p:spPr>
          <a:xfrm>
            <a:off x="1020913" y="5871309"/>
            <a:ext cx="3429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CABCE34-FFE7-4D3C-8925-F7B2B069C54A}"/>
              </a:ext>
            </a:extLst>
          </p:cNvPr>
          <p:cNvSpPr/>
          <p:nvPr/>
        </p:nvSpPr>
        <p:spPr>
          <a:xfrm>
            <a:off x="1020913" y="6453108"/>
            <a:ext cx="3429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EA3C59D-C2D2-4808-AAF6-8ABA72A08321}"/>
              </a:ext>
            </a:extLst>
          </p:cNvPr>
          <p:cNvCxnSpPr>
            <a:cxnSpLocks/>
            <a:stCxn id="87" idx="2"/>
            <a:endCxn id="88" idx="0"/>
          </p:cNvCxnSpPr>
          <p:nvPr/>
        </p:nvCxnSpPr>
        <p:spPr>
          <a:xfrm>
            <a:off x="1192363" y="6240641"/>
            <a:ext cx="0" cy="212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247EBA6-4BA5-494A-AEB8-8C923D8422DD}"/>
              </a:ext>
            </a:extLst>
          </p:cNvPr>
          <p:cNvSpPr/>
          <p:nvPr/>
        </p:nvSpPr>
        <p:spPr>
          <a:xfrm>
            <a:off x="0" y="4406569"/>
            <a:ext cx="1698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Parse Trees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FAB8E07-7500-43B1-BAD5-6EE7E8DA2602}"/>
              </a:ext>
            </a:extLst>
          </p:cNvPr>
          <p:cNvSpPr/>
          <p:nvPr/>
        </p:nvSpPr>
        <p:spPr>
          <a:xfrm>
            <a:off x="297013" y="5349577"/>
            <a:ext cx="3429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2B5F12E-2002-4376-BF89-880F9BCB4CE5}"/>
              </a:ext>
            </a:extLst>
          </p:cNvPr>
          <p:cNvSpPr/>
          <p:nvPr/>
        </p:nvSpPr>
        <p:spPr>
          <a:xfrm>
            <a:off x="525613" y="4796262"/>
            <a:ext cx="3429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213EE17-2CFC-4CE9-812D-2BBE48085A6E}"/>
              </a:ext>
            </a:extLst>
          </p:cNvPr>
          <p:cNvSpPr/>
          <p:nvPr/>
        </p:nvSpPr>
        <p:spPr>
          <a:xfrm>
            <a:off x="792313" y="5349577"/>
            <a:ext cx="3429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FAC144E-B755-4F53-A8A4-0CEAF0BFF141}"/>
              </a:ext>
            </a:extLst>
          </p:cNvPr>
          <p:cNvCxnSpPr>
            <a:stCxn id="104" idx="2"/>
            <a:endCxn id="103" idx="0"/>
          </p:cNvCxnSpPr>
          <p:nvPr/>
        </p:nvCxnSpPr>
        <p:spPr>
          <a:xfrm flipH="1">
            <a:off x="468463" y="5165594"/>
            <a:ext cx="228600" cy="183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DB708A-49B4-4658-9C38-BD726675FE42}"/>
              </a:ext>
            </a:extLst>
          </p:cNvPr>
          <p:cNvSpPr/>
          <p:nvPr/>
        </p:nvSpPr>
        <p:spPr>
          <a:xfrm>
            <a:off x="563713" y="5871309"/>
            <a:ext cx="3429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7AEE944-85E3-403D-ADE1-24D5266CE5EE}"/>
              </a:ext>
            </a:extLst>
          </p:cNvPr>
          <p:cNvCxnSpPr>
            <a:cxnSpLocks/>
            <a:stCxn id="105" idx="2"/>
            <a:endCxn id="109" idx="0"/>
          </p:cNvCxnSpPr>
          <p:nvPr/>
        </p:nvCxnSpPr>
        <p:spPr>
          <a:xfrm flipH="1">
            <a:off x="735163" y="5718909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66213B9-A771-4FC6-833F-50647E11F63A}"/>
              </a:ext>
            </a:extLst>
          </p:cNvPr>
          <p:cNvCxnSpPr>
            <a:cxnSpLocks/>
            <a:stCxn id="105" idx="2"/>
            <a:endCxn id="87" idx="0"/>
          </p:cNvCxnSpPr>
          <p:nvPr/>
        </p:nvCxnSpPr>
        <p:spPr>
          <a:xfrm>
            <a:off x="963763" y="5718909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818CE71-5ACD-4542-8331-4E40E0368537}"/>
              </a:ext>
            </a:extLst>
          </p:cNvPr>
          <p:cNvCxnSpPr>
            <a:cxnSpLocks/>
            <a:stCxn id="104" idx="2"/>
            <a:endCxn id="105" idx="0"/>
          </p:cNvCxnSpPr>
          <p:nvPr/>
        </p:nvCxnSpPr>
        <p:spPr>
          <a:xfrm>
            <a:off x="697063" y="5165594"/>
            <a:ext cx="266700" cy="183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5718285-F309-40CC-B2EC-0B039E163CF7}"/>
              </a:ext>
            </a:extLst>
          </p:cNvPr>
          <p:cNvGrpSpPr/>
          <p:nvPr/>
        </p:nvGrpSpPr>
        <p:grpSpPr>
          <a:xfrm>
            <a:off x="508633" y="5070631"/>
            <a:ext cx="397980" cy="276999"/>
            <a:chOff x="2726220" y="4371201"/>
            <a:chExt cx="397980" cy="27699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AD89FB8-4E51-4CE0-9C11-9960C07EAFCB}"/>
                </a:ext>
              </a:extLst>
            </p:cNvPr>
            <p:cNvSpPr/>
            <p:nvPr/>
          </p:nvSpPr>
          <p:spPr>
            <a:xfrm>
              <a:off x="2868930" y="4447400"/>
              <a:ext cx="99060" cy="12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6366FDC-2035-414F-8671-241B096A27C6}"/>
                </a:ext>
              </a:extLst>
            </p:cNvPr>
            <p:cNvSpPr txBox="1"/>
            <p:nvPr/>
          </p:nvSpPr>
          <p:spPr>
            <a:xfrm>
              <a:off x="2726220" y="4371201"/>
              <a:ext cx="3979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❷</a:t>
              </a: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28C040F-4D24-4904-8556-9E579E1DDF83}"/>
              </a:ext>
            </a:extLst>
          </p:cNvPr>
          <p:cNvSpPr/>
          <p:nvPr/>
        </p:nvSpPr>
        <p:spPr>
          <a:xfrm>
            <a:off x="1152192" y="6232394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22AA215-85AE-42C1-A583-203645C463A4}"/>
              </a:ext>
            </a:extLst>
          </p:cNvPr>
          <p:cNvSpPr txBox="1"/>
          <p:nvPr/>
        </p:nvSpPr>
        <p:spPr>
          <a:xfrm>
            <a:off x="999794" y="6176109"/>
            <a:ext cx="3047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❸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4A6E544-7125-40BC-B481-0D07A90B1B37}"/>
              </a:ext>
            </a:extLst>
          </p:cNvPr>
          <p:cNvGrpSpPr/>
          <p:nvPr/>
        </p:nvGrpSpPr>
        <p:grpSpPr>
          <a:xfrm>
            <a:off x="765873" y="5640763"/>
            <a:ext cx="397980" cy="276999"/>
            <a:chOff x="2726220" y="4419600"/>
            <a:chExt cx="397980" cy="276999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6C6EA98-AC33-4BEC-BA54-154C880C0FF1}"/>
                </a:ext>
              </a:extLst>
            </p:cNvPr>
            <p:cNvSpPr/>
            <p:nvPr/>
          </p:nvSpPr>
          <p:spPr>
            <a:xfrm>
              <a:off x="2868930" y="4495799"/>
              <a:ext cx="99060" cy="12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C0B663C-9B13-4858-95BD-1ACE28BC7005}"/>
                </a:ext>
              </a:extLst>
            </p:cNvPr>
            <p:cNvSpPr txBox="1"/>
            <p:nvPr/>
          </p:nvSpPr>
          <p:spPr>
            <a:xfrm>
              <a:off x="2726220" y="4419600"/>
              <a:ext cx="3979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❷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2822F43-1E0B-43AE-B549-D9263FD9C035}"/>
              </a:ext>
            </a:extLst>
          </p:cNvPr>
          <p:cNvSpPr txBox="1"/>
          <p:nvPr/>
        </p:nvSpPr>
        <p:spPr>
          <a:xfrm>
            <a:off x="101918" y="2664825"/>
            <a:ext cx="424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Simplest Version – LR(0): reduce whenever </a:t>
            </a:r>
          </a:p>
          <a:p>
            <a:pPr algn="r"/>
            <a:r>
              <a:rPr lang="en-US" dirty="0"/>
              <a:t>the state is reached</a:t>
            </a:r>
          </a:p>
        </p:txBody>
      </p:sp>
      <p:sp>
        <p:nvSpPr>
          <p:cNvPr id="135" name="Rounded Rectangle 12">
            <a:extLst>
              <a:ext uri="{FF2B5EF4-FFF2-40B4-BE49-F238E27FC236}">
                <a16:creationId xmlns:a16="http://schemas.microsoft.com/office/drawing/2014/main" id="{2259E3B6-8F40-4BB6-BA86-7F4B097762E0}"/>
              </a:ext>
            </a:extLst>
          </p:cNvPr>
          <p:cNvSpPr/>
          <p:nvPr/>
        </p:nvSpPr>
        <p:spPr>
          <a:xfrm>
            <a:off x="1661273" y="4791673"/>
            <a:ext cx="1389077" cy="11929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   X</a:t>
            </a:r>
            <a:r>
              <a:rPr lang="en-US" dirty="0"/>
              <a:t> → </a:t>
            </a:r>
            <a:r>
              <a:rPr lang="en-US" b="1" dirty="0"/>
              <a:t>a </a:t>
            </a:r>
            <a:r>
              <a:rPr lang="en-US" dirty="0"/>
              <a:t>● </a:t>
            </a:r>
            <a:r>
              <a:rPr lang="en-US" i="1" dirty="0"/>
              <a:t>X</a:t>
            </a:r>
            <a:r>
              <a:rPr lang="en-US" dirty="0"/>
              <a:t> </a:t>
            </a:r>
            <a:endParaRPr lang="en-US" b="1" dirty="0"/>
          </a:p>
          <a:p>
            <a:r>
              <a:rPr lang="en-US" i="1" dirty="0"/>
              <a:t>   X</a:t>
            </a:r>
            <a:r>
              <a:rPr lang="en-US" dirty="0"/>
              <a:t> → </a:t>
            </a:r>
            <a:r>
              <a:rPr lang="en-US" b="1" dirty="0"/>
              <a:t>a</a:t>
            </a:r>
            <a:r>
              <a:rPr lang="en-US" dirty="0"/>
              <a:t> ●</a:t>
            </a:r>
          </a:p>
          <a:p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endParaRPr lang="en-US" i="1" dirty="0"/>
          </a:p>
        </p:txBody>
      </p:sp>
      <p:sp>
        <p:nvSpPr>
          <p:cNvPr id="136" name="Rounded Rectangle 18">
            <a:extLst>
              <a:ext uri="{FF2B5EF4-FFF2-40B4-BE49-F238E27FC236}">
                <a16:creationId xmlns:a16="http://schemas.microsoft.com/office/drawing/2014/main" id="{9D428580-A19F-4947-93BE-34F79420F6EE}"/>
              </a:ext>
            </a:extLst>
          </p:cNvPr>
          <p:cNvSpPr/>
          <p:nvPr/>
        </p:nvSpPr>
        <p:spPr>
          <a:xfrm>
            <a:off x="3567475" y="5130049"/>
            <a:ext cx="1300221" cy="542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/>
              <a:t>X</a:t>
            </a:r>
            <a:r>
              <a:rPr lang="en-US" dirty="0"/>
              <a:t> →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●</a:t>
            </a:r>
            <a:endParaRPr lang="en-US" b="1" dirty="0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38C6DE1-C82F-4F58-8A3F-E97D255C002A}"/>
              </a:ext>
            </a:extLst>
          </p:cNvPr>
          <p:cNvCxnSpPr>
            <a:cxnSpLocks/>
            <a:stCxn id="147" idx="3"/>
            <a:endCxn id="146" idx="1"/>
          </p:cNvCxnSpPr>
          <p:nvPr/>
        </p:nvCxnSpPr>
        <p:spPr>
          <a:xfrm>
            <a:off x="3048000" y="4054767"/>
            <a:ext cx="594473" cy="9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E65E586-E3FF-4443-8C23-89E0D390D63D}"/>
              </a:ext>
            </a:extLst>
          </p:cNvPr>
          <p:cNvSpPr/>
          <p:nvPr/>
        </p:nvSpPr>
        <p:spPr>
          <a:xfrm>
            <a:off x="3125712" y="3660341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64373FDD-50C6-4E03-A79D-83CEB3C6A487}"/>
              </a:ext>
            </a:extLst>
          </p:cNvPr>
          <p:cNvCxnSpPr>
            <a:cxnSpLocks/>
            <a:stCxn id="147" idx="2"/>
            <a:endCxn id="135" idx="0"/>
          </p:cNvCxnSpPr>
          <p:nvPr/>
        </p:nvCxnSpPr>
        <p:spPr>
          <a:xfrm flipH="1">
            <a:off x="2355812" y="4451934"/>
            <a:ext cx="7491" cy="339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95A8CD7-0840-4525-9360-61AD67977C58}"/>
              </a:ext>
            </a:extLst>
          </p:cNvPr>
          <p:cNvSpPr/>
          <p:nvPr/>
        </p:nvSpPr>
        <p:spPr>
          <a:xfrm>
            <a:off x="2362200" y="4431268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C2A113D-2A48-4242-9694-8E9517D322C2}"/>
              </a:ext>
            </a:extLst>
          </p:cNvPr>
          <p:cNvCxnSpPr>
            <a:cxnSpLocks/>
            <a:stCxn id="135" idx="3"/>
            <a:endCxn id="136" idx="1"/>
          </p:cNvCxnSpPr>
          <p:nvPr/>
        </p:nvCxnSpPr>
        <p:spPr>
          <a:xfrm>
            <a:off x="3050350" y="5388168"/>
            <a:ext cx="517125" cy="12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2D3BEA5-D2C1-4471-87E0-8402A7C9D10F}"/>
              </a:ext>
            </a:extLst>
          </p:cNvPr>
          <p:cNvSpPr/>
          <p:nvPr/>
        </p:nvSpPr>
        <p:spPr>
          <a:xfrm>
            <a:off x="3124200" y="491867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46" name="Rounded Rectangle 9">
            <a:extLst>
              <a:ext uri="{FF2B5EF4-FFF2-40B4-BE49-F238E27FC236}">
                <a16:creationId xmlns:a16="http://schemas.microsoft.com/office/drawing/2014/main" id="{197BD71E-B276-479C-BF6C-973F5104BBB4}"/>
              </a:ext>
            </a:extLst>
          </p:cNvPr>
          <p:cNvSpPr/>
          <p:nvPr/>
        </p:nvSpPr>
        <p:spPr>
          <a:xfrm>
            <a:off x="3642473" y="3860890"/>
            <a:ext cx="1171202" cy="4063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S’ → </a:t>
            </a:r>
            <a:r>
              <a:rPr lang="en-US" i="1" dirty="0"/>
              <a:t>X </a:t>
            </a:r>
            <a:r>
              <a:rPr lang="en-US" dirty="0"/>
              <a:t>●</a:t>
            </a:r>
            <a:endParaRPr lang="en-US" i="1" dirty="0"/>
          </a:p>
        </p:txBody>
      </p:sp>
      <p:sp>
        <p:nvSpPr>
          <p:cNvPr id="147" name="Rounded Rectangle 6">
            <a:extLst>
              <a:ext uri="{FF2B5EF4-FFF2-40B4-BE49-F238E27FC236}">
                <a16:creationId xmlns:a16="http://schemas.microsoft.com/office/drawing/2014/main" id="{DC8380D7-E61A-4648-ABF0-89065913F3D7}"/>
              </a:ext>
            </a:extLst>
          </p:cNvPr>
          <p:cNvSpPr/>
          <p:nvPr/>
        </p:nvSpPr>
        <p:spPr>
          <a:xfrm>
            <a:off x="1678605" y="3657600"/>
            <a:ext cx="1369395" cy="794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S’ → ●</a:t>
            </a:r>
            <a:r>
              <a:rPr lang="en-US" i="1" dirty="0"/>
              <a:t> X</a:t>
            </a:r>
          </a:p>
          <a:p>
            <a:pPr algn="ctr"/>
            <a:r>
              <a:rPr lang="en-US" i="1" dirty="0"/>
              <a:t>   X</a:t>
            </a:r>
            <a:r>
              <a:rPr lang="en-US" dirty="0"/>
              <a:t> → ● </a:t>
            </a:r>
            <a:r>
              <a:rPr lang="en-US" b="1" dirty="0"/>
              <a:t>a</a:t>
            </a:r>
            <a:r>
              <a:rPr lang="en-US" dirty="0"/>
              <a:t> X</a:t>
            </a:r>
          </a:p>
          <a:p>
            <a:pPr algn="ctr"/>
            <a:r>
              <a:rPr lang="en-US" i="1" dirty="0"/>
              <a:t>X</a:t>
            </a:r>
            <a:r>
              <a:rPr lang="en-US" b="1" dirty="0"/>
              <a:t> </a:t>
            </a:r>
            <a:r>
              <a:rPr lang="en-US" dirty="0"/>
              <a:t>→ ● </a:t>
            </a:r>
            <a:r>
              <a:rPr lang="en-US" b="1" dirty="0"/>
              <a:t>a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B43BAEE-96D9-4D7D-A34E-7988553A8AE3}"/>
              </a:ext>
            </a:extLst>
          </p:cNvPr>
          <p:cNvSpPr/>
          <p:nvPr/>
        </p:nvSpPr>
        <p:spPr>
          <a:xfrm>
            <a:off x="1616158" y="3585872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5CB71A9-26DC-4A34-B8D4-B60CFD4D3FE6}"/>
              </a:ext>
            </a:extLst>
          </p:cNvPr>
          <p:cNvSpPr/>
          <p:nvPr/>
        </p:nvSpPr>
        <p:spPr>
          <a:xfrm>
            <a:off x="3548034" y="35814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ED94632-F451-40D0-8A8A-5E702C8055ED}"/>
              </a:ext>
            </a:extLst>
          </p:cNvPr>
          <p:cNvSpPr/>
          <p:nvPr/>
        </p:nvSpPr>
        <p:spPr>
          <a:xfrm>
            <a:off x="1600200" y="46482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8957B83-35F9-44DC-A5C8-3659137A9B52}"/>
              </a:ext>
            </a:extLst>
          </p:cNvPr>
          <p:cNvSpPr/>
          <p:nvPr/>
        </p:nvSpPr>
        <p:spPr>
          <a:xfrm>
            <a:off x="3484138" y="4876800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A11CF2B-FF0A-4F0A-A7E5-0C2E07944177}"/>
              </a:ext>
            </a:extLst>
          </p:cNvPr>
          <p:cNvSpPr/>
          <p:nvPr/>
        </p:nvSpPr>
        <p:spPr>
          <a:xfrm>
            <a:off x="3124200" y="3682764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4BF001DD-617C-4041-9854-4E0D71DB699F}"/>
              </a:ext>
            </a:extLst>
          </p:cNvPr>
          <p:cNvSpPr/>
          <p:nvPr/>
        </p:nvSpPr>
        <p:spPr>
          <a:xfrm>
            <a:off x="2152340" y="5964195"/>
            <a:ext cx="654522" cy="641216"/>
          </a:xfrm>
          <a:custGeom>
            <a:avLst/>
            <a:gdLst>
              <a:gd name="connsiteX0" fmla="*/ 401390 w 654522"/>
              <a:gd name="connsiteY0" fmla="*/ 16475 h 641216"/>
              <a:gd name="connsiteX1" fmla="*/ 640287 w 654522"/>
              <a:gd name="connsiteY1" fmla="*/ 411891 h 641216"/>
              <a:gd name="connsiteX2" fmla="*/ 30687 w 654522"/>
              <a:gd name="connsiteY2" fmla="*/ 626075 h 641216"/>
              <a:gd name="connsiteX3" fmla="*/ 146017 w 654522"/>
              <a:gd name="connsiteY3" fmla="*/ 0 h 64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522" h="641216">
                <a:moveTo>
                  <a:pt x="401390" y="16475"/>
                </a:moveTo>
                <a:cubicBezTo>
                  <a:pt x="551730" y="163383"/>
                  <a:pt x="702071" y="310291"/>
                  <a:pt x="640287" y="411891"/>
                </a:cubicBezTo>
                <a:cubicBezTo>
                  <a:pt x="578503" y="513491"/>
                  <a:pt x="113065" y="694723"/>
                  <a:pt x="30687" y="626075"/>
                </a:cubicBezTo>
                <a:cubicBezTo>
                  <a:pt x="-51691" y="557427"/>
                  <a:pt x="47163" y="278713"/>
                  <a:pt x="146017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8CEB555-8019-4960-AF70-710C25B7A153}"/>
              </a:ext>
            </a:extLst>
          </p:cNvPr>
          <p:cNvSpPr/>
          <p:nvPr/>
        </p:nvSpPr>
        <p:spPr>
          <a:xfrm>
            <a:off x="2779366" y="629023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F84A98-DFBE-4BF7-819B-E362FCF6F956}"/>
              </a:ext>
            </a:extLst>
          </p:cNvPr>
          <p:cNvSpPr txBox="1"/>
          <p:nvPr/>
        </p:nvSpPr>
        <p:spPr>
          <a:xfrm>
            <a:off x="375418" y="2438400"/>
            <a:ext cx="76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Better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610400-0AE8-4F5C-9872-0568FA374CCB}"/>
              </a:ext>
            </a:extLst>
          </p:cNvPr>
          <p:cNvCxnSpPr/>
          <p:nvPr/>
        </p:nvCxnSpPr>
        <p:spPr>
          <a:xfrm flipV="1">
            <a:off x="297013" y="2743200"/>
            <a:ext cx="710630" cy="218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CCCE82E-9F4E-4E55-B25B-E8105898B962}"/>
              </a:ext>
            </a:extLst>
          </p:cNvPr>
          <p:cNvSpPr txBox="1"/>
          <p:nvPr/>
        </p:nvSpPr>
        <p:spPr>
          <a:xfrm>
            <a:off x="2819400" y="3212068"/>
            <a:ext cx="21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FOLLOW set allows it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66889EB-6F82-447B-8C8C-797CCF345E37}"/>
              </a:ext>
            </a:extLst>
          </p:cNvPr>
          <p:cNvCxnSpPr>
            <a:cxnSpLocks/>
          </p:cNvCxnSpPr>
          <p:nvPr/>
        </p:nvCxnSpPr>
        <p:spPr>
          <a:xfrm flipV="1">
            <a:off x="1910145" y="2776137"/>
            <a:ext cx="569456" cy="1575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1D9AD571-0863-424B-8CEF-D9173F07CE00}"/>
              </a:ext>
            </a:extLst>
          </p:cNvPr>
          <p:cNvSpPr txBox="1"/>
          <p:nvPr/>
        </p:nvSpPr>
        <p:spPr>
          <a:xfrm>
            <a:off x="1847741" y="240990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SLR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BF26E94-48F6-4054-B463-A32380C9BEA0}"/>
              </a:ext>
            </a:extLst>
          </p:cNvPr>
          <p:cNvCxnSpPr>
            <a:cxnSpLocks/>
          </p:cNvCxnSpPr>
          <p:nvPr/>
        </p:nvCxnSpPr>
        <p:spPr>
          <a:xfrm flipV="1">
            <a:off x="2479601" y="3110707"/>
            <a:ext cx="1748473" cy="123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5ED078-0E23-478C-8454-BA124FDC0B57}"/>
              </a:ext>
            </a:extLst>
          </p:cNvPr>
          <p:cNvGrpSpPr/>
          <p:nvPr/>
        </p:nvGrpSpPr>
        <p:grpSpPr>
          <a:xfrm>
            <a:off x="4419600" y="1295400"/>
            <a:ext cx="4572062" cy="1297365"/>
            <a:chOff x="4419600" y="1600200"/>
            <a:chExt cx="4572062" cy="12973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A87FD8-FBB0-4729-AA54-EF7A2337F635}"/>
                </a:ext>
              </a:extLst>
            </p:cNvPr>
            <p:cNvSpPr/>
            <p:nvPr/>
          </p:nvSpPr>
          <p:spPr>
            <a:xfrm>
              <a:off x="4419602" y="1600200"/>
              <a:ext cx="4518898" cy="12973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1BE8659-F51C-4B38-BE7F-A5EF856DDC40}"/>
                    </a:ext>
                  </a:extLst>
                </p:cNvPr>
                <p:cNvSpPr/>
                <p:nvPr/>
              </p:nvSpPr>
              <p:spPr>
                <a:xfrm>
                  <a:off x="4419600" y="1622408"/>
                  <a:ext cx="4572062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if state </a:t>
                  </a:r>
                  <a:r>
                    <a:rPr lang="en-US" sz="2400" dirty="0" err="1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2400" baseline="-25000" dirty="0" err="1"/>
                    <a:t>j</a:t>
                  </a:r>
                  <a:r>
                    <a:rPr lang="en-US" sz="2400" dirty="0"/>
                    <a:t> has </a:t>
                  </a:r>
                  <a:r>
                    <a:rPr lang="en-US" sz="2400" i="1" dirty="0"/>
                    <a:t>A</a:t>
                  </a:r>
                  <a:r>
                    <a:rPr lang="en-US" sz="2400" dirty="0"/>
                    <a:t> → </a:t>
                  </a:r>
                  <a:r>
                    <a:rPr lang="el-GR" sz="2400" dirty="0"/>
                    <a:t>α</a:t>
                  </a:r>
                  <a:r>
                    <a:rPr lang="en-US" sz="2400" dirty="0"/>
                    <a:t> ● where A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2400" dirty="0"/>
                    <a:t> S’</a:t>
                  </a:r>
                </a:p>
                <a:p>
                  <a:r>
                    <a:rPr lang="en-US" sz="2400" dirty="0"/>
                    <a:t>    for each t in FOLLOW(A):</a:t>
                  </a:r>
                </a:p>
                <a:p>
                  <a:r>
                    <a:rPr lang="en-US" sz="2400" dirty="0"/>
                    <a:t>        Action[</a:t>
                  </a:r>
                  <a:r>
                    <a:rPr lang="en-US" sz="2400" dirty="0" err="1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2400" baseline="-25000" dirty="0" err="1"/>
                    <a:t>j</a:t>
                  </a:r>
                  <a:r>
                    <a:rPr lang="en-US" sz="2400" dirty="0" err="1"/>
                    <a:t>,</a:t>
                  </a:r>
                  <a:r>
                    <a:rPr lang="en-US" sz="2400" b="1" dirty="0" err="1"/>
                    <a:t>t</a:t>
                  </a:r>
                  <a:r>
                    <a:rPr lang="en-US" sz="2400" dirty="0"/>
                    <a:t>] = reduce by </a:t>
                  </a:r>
                  <a:r>
                    <a:rPr lang="en-US" sz="2400" i="1" dirty="0"/>
                    <a:t>A</a:t>
                  </a:r>
                  <a:r>
                    <a:rPr lang="en-US" sz="2400" dirty="0"/>
                    <a:t> ::= </a:t>
                  </a:r>
                  <a:r>
                    <a:rPr lang="el-GR" sz="2400" dirty="0"/>
                    <a:t>α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1BE8659-F51C-4B38-BE7F-A5EF856DDC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1622408"/>
                  <a:ext cx="4572062" cy="1200329"/>
                </a:xfrm>
                <a:prstGeom prst="rect">
                  <a:avLst/>
                </a:prstGeom>
                <a:blipFill>
                  <a:blip r:embed="rId2"/>
                  <a:stretch>
                    <a:fillRect l="-2000" t="-4569" r="-400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4AA467CE-2FDD-4403-872F-32266F859E32}"/>
              </a:ext>
            </a:extLst>
          </p:cNvPr>
          <p:cNvSpPr txBox="1"/>
          <p:nvPr/>
        </p:nvSpPr>
        <p:spPr>
          <a:xfrm>
            <a:off x="4394888" y="2602468"/>
            <a:ext cx="459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FOLLOW(X) = 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47611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98" grpId="0"/>
      <p:bldP spid="10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45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 to 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</a:t>
            </a:r>
            <a:r>
              <a:rPr kumimoji="0" lang="en-US" sz="45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onvert</a:t>
            </a: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FSM to a Table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5138838" y="3566780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5509331" y="3922475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6659648" y="4645248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5966531" y="5054501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6682067" y="5026248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5890331" y="3214033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C6790120-4E3C-4155-84F4-35A72254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5601"/>
            <a:ext cx="4191000" cy="123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Types of Table entries</a:t>
            </a:r>
          </a:p>
          <a:p>
            <a:pPr marL="0" indent="0">
              <a:buNone/>
            </a:pPr>
            <a:r>
              <a:rPr lang="en-US" dirty="0"/>
              <a:t>Shift, </a:t>
            </a:r>
            <a:r>
              <a:rPr lang="en-US" dirty="0" err="1"/>
              <a:t>GoTo</a:t>
            </a:r>
            <a:r>
              <a:rPr lang="en-US" dirty="0"/>
              <a:t>, Accept, Reduce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1600200" y="3572473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7771839" y="3200400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7766369" y="3566780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7961682" y="395415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8559116" y="4672631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150665-7EA1-451F-8DFA-1CF194B3A101}"/>
              </a:ext>
            </a:extLst>
          </p:cNvPr>
          <p:cNvSpPr/>
          <p:nvPr/>
        </p:nvSpPr>
        <p:spPr>
          <a:xfrm>
            <a:off x="3048000" y="2000581"/>
            <a:ext cx="1203325" cy="4952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1B3F9C-C885-4031-A00A-65EA5064495F}"/>
              </a:ext>
            </a:extLst>
          </p:cNvPr>
          <p:cNvGrpSpPr/>
          <p:nvPr/>
        </p:nvGrpSpPr>
        <p:grpSpPr>
          <a:xfrm>
            <a:off x="4419600" y="1295400"/>
            <a:ext cx="4572062" cy="1297365"/>
            <a:chOff x="4419600" y="1600200"/>
            <a:chExt cx="4572062" cy="129736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FD4ED3-CFAE-4DE9-9C69-E0A05B8F1EC9}"/>
                </a:ext>
              </a:extLst>
            </p:cNvPr>
            <p:cNvSpPr/>
            <p:nvPr/>
          </p:nvSpPr>
          <p:spPr>
            <a:xfrm>
              <a:off x="4419602" y="1600200"/>
              <a:ext cx="4518898" cy="12973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F4F47B3-CDEE-4444-AF41-D717FA5DB987}"/>
                    </a:ext>
                  </a:extLst>
                </p:cNvPr>
                <p:cNvSpPr/>
                <p:nvPr/>
              </p:nvSpPr>
              <p:spPr>
                <a:xfrm>
                  <a:off x="4419600" y="1622408"/>
                  <a:ext cx="4572062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if state </a:t>
                  </a:r>
                  <a:r>
                    <a:rPr lang="en-US" sz="2400" dirty="0" err="1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2400" baseline="-25000" dirty="0" err="1"/>
                    <a:t>j</a:t>
                  </a:r>
                  <a:r>
                    <a:rPr lang="en-US" sz="2400" dirty="0"/>
                    <a:t> has </a:t>
                  </a:r>
                  <a:r>
                    <a:rPr lang="en-US" sz="2400" i="1" dirty="0"/>
                    <a:t>A</a:t>
                  </a:r>
                  <a:r>
                    <a:rPr lang="en-US" sz="2400" dirty="0"/>
                    <a:t> → </a:t>
                  </a:r>
                  <a:r>
                    <a:rPr lang="el-GR" sz="2400" dirty="0"/>
                    <a:t>α</a:t>
                  </a:r>
                  <a:r>
                    <a:rPr lang="en-US" sz="2400" dirty="0"/>
                    <a:t> ● where A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2400" dirty="0"/>
                    <a:t> S’</a:t>
                  </a:r>
                </a:p>
                <a:p>
                  <a:r>
                    <a:rPr lang="en-US" sz="2400" dirty="0"/>
                    <a:t>    for each t in FOLLOW(A):</a:t>
                  </a:r>
                </a:p>
                <a:p>
                  <a:r>
                    <a:rPr lang="en-US" sz="2400" dirty="0"/>
                    <a:t>        Action[</a:t>
                  </a:r>
                  <a:r>
                    <a:rPr lang="en-US" sz="2400" dirty="0" err="1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2400" baseline="-25000" dirty="0" err="1"/>
                    <a:t>j</a:t>
                  </a:r>
                  <a:r>
                    <a:rPr lang="en-US" sz="2400" dirty="0" err="1"/>
                    <a:t>,</a:t>
                  </a:r>
                  <a:r>
                    <a:rPr lang="en-US" sz="2400" b="1" dirty="0" err="1"/>
                    <a:t>t</a:t>
                  </a:r>
                  <a:r>
                    <a:rPr lang="en-US" sz="2400" dirty="0"/>
                    <a:t>] = reduce by </a:t>
                  </a:r>
                  <a:r>
                    <a:rPr lang="en-US" sz="2400" i="1" dirty="0"/>
                    <a:t>A</a:t>
                  </a:r>
                  <a:r>
                    <a:rPr lang="en-US" sz="2400" dirty="0"/>
                    <a:t> ::= </a:t>
                  </a:r>
                  <a:r>
                    <a:rPr lang="el-GR" sz="2400" dirty="0"/>
                    <a:t>α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F4F47B3-CDEE-4444-AF41-D717FA5DB9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1622408"/>
                  <a:ext cx="4572062" cy="1200329"/>
                </a:xfrm>
                <a:prstGeom prst="rect">
                  <a:avLst/>
                </a:prstGeom>
                <a:blipFill>
                  <a:blip r:embed="rId2"/>
                  <a:stretch>
                    <a:fillRect l="-2000" t="-4569" r="-400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0" y="33528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9761CE-1947-47DF-A68F-AC113E9F7F07}"/>
              </a:ext>
            </a:extLst>
          </p:cNvPr>
          <p:cNvSpPr/>
          <p:nvPr/>
        </p:nvSpPr>
        <p:spPr>
          <a:xfrm>
            <a:off x="5105400" y="2590800"/>
            <a:ext cx="3376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FOLLOW(</a:t>
            </a:r>
            <a:r>
              <a:rPr lang="en-US" i="1" dirty="0"/>
              <a:t>L</a:t>
            </a:r>
            <a:r>
              <a:rPr lang="en-US" dirty="0"/>
              <a:t>) =  { </a:t>
            </a:r>
            <a:r>
              <a:rPr lang="en-US" b="1" dirty="0"/>
              <a:t>)</a:t>
            </a:r>
            <a:r>
              <a:rPr lang="en-US" dirty="0"/>
              <a:t>, </a:t>
            </a:r>
            <a:r>
              <a:rPr lang="en-US" b="1" dirty="0"/>
              <a:t>id</a:t>
            </a:r>
            <a:r>
              <a:rPr lang="en-US" dirty="0"/>
              <a:t> }</a:t>
            </a:r>
          </a:p>
          <a:p>
            <a:pPr algn="ctr"/>
            <a:r>
              <a:rPr lang="en-US" dirty="0"/>
              <a:t>FOLLOW(</a:t>
            </a:r>
            <a:r>
              <a:rPr lang="en-US" i="1" dirty="0"/>
              <a:t>P</a:t>
            </a:r>
            <a:r>
              <a:rPr lang="en-US" dirty="0"/>
              <a:t>) 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5990492" y="5410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6546926" y="541602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7156526" y="578044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5987077" y="615882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6540652" y="615053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7317570" y="4355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4E8046-3C70-4488-B573-89AFC557FB65}"/>
              </a:ext>
            </a:extLst>
          </p:cNvPr>
          <p:cNvSpPr txBox="1"/>
          <p:nvPr/>
        </p:nvSpPr>
        <p:spPr>
          <a:xfrm>
            <a:off x="398089" y="2664825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Better Version – SLR: reduce whenever </a:t>
            </a:r>
          </a:p>
          <a:p>
            <a:pPr algn="r"/>
            <a:r>
              <a:rPr lang="en-US" dirty="0"/>
              <a:t>FOLLOW set allows it</a:t>
            </a:r>
          </a:p>
        </p:txBody>
      </p:sp>
    </p:spTree>
    <p:extLst>
      <p:ext uri="{BB962C8B-B14F-4D97-AF65-F5344CB8AC3E}">
        <p14:creationId xmlns:p14="http://schemas.microsoft.com/office/powerpoint/2010/main" val="41160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46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Summary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FDEC4-111B-424F-9CCA-4EDB650EA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Constructing a new type of parser, the LR</a:t>
            </a:r>
            <a:endParaRPr lang="en-US" dirty="0"/>
          </a:p>
          <a:p>
            <a:r>
              <a:rPr lang="en-US" dirty="0"/>
              <a:t>For all LR parsers: </a:t>
            </a:r>
          </a:p>
          <a:p>
            <a:pPr lvl="1"/>
            <a:r>
              <a:rPr lang="en-US" dirty="0"/>
              <a:t>build closure and </a:t>
            </a:r>
            <a:r>
              <a:rPr lang="en-US" dirty="0" err="1"/>
              <a:t>goto</a:t>
            </a:r>
            <a:r>
              <a:rPr lang="en-US" dirty="0"/>
              <a:t> sets</a:t>
            </a:r>
          </a:p>
          <a:p>
            <a:pPr lvl="1"/>
            <a:r>
              <a:rPr lang="en-US" dirty="0"/>
              <a:t>Build the parser automaton</a:t>
            </a:r>
          </a:p>
          <a:p>
            <a:pPr lvl="1"/>
            <a:r>
              <a:rPr lang="en-US" dirty="0" err="1"/>
              <a:t>Tableize</a:t>
            </a:r>
            <a:r>
              <a:rPr lang="en-US" dirty="0"/>
              <a:t> it</a:t>
            </a:r>
          </a:p>
          <a:p>
            <a:r>
              <a:rPr lang="en-US" dirty="0"/>
              <a:t>For some LR parsers:</a:t>
            </a:r>
          </a:p>
          <a:p>
            <a:pPr lvl="1"/>
            <a:r>
              <a:rPr lang="en-US" dirty="0"/>
              <a:t>What “closure set” and “</a:t>
            </a:r>
            <a:r>
              <a:rPr lang="en-US" dirty="0" err="1"/>
              <a:t>goto</a:t>
            </a:r>
            <a:r>
              <a:rPr lang="en-US" dirty="0"/>
              <a:t> set” mean is different</a:t>
            </a:r>
          </a:p>
          <a:p>
            <a:pPr lvl="1"/>
            <a:r>
              <a:rPr lang="en-US" dirty="0" err="1"/>
              <a:t>Tabelizing</a:t>
            </a:r>
            <a:r>
              <a:rPr lang="en-US" dirty="0"/>
              <a:t> changes (SLR uses FOLLOW sets to Reduce)</a:t>
            </a:r>
          </a:p>
          <a:p>
            <a:pPr lvl="1"/>
            <a:r>
              <a:rPr lang="en-US" dirty="0"/>
              <a:t>There are more advanced LR parsers with more elaborate closure and </a:t>
            </a:r>
            <a:r>
              <a:rPr lang="en-US" dirty="0" err="1"/>
              <a:t>goto</a:t>
            </a:r>
            <a:r>
              <a:rPr lang="en-US" dirty="0"/>
              <a:t> sets (we won’t cover them)</a:t>
            </a:r>
          </a:p>
        </p:txBody>
      </p:sp>
    </p:spTree>
    <p:extLst>
      <p:ext uri="{BB962C8B-B14F-4D97-AF65-F5344CB8AC3E}">
        <p14:creationId xmlns:p14="http://schemas.microsoft.com/office/powerpoint/2010/main" val="956180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Next Time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 - Scope</a:t>
            </a:r>
            <a:endParaRPr kumimoji="0" lang="en-US" sz="50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C26598-5ECA-4B2A-9592-026D0301AFCB}"/>
              </a:ext>
            </a:extLst>
          </p:cNvPr>
          <p:cNvSpPr txBox="1"/>
          <p:nvPr/>
        </p:nvSpPr>
        <p:spPr>
          <a:xfrm>
            <a:off x="304800" y="1219200"/>
            <a:ext cx="853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Finally done with parsing!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Done with the frontend of the compiler!</a:t>
            </a:r>
          </a:p>
        </p:txBody>
      </p:sp>
    </p:spTree>
    <p:extLst>
      <p:ext uri="{BB962C8B-B14F-4D97-AF65-F5344CB8AC3E}">
        <p14:creationId xmlns:p14="http://schemas.microsoft.com/office/powerpoint/2010/main" val="878760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48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Next Time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 - Scope</a:t>
            </a:r>
            <a:endParaRPr kumimoji="0" lang="en-US" sz="50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E993B-94E4-4DC0-AE99-75E720538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Finishing up some final details of the LR Parser</a:t>
            </a:r>
          </a:p>
          <a:p>
            <a:r>
              <a:rPr lang="en-US" dirty="0"/>
              <a:t>Running the table-based parser</a:t>
            </a:r>
          </a:p>
          <a:p>
            <a:r>
              <a:rPr lang="en-US" dirty="0"/>
              <a:t>Bottom-up SDT</a:t>
            </a:r>
          </a:p>
          <a:p>
            <a:pPr marL="0" indent="0">
              <a:buNone/>
            </a:pPr>
            <a:r>
              <a:rPr lang="en-US" b="1" dirty="0"/>
              <a:t>After that, all done with parsing!</a:t>
            </a:r>
            <a:endParaRPr lang="en-US" dirty="0"/>
          </a:p>
          <a:p>
            <a:r>
              <a:rPr lang="en-US" dirty="0"/>
              <a:t>Done with the frontend of the compiler</a:t>
            </a:r>
          </a:p>
        </p:txBody>
      </p:sp>
    </p:spTree>
    <p:extLst>
      <p:ext uri="{BB962C8B-B14F-4D97-AF65-F5344CB8AC3E}">
        <p14:creationId xmlns:p14="http://schemas.microsoft.com/office/powerpoint/2010/main" val="52851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Review – Bottom-Up Parsing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3124200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7140275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79521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41428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41428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79521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E671354-1F7F-490E-810F-BCCD6B48C3B5}"/>
              </a:ext>
            </a:extLst>
          </p:cNvPr>
          <p:cNvSpPr txBox="1"/>
          <p:nvPr/>
        </p:nvSpPr>
        <p:spPr>
          <a:xfrm>
            <a:off x="7125561" y="3124200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Correct Parse Tree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DEA19F4-D7A4-4AED-87BA-4964082E70B0}"/>
              </a:ext>
            </a:extLst>
          </p:cNvPr>
          <p:cNvGrpSpPr/>
          <p:nvPr/>
        </p:nvGrpSpPr>
        <p:grpSpPr>
          <a:xfrm>
            <a:off x="7209994" y="3468148"/>
            <a:ext cx="1794394" cy="3352800"/>
            <a:chOff x="6419605" y="3782329"/>
            <a:chExt cx="1794394" cy="3352800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F7BBFD0-BCBA-4151-B5F3-0453E0BC620A}"/>
                </a:ext>
              </a:extLst>
            </p:cNvPr>
            <p:cNvSpPr/>
            <p:nvPr/>
          </p:nvSpPr>
          <p:spPr>
            <a:xfrm>
              <a:off x="6948707" y="4316534"/>
              <a:ext cx="738554" cy="4189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B96CDDC1-F459-4052-B6C7-7B652891C87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575CE21-5760-406D-9413-D4190AE0606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9431599-5379-4E89-9AC1-ED8351A46BA0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1F498468-4FF6-4918-8FCA-0131CB1381AC}"/>
                </a:ext>
              </a:extLst>
            </p:cNvPr>
            <p:cNvCxnSpPr>
              <a:cxnSpLocks/>
              <a:stCxn id="204" idx="2"/>
              <a:endCxn id="205" idx="0"/>
            </p:cNvCxnSpPr>
            <p:nvPr/>
          </p:nvCxnSpPr>
          <p:spPr>
            <a:xfrm flipH="1">
              <a:off x="6610105" y="4735450"/>
              <a:ext cx="707879" cy="168990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08EBB4EF-9357-4589-B1ED-C96D104008F7}"/>
                </a:ext>
              </a:extLst>
            </p:cNvPr>
            <p:cNvCxnSpPr>
              <a:cxnSpLocks/>
              <a:stCxn id="204" idx="2"/>
              <a:endCxn id="206" idx="0"/>
            </p:cNvCxnSpPr>
            <p:nvPr/>
          </p:nvCxnSpPr>
          <p:spPr>
            <a:xfrm>
              <a:off x="7317984" y="4735450"/>
              <a:ext cx="21081" cy="213236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D1040E-3776-4BA0-BE82-0EC69930556C}"/>
                </a:ext>
              </a:extLst>
            </p:cNvPr>
            <p:cNvCxnSpPr>
              <a:cxnSpLocks/>
              <a:stCxn id="204" idx="2"/>
              <a:endCxn id="208" idx="0"/>
            </p:cNvCxnSpPr>
            <p:nvPr/>
          </p:nvCxnSpPr>
          <p:spPr>
            <a:xfrm>
              <a:off x="7317984" y="4735450"/>
              <a:ext cx="705515" cy="227984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1A2F4FBC-5033-430A-BD4D-2AE06E86D3F3}"/>
                </a:ext>
              </a:extLst>
            </p:cNvPr>
            <p:cNvSpPr/>
            <p:nvPr/>
          </p:nvSpPr>
          <p:spPr>
            <a:xfrm>
              <a:off x="7127484" y="3782329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S’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8396910F-CEB7-4EEC-80EC-C2E1014AC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97C220B-767C-4A6D-92D8-AD11F5E6B0CB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EA039258-82AF-4C4F-9613-52594C6E84CF}"/>
                </a:ext>
              </a:extLst>
            </p:cNvPr>
            <p:cNvCxnSpPr>
              <a:cxnSpLocks/>
              <a:stCxn id="206" idx="2"/>
              <a:endCxn id="220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359A2DEE-CD21-4175-A754-5BF9608FE2CC}"/>
                </a:ext>
              </a:extLst>
            </p:cNvPr>
            <p:cNvCxnSpPr>
              <a:cxnSpLocks/>
              <a:stCxn id="206" idx="2"/>
              <a:endCxn id="221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190F958-2B47-4DF6-AAC9-1EC5D34DFA37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13D6BB1D-28EF-4AD0-BC28-02F2D8C717F9}"/>
                </a:ext>
              </a:extLst>
            </p:cNvPr>
            <p:cNvCxnSpPr>
              <a:cxnSpLocks/>
              <a:stCxn id="220" idx="2"/>
              <a:endCxn id="224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54E3C96F-1A9B-478C-8230-E75048E22676}"/>
                </a:ext>
              </a:extLst>
            </p:cNvPr>
            <p:cNvCxnSpPr>
              <a:cxnSpLocks/>
              <a:stCxn id="219" idx="2"/>
              <a:endCxn id="204" idx="0"/>
            </p:cNvCxnSpPr>
            <p:nvPr/>
          </p:nvCxnSpPr>
          <p:spPr>
            <a:xfrm>
              <a:off x="7317984" y="4163329"/>
              <a:ext cx="0" cy="153205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A7CEB66-2B82-435B-9B3A-F0B948820C17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210C4D96-827B-481F-8B57-1A719E8190D6}"/>
                </a:ext>
              </a:extLst>
            </p:cNvPr>
            <p:cNvCxnSpPr>
              <a:cxnSpLocks/>
              <a:stCxn id="220" idx="2"/>
              <a:endCxn id="227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D355C26-96A9-4C89-8894-1FF40C5F2EF0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</a:p>
          </p:txBody>
        </p: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80B09A43-9516-4673-B2C2-D26A5082BFF3}"/>
                </a:ext>
              </a:extLst>
            </p:cNvPr>
            <p:cNvCxnSpPr>
              <a:cxnSpLocks/>
              <a:stCxn id="227" idx="2"/>
              <a:endCxn id="229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5D642B0-BA28-42FF-8E6B-54F72AA78407}"/>
              </a:ext>
            </a:extLst>
          </p:cNvPr>
          <p:cNvSpPr/>
          <p:nvPr/>
        </p:nvSpPr>
        <p:spPr>
          <a:xfrm>
            <a:off x="7854005" y="5800856"/>
            <a:ext cx="381000" cy="381000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BCFA4FA-D6A9-4BB0-9F89-53D2C1485E13}"/>
              </a:ext>
            </a:extLst>
          </p:cNvPr>
          <p:cNvSpPr/>
          <p:nvPr/>
        </p:nvSpPr>
        <p:spPr>
          <a:xfrm>
            <a:off x="7475462" y="6439948"/>
            <a:ext cx="381000" cy="381000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EE180A4-7B53-48EE-8CD5-5FA67F7E9143}"/>
              </a:ext>
            </a:extLst>
          </p:cNvPr>
          <p:cNvGrpSpPr/>
          <p:nvPr/>
        </p:nvGrpSpPr>
        <p:grpSpPr>
          <a:xfrm>
            <a:off x="7537530" y="5787545"/>
            <a:ext cx="245191" cy="615351"/>
            <a:chOff x="7537530" y="4261876"/>
            <a:chExt cx="245191" cy="615351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F009EE54-DDD7-4492-BC73-FF179CC881E9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EA4A0FFC-452A-4A7C-899F-7B181CD72F54}"/>
                </a:ext>
              </a:extLst>
            </p:cNvPr>
            <p:cNvCxnSpPr>
              <a:cxnSpLocks/>
              <a:stCxn id="234" idx="2"/>
              <a:endCxn id="232" idx="0"/>
            </p:cNvCxnSpPr>
            <p:nvPr/>
          </p:nvCxnSpPr>
          <p:spPr>
            <a:xfrm>
              <a:off x="7660126" y="4642876"/>
              <a:ext cx="5836" cy="23435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22400BC-E971-418F-95D2-501033E32DEE}"/>
              </a:ext>
            </a:extLst>
          </p:cNvPr>
          <p:cNvSpPr/>
          <p:nvPr/>
        </p:nvSpPr>
        <p:spPr>
          <a:xfrm>
            <a:off x="7213536" y="4593798"/>
            <a:ext cx="381000" cy="381000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2B20C4C-EB9E-4873-9CE3-2ED1116A1AA9}"/>
              </a:ext>
            </a:extLst>
          </p:cNvPr>
          <p:cNvGrpSpPr/>
          <p:nvPr/>
        </p:nvGrpSpPr>
        <p:grpSpPr>
          <a:xfrm>
            <a:off x="7660126" y="5207443"/>
            <a:ext cx="384379" cy="593413"/>
            <a:chOff x="7660126" y="3681774"/>
            <a:chExt cx="384379" cy="593413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17BC02DF-F9BD-4236-BD02-2B57E357FD06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65719FFD-DDD8-4D4D-BBFB-87542AA82478}"/>
                </a:ext>
              </a:extLst>
            </p:cNvPr>
            <p:cNvCxnSpPr>
              <a:cxnSpLocks/>
              <a:stCxn id="238" idx="2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E536CB05-082F-4042-A8EB-FC1E0B691D1F}"/>
                </a:ext>
              </a:extLst>
            </p:cNvPr>
            <p:cNvCxnSpPr>
              <a:cxnSpLocks/>
              <a:stCxn id="238" idx="2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241" name="Content Placeholder 1">
            <a:extLst>
              <a:ext uri="{FF2B5EF4-FFF2-40B4-BE49-F238E27FC236}">
                <a16:creationId xmlns:a16="http://schemas.microsoft.com/office/drawing/2014/main" id="{EFB99E4F-4DEC-481A-8F09-36815C31F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86" y="1279832"/>
            <a:ext cx="62116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May have multiple branches in flight at the same time</a:t>
            </a:r>
          </a:p>
          <a:p>
            <a:pPr marL="0" indent="0">
              <a:buNone/>
            </a:pPr>
            <a:r>
              <a:rPr lang="en-US" b="1" dirty="0"/>
              <a:t>Operations</a:t>
            </a:r>
          </a:p>
          <a:p>
            <a:r>
              <a:rPr lang="en-US" sz="2600" dirty="0"/>
              <a:t>Shift – ingest the lookahead token</a:t>
            </a:r>
          </a:p>
          <a:p>
            <a:r>
              <a:rPr lang="en-US" sz="2600" dirty="0"/>
              <a:t>Reduce – digest branches</a:t>
            </a:r>
          </a:p>
        </p:txBody>
      </p:sp>
    </p:spTree>
    <p:extLst>
      <p:ext uri="{BB962C8B-B14F-4D97-AF65-F5344CB8AC3E}">
        <p14:creationId xmlns:p14="http://schemas.microsoft.com/office/powerpoint/2010/main" val="418705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Recall Intuition: Delayed Commitment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73416-AC70-4598-9929-453D2CF83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5084317" cy="4525963"/>
          </a:xfrm>
        </p:spPr>
        <p:txBody>
          <a:bodyPr/>
          <a:lstStyle/>
          <a:p>
            <a:r>
              <a:rPr lang="en-US" dirty="0"/>
              <a:t>Delay committing to a parent production until all children have been seen</a:t>
            </a:r>
          </a:p>
          <a:p>
            <a:r>
              <a:rPr lang="en-US" dirty="0"/>
              <a:t>The stack tracks automaton states… but what do those states really mean?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34EF0-BB85-4A54-AAD0-D08D8FC1FDA3}"/>
              </a:ext>
            </a:extLst>
          </p:cNvPr>
          <p:cNvSpPr txBox="1"/>
          <p:nvPr/>
        </p:nvSpPr>
        <p:spPr>
          <a:xfrm>
            <a:off x="7125561" y="3124200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109B7-58C7-4D97-85D9-13CAFF9DF844}"/>
              </a:ext>
            </a:extLst>
          </p:cNvPr>
          <p:cNvSpPr txBox="1"/>
          <p:nvPr/>
        </p:nvSpPr>
        <p:spPr>
          <a:xfrm>
            <a:off x="7125561" y="3124200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Correct Parse Tree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B89026-FFEB-49E1-8CAE-92CEF3B853AB}"/>
              </a:ext>
            </a:extLst>
          </p:cNvPr>
          <p:cNvGrpSpPr/>
          <p:nvPr/>
        </p:nvGrpSpPr>
        <p:grpSpPr>
          <a:xfrm>
            <a:off x="7209994" y="3468148"/>
            <a:ext cx="1794394" cy="3352800"/>
            <a:chOff x="6419605" y="3782329"/>
            <a:chExt cx="1794394" cy="3352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B8DD24-DF51-4D6E-8918-1F291C06844F}"/>
                </a:ext>
              </a:extLst>
            </p:cNvPr>
            <p:cNvSpPr/>
            <p:nvPr/>
          </p:nvSpPr>
          <p:spPr>
            <a:xfrm>
              <a:off x="6948707" y="4316534"/>
              <a:ext cx="738554" cy="4189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BB6C7E-3229-4ADC-9B07-95776446B3E5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FA4575-28E2-4984-9D3F-EAB26CA7CD93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57976A1-4214-4775-A3A4-8BC684BC8BBF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4F3B1FF-05C7-4988-9866-C1FF84A20243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6610105" y="4735450"/>
              <a:ext cx="707879" cy="168990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069A528-B5C4-4AE5-9B6F-14F72BC8BA3B}"/>
                </a:ext>
              </a:extLst>
            </p:cNvPr>
            <p:cNvCxnSpPr>
              <a:cxnSpLocks/>
              <a:stCxn id="15" idx="2"/>
              <a:endCxn id="17" idx="0"/>
            </p:cNvCxnSpPr>
            <p:nvPr/>
          </p:nvCxnSpPr>
          <p:spPr>
            <a:xfrm>
              <a:off x="7317984" y="4735450"/>
              <a:ext cx="21081" cy="213236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42774AF-DB4C-489F-B7F0-DAB26DC50052}"/>
                </a:ext>
              </a:extLst>
            </p:cNvPr>
            <p:cNvCxnSpPr>
              <a:cxnSpLocks/>
              <a:stCxn id="15" idx="2"/>
              <a:endCxn id="18" idx="0"/>
            </p:cNvCxnSpPr>
            <p:nvPr/>
          </p:nvCxnSpPr>
          <p:spPr>
            <a:xfrm>
              <a:off x="7317984" y="4735450"/>
              <a:ext cx="705515" cy="227984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BE27E7-34BD-40C9-A2E5-BB99FF7751BD}"/>
                </a:ext>
              </a:extLst>
            </p:cNvPr>
            <p:cNvSpPr/>
            <p:nvPr/>
          </p:nvSpPr>
          <p:spPr>
            <a:xfrm>
              <a:off x="7127484" y="3782329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S’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1D583C-E22C-4880-9F62-9B5FE2423A5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327EE2-8D60-42AD-B4F5-5EA985190711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836E5AE-A70A-425C-B154-AACCE7620F4D}"/>
                </a:ext>
              </a:extLst>
            </p:cNvPr>
            <p:cNvCxnSpPr>
              <a:cxnSpLocks/>
              <a:stCxn id="17" idx="2"/>
              <a:endCxn id="23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7493B5F-D738-4281-BF3D-31B2D2F56FAA}"/>
                </a:ext>
              </a:extLst>
            </p:cNvPr>
            <p:cNvCxnSpPr>
              <a:cxnSpLocks/>
              <a:stCxn id="17" idx="2"/>
              <a:endCxn id="24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811DC8-AE2E-4A19-9946-43FB36931777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E1BB50-48D2-4069-9AB1-9843303EFFF6}"/>
                </a:ext>
              </a:extLst>
            </p:cNvPr>
            <p:cNvCxnSpPr>
              <a:cxnSpLocks/>
              <a:stCxn id="23" idx="2"/>
              <a:endCxn id="27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8378A0B-11AB-4811-864B-A1FDC1A79AE1}"/>
                </a:ext>
              </a:extLst>
            </p:cNvPr>
            <p:cNvCxnSpPr>
              <a:cxnSpLocks/>
              <a:stCxn id="22" idx="2"/>
              <a:endCxn id="15" idx="0"/>
            </p:cNvCxnSpPr>
            <p:nvPr/>
          </p:nvCxnSpPr>
          <p:spPr>
            <a:xfrm>
              <a:off x="7317984" y="4163329"/>
              <a:ext cx="0" cy="153205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BE5F9C-5565-4B98-AB10-7EEB2B2E8456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9D668C6-95BB-45E2-A2C3-4949D7C61C46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761797-7686-424C-B7B4-8727EEBF91EE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16B1AC-E3BA-40A6-8626-35B8D31F8284}"/>
                </a:ext>
              </a:extLst>
            </p:cNvPr>
            <p:cNvCxnSpPr>
              <a:cxnSpLocks/>
              <a:stCxn id="30" idx="2"/>
              <a:endCxn id="32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noFill/>
            <a:ln w="9525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BE3A457-4924-4CFF-AECF-2BC48E8F4D18}"/>
              </a:ext>
            </a:extLst>
          </p:cNvPr>
          <p:cNvSpPr/>
          <p:nvPr/>
        </p:nvSpPr>
        <p:spPr>
          <a:xfrm>
            <a:off x="7854005" y="5800856"/>
            <a:ext cx="381000" cy="381000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A0DC83-67A3-4937-8F21-73B5CF318F6E}"/>
              </a:ext>
            </a:extLst>
          </p:cNvPr>
          <p:cNvSpPr/>
          <p:nvPr/>
        </p:nvSpPr>
        <p:spPr>
          <a:xfrm>
            <a:off x="7475462" y="6439948"/>
            <a:ext cx="381000" cy="381000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A0ECCB-A812-4305-A6A1-CAB3C0B43A72}"/>
              </a:ext>
            </a:extLst>
          </p:cNvPr>
          <p:cNvGrpSpPr/>
          <p:nvPr/>
        </p:nvGrpSpPr>
        <p:grpSpPr>
          <a:xfrm>
            <a:off x="7537530" y="5787545"/>
            <a:ext cx="245191" cy="615351"/>
            <a:chOff x="7537530" y="4261876"/>
            <a:chExt cx="245191" cy="6153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461C8A-CC34-42D0-B634-78A5D1ABBE1D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36D57BF-3E88-49EE-82C6-2B0DA8F27AFA}"/>
                </a:ext>
              </a:extLst>
            </p:cNvPr>
            <p:cNvCxnSpPr>
              <a:cxnSpLocks/>
              <a:stCxn id="37" idx="2"/>
              <a:endCxn id="35" idx="0"/>
            </p:cNvCxnSpPr>
            <p:nvPr/>
          </p:nvCxnSpPr>
          <p:spPr>
            <a:xfrm>
              <a:off x="7660126" y="4642876"/>
              <a:ext cx="5836" cy="23435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EF4A12-D913-47E9-AF15-50E6E3AB1997}"/>
              </a:ext>
            </a:extLst>
          </p:cNvPr>
          <p:cNvSpPr/>
          <p:nvPr/>
        </p:nvSpPr>
        <p:spPr>
          <a:xfrm>
            <a:off x="7213536" y="4593798"/>
            <a:ext cx="381000" cy="381000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613BB6-0508-4F2F-9947-93E324AC13CB}"/>
              </a:ext>
            </a:extLst>
          </p:cNvPr>
          <p:cNvGrpSpPr/>
          <p:nvPr/>
        </p:nvGrpSpPr>
        <p:grpSpPr>
          <a:xfrm>
            <a:off x="7660126" y="5207443"/>
            <a:ext cx="384379" cy="593413"/>
            <a:chOff x="7660126" y="3681774"/>
            <a:chExt cx="384379" cy="59341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A67575-42A8-4141-8DB8-28554341DD05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38AE4F1-1F6B-4B16-8F39-3CDA54EAEB2F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BC604CF-7270-4C45-83CA-288E4EB6B5B3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910CF2-01B6-4551-9A1E-A5A42CCE3143}"/>
              </a:ext>
            </a:extLst>
          </p:cNvPr>
          <p:cNvGrpSpPr/>
          <p:nvPr/>
        </p:nvGrpSpPr>
        <p:grpSpPr>
          <a:xfrm>
            <a:off x="2859984" y="4827270"/>
            <a:ext cx="1407216" cy="1878330"/>
            <a:chOff x="1918108" y="4884421"/>
            <a:chExt cx="1407216" cy="187833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D2D391-8C2A-4503-BF2C-65430B06ABE6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12ECB7-1915-47BA-9F0C-6E7EB4415158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Courier New" panose="02070309020205020404" pitchFamily="49" charset="0"/>
                </a:rPr>
                <a:t>I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91CE800-35A0-4485-8AFA-65D0E0425884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Courier New" panose="02070309020205020404" pitchFamily="49" charset="0"/>
                </a:rPr>
                <a:t>id</a:t>
              </a:r>
              <a:endPara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D76F71-1529-419E-AC0B-36FBE9868F83}"/>
                </a:ext>
              </a:extLst>
            </p:cNvPr>
            <p:cNvSpPr/>
            <p:nvPr/>
          </p:nvSpPr>
          <p:spPr>
            <a:xfrm>
              <a:off x="2111070" y="5604841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Courier New" panose="02070309020205020404" pitchFamily="49" charset="0"/>
                </a:rPr>
                <a:t>I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5C0E07-2015-4324-AA89-0F8B6108D7F3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Item Stack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067DE11-356E-4197-A798-8926CAF914EB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Next Token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32A52A-9BD8-4F7F-BE40-777B351E8836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</a:rPr>
                <a:t>T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99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A523-C1D5-4513-AA14-546E2A96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LR Context</a:t>
            </a:r>
          </a:p>
          <a:p>
            <a:r>
              <a:rPr lang="en-US" dirty="0"/>
              <a:t>Peek inside the automaton</a:t>
            </a:r>
          </a:p>
          <a:p>
            <a:pPr marL="0" indent="0">
              <a:buNone/>
            </a:pPr>
            <a:r>
              <a:rPr lang="en-US" b="1" dirty="0"/>
              <a:t>Build parser automaton</a:t>
            </a:r>
          </a:p>
          <a:p>
            <a:r>
              <a:rPr lang="en-US" dirty="0"/>
              <a:t>Closure set</a:t>
            </a:r>
          </a:p>
          <a:p>
            <a:r>
              <a:rPr lang="en-US" dirty="0" err="1"/>
              <a:t>GoTo</a:t>
            </a:r>
            <a:r>
              <a:rPr lang="en-US" dirty="0"/>
              <a:t> set</a:t>
            </a:r>
          </a:p>
          <a:p>
            <a:pPr marL="0" indent="0">
              <a:buNone/>
            </a:pPr>
            <a:r>
              <a:rPr lang="en-US" b="1" dirty="0"/>
              <a:t>Put Parser into Table form</a:t>
            </a:r>
          </a:p>
          <a:p>
            <a:r>
              <a:rPr lang="en-US" dirty="0"/>
              <a:t>Action types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Today’s Outline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37F91-FB10-4BF9-BA24-696FB4EBBA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77197-A0FE-400F-A905-348907CD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1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857" y="6472601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A Quick Piece of Vocab: Items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07B4EBB-4585-4731-9EDE-52A0E5DCDF06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4570488" cy="476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An </a:t>
            </a:r>
            <a:r>
              <a:rPr lang="en-US" sz="2800" b="1" i="1" dirty="0"/>
              <a:t>item</a:t>
            </a:r>
            <a:r>
              <a:rPr lang="en-US" sz="2800" b="1" dirty="0"/>
              <a:t> represents progress through a production</a:t>
            </a:r>
          </a:p>
          <a:p>
            <a:r>
              <a:rPr lang="en-US" sz="2400" dirty="0"/>
              <a:t>What constitutes an item depends on LR parser type</a:t>
            </a:r>
          </a:p>
          <a:p>
            <a:r>
              <a:rPr lang="en-US" sz="2400" dirty="0"/>
              <a:t>FSM states are sets of items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14CFE-1858-4A2E-B440-B96A2DDDA466}"/>
              </a:ext>
            </a:extLst>
          </p:cNvPr>
          <p:cNvSpPr/>
          <p:nvPr/>
        </p:nvSpPr>
        <p:spPr>
          <a:xfrm>
            <a:off x="5334000" y="1604665"/>
            <a:ext cx="21932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Z ⟶ α ● X β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052BE1-C14B-4917-AD43-4D5DAE5D4D5D}"/>
              </a:ext>
            </a:extLst>
          </p:cNvPr>
          <p:cNvSpPr/>
          <p:nvPr/>
        </p:nvSpPr>
        <p:spPr>
          <a:xfrm>
            <a:off x="5181600" y="11430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u="sng" dirty="0"/>
              <a:t>Basic” item 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E85DC0-D8FE-4FF2-885E-DA6D6707D443}"/>
              </a:ext>
            </a:extLst>
          </p:cNvPr>
          <p:cNvSpPr/>
          <p:nvPr/>
        </p:nvSpPr>
        <p:spPr>
          <a:xfrm>
            <a:off x="5105400" y="2139315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In a Z production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Already seen symbol(s) α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About to produce symbol X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After X, will produce symbols(s) 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A6E8AA-3C4C-4E1E-9183-870DB24E36F5}"/>
              </a:ext>
            </a:extLst>
          </p:cNvPr>
          <p:cNvSpPr/>
          <p:nvPr/>
        </p:nvSpPr>
        <p:spPr>
          <a:xfrm>
            <a:off x="510875" y="3657600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7CB37F-2016-4557-A015-4BFE63B2F3F6}"/>
              </a:ext>
            </a:extLst>
          </p:cNvPr>
          <p:cNvGrpSpPr/>
          <p:nvPr/>
        </p:nvGrpSpPr>
        <p:grpSpPr>
          <a:xfrm>
            <a:off x="2514600" y="3657600"/>
            <a:ext cx="2170330" cy="2467521"/>
            <a:chOff x="4602670" y="3626376"/>
            <a:chExt cx="2170330" cy="246752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E15A50-A376-405E-A8DD-061604FAF422}"/>
                </a:ext>
              </a:extLst>
            </p:cNvPr>
            <p:cNvCxnSpPr>
              <a:cxnSpLocks/>
              <a:stCxn id="25" idx="3"/>
              <a:endCxn id="32" idx="1"/>
            </p:cNvCxnSpPr>
            <p:nvPr/>
          </p:nvCxnSpPr>
          <p:spPr>
            <a:xfrm>
              <a:off x="5061797" y="5204470"/>
              <a:ext cx="846304" cy="123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Rounded Rectangle 9">
              <a:extLst>
                <a:ext uri="{FF2B5EF4-FFF2-40B4-BE49-F238E27FC236}">
                  <a16:creationId xmlns:a16="http://schemas.microsoft.com/office/drawing/2014/main" id="{E05573ED-9676-4F1E-A623-571CB1618745}"/>
                </a:ext>
              </a:extLst>
            </p:cNvPr>
            <p:cNvSpPr/>
            <p:nvPr/>
          </p:nvSpPr>
          <p:spPr>
            <a:xfrm>
              <a:off x="4796604" y="5077957"/>
              <a:ext cx="531990" cy="26610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858E1416-8EFC-44E4-8B84-B8C798403BC6}"/>
                </a:ext>
              </a:extLst>
            </p:cNvPr>
            <p:cNvSpPr/>
            <p:nvPr/>
          </p:nvSpPr>
          <p:spPr>
            <a:xfrm>
              <a:off x="5834216" y="5748732"/>
              <a:ext cx="793568" cy="2918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C2715298-C78B-4558-8D29-6975A1CB224E}"/>
                </a:ext>
              </a:extLst>
            </p:cNvPr>
            <p:cNvSpPr/>
            <p:nvPr/>
          </p:nvSpPr>
          <p:spPr>
            <a:xfrm>
              <a:off x="5982740" y="5181097"/>
              <a:ext cx="522661" cy="2705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20220F0-EDD0-4371-9513-2C4C4AEDB497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5113990" y="4270382"/>
              <a:ext cx="652524" cy="531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9">
              <a:extLst>
                <a:ext uri="{FF2B5EF4-FFF2-40B4-BE49-F238E27FC236}">
                  <a16:creationId xmlns:a16="http://schemas.microsoft.com/office/drawing/2014/main" id="{9F479E01-8DED-4A5C-B1AB-90879839EEDF}"/>
                </a:ext>
              </a:extLst>
            </p:cNvPr>
            <p:cNvSpPr/>
            <p:nvPr/>
          </p:nvSpPr>
          <p:spPr>
            <a:xfrm>
              <a:off x="4793044" y="4148532"/>
              <a:ext cx="531990" cy="26610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F5A3A2B5-54E3-4C4F-BDC5-D5C5C1085012}"/>
                </a:ext>
              </a:extLst>
            </p:cNvPr>
            <p:cNvSpPr/>
            <p:nvPr/>
          </p:nvSpPr>
          <p:spPr>
            <a:xfrm>
              <a:off x="5945038" y="4171137"/>
              <a:ext cx="648863" cy="2743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7494B6-F823-4CE6-AAE9-A4E388758286}"/>
                </a:ext>
              </a:extLst>
            </p:cNvPr>
            <p:cNvSpPr/>
            <p:nvPr/>
          </p:nvSpPr>
          <p:spPr>
            <a:xfrm>
              <a:off x="4762164" y="410816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39BEA4-C794-4B1D-9F49-92961E3D75E3}"/>
                </a:ext>
              </a:extLst>
            </p:cNvPr>
            <p:cNvSpPr/>
            <p:nvPr/>
          </p:nvSpPr>
          <p:spPr>
            <a:xfrm>
              <a:off x="5408584" y="39957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16161A-ED0D-4690-8363-94A8C967F7DC}"/>
                </a:ext>
              </a:extLst>
            </p:cNvPr>
            <p:cNvSpPr/>
            <p:nvPr/>
          </p:nvSpPr>
          <p:spPr>
            <a:xfrm>
              <a:off x="5766514" y="4194084"/>
              <a:ext cx="293987" cy="2588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B6A0FB7-8140-4288-9F2D-513D30C47B62}"/>
                </a:ext>
              </a:extLst>
            </p:cNvPr>
            <p:cNvCxnSpPr>
              <a:cxnSpLocks/>
              <a:stCxn id="20" idx="2"/>
              <a:endCxn id="25" idx="0"/>
            </p:cNvCxnSpPr>
            <p:nvPr/>
          </p:nvCxnSpPr>
          <p:spPr>
            <a:xfrm>
              <a:off x="4909158" y="4453332"/>
              <a:ext cx="5646" cy="6071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B8D07A-C3E2-44E6-B1D9-EC3171A8F628}"/>
                </a:ext>
              </a:extLst>
            </p:cNvPr>
            <p:cNvSpPr/>
            <p:nvPr/>
          </p:nvSpPr>
          <p:spPr>
            <a:xfrm>
              <a:off x="4933748" y="4540776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F105A2-0D19-4E2F-9E10-AEC00F223F11}"/>
                </a:ext>
              </a:extLst>
            </p:cNvPr>
            <p:cNvSpPr/>
            <p:nvPr/>
          </p:nvSpPr>
          <p:spPr>
            <a:xfrm>
              <a:off x="4767810" y="5060453"/>
              <a:ext cx="293987" cy="2880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FD1534A-2EF6-4B6C-9E90-2FE8B5F45A49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>
              <a:off x="4914804" y="5348487"/>
              <a:ext cx="4915" cy="4002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27CBE9-C5E5-4FAA-97A4-C98342821BE6}"/>
                </a:ext>
              </a:extLst>
            </p:cNvPr>
            <p:cNvSpPr/>
            <p:nvPr/>
          </p:nvSpPr>
          <p:spPr>
            <a:xfrm>
              <a:off x="4969253" y="536773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id="{D358CF82-08D3-4541-98D0-CA727FD2F724}"/>
                </a:ext>
              </a:extLst>
            </p:cNvPr>
            <p:cNvSpPr/>
            <p:nvPr/>
          </p:nvSpPr>
          <p:spPr>
            <a:xfrm>
              <a:off x="4843616" y="5770154"/>
              <a:ext cx="793568" cy="30231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588E57-DBE9-4AE9-BC70-8198EB17CE2D}"/>
                </a:ext>
              </a:extLst>
            </p:cNvPr>
            <p:cNvSpPr/>
            <p:nvPr/>
          </p:nvSpPr>
          <p:spPr>
            <a:xfrm>
              <a:off x="4772725" y="574873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0" name="Rounded Rectangle 9">
              <a:extLst>
                <a:ext uri="{FF2B5EF4-FFF2-40B4-BE49-F238E27FC236}">
                  <a16:creationId xmlns:a16="http://schemas.microsoft.com/office/drawing/2014/main" id="{254F5DB0-75C2-43EC-BE53-85C374F4D30C}"/>
                </a:ext>
              </a:extLst>
            </p:cNvPr>
            <p:cNvSpPr/>
            <p:nvPr/>
          </p:nvSpPr>
          <p:spPr>
            <a:xfrm>
              <a:off x="5875308" y="458954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F7C89CA-5873-43AE-B993-3362AB1BF975}"/>
                </a:ext>
              </a:extLst>
            </p:cNvPr>
            <p:cNvSpPr/>
            <p:nvPr/>
          </p:nvSpPr>
          <p:spPr>
            <a:xfrm>
              <a:off x="5747782" y="4605928"/>
              <a:ext cx="293987" cy="300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D4AA56-76EB-462B-9955-1C3476FA7DF5}"/>
                </a:ext>
              </a:extLst>
            </p:cNvPr>
            <p:cNvSpPr/>
            <p:nvPr/>
          </p:nvSpPr>
          <p:spPr>
            <a:xfrm>
              <a:off x="5908101" y="5192540"/>
              <a:ext cx="331307" cy="270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D08E84-5074-40D1-A1EB-D021E8DE805B}"/>
                </a:ext>
              </a:extLst>
            </p:cNvPr>
            <p:cNvSpPr/>
            <p:nvPr/>
          </p:nvSpPr>
          <p:spPr>
            <a:xfrm>
              <a:off x="5769181" y="5776664"/>
              <a:ext cx="293987" cy="2485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2F722A3-8BF5-4C8D-911A-569884AE410C}"/>
                </a:ext>
              </a:extLst>
            </p:cNvPr>
            <p:cNvCxnSpPr>
              <a:cxnSpLocks/>
              <a:stCxn id="16" idx="0"/>
              <a:endCxn id="30" idx="2"/>
            </p:cNvCxnSpPr>
            <p:nvPr/>
          </p:nvCxnSpPr>
          <p:spPr>
            <a:xfrm flipH="1" flipV="1">
              <a:off x="6240871" y="4910532"/>
              <a:ext cx="3200" cy="270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E90B4D7-8239-4870-A5F0-6622472117C8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flipH="1">
              <a:off x="6231000" y="5451662"/>
              <a:ext cx="13071" cy="297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2EA36-A906-430F-B934-AD3C44F73B79}"/>
                </a:ext>
              </a:extLst>
            </p:cNvPr>
            <p:cNvSpPr/>
            <p:nvPr/>
          </p:nvSpPr>
          <p:spPr>
            <a:xfrm>
              <a:off x="5484784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6A428F-EBE9-4F36-942B-316B160D6AC8}"/>
                </a:ext>
              </a:extLst>
            </p:cNvPr>
            <p:cNvSpPr/>
            <p:nvPr/>
          </p:nvSpPr>
          <p:spPr>
            <a:xfrm>
              <a:off x="6242641" y="4910533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C3C63A-8D69-47B1-8921-45D306F28F6A}"/>
                </a:ext>
              </a:extLst>
            </p:cNvPr>
            <p:cNvSpPr/>
            <p:nvPr/>
          </p:nvSpPr>
          <p:spPr>
            <a:xfrm>
              <a:off x="6212901" y="5443932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381A29-F8F0-449C-94FE-62932DC5F826}"/>
                </a:ext>
              </a:extLst>
            </p:cNvPr>
            <p:cNvSpPr txBox="1"/>
            <p:nvPr/>
          </p:nvSpPr>
          <p:spPr>
            <a:xfrm>
              <a:off x="4646584" y="362637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9B27ADC-646E-4835-997D-E74140537318}"/>
                </a:ext>
              </a:extLst>
            </p:cNvPr>
            <p:cNvCxnSpPr>
              <a:cxnSpLocks/>
            </p:cNvCxnSpPr>
            <p:nvPr/>
          </p:nvCxnSpPr>
          <p:spPr>
            <a:xfrm>
              <a:off x="4602670" y="3919932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3F13C4-517B-4A7D-B035-A9DBB67340B0}"/>
              </a:ext>
            </a:extLst>
          </p:cNvPr>
          <p:cNvGrpSpPr/>
          <p:nvPr/>
        </p:nvGrpSpPr>
        <p:grpSpPr>
          <a:xfrm>
            <a:off x="5252484" y="3985371"/>
            <a:ext cx="3352800" cy="2825472"/>
            <a:chOff x="5562600" y="152400"/>
            <a:chExt cx="3352800" cy="282547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C7FCDC-BE07-4ACB-8A13-99837B7B7FB5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825472"/>
              <a:chOff x="5105400" y="228600"/>
              <a:chExt cx="3352800" cy="2825472"/>
            </a:xfrm>
          </p:grpSpPr>
          <p:sp>
            <p:nvSpPr>
              <p:cNvPr id="45" name="Rounded Rectangle 12">
                <a:extLst>
                  <a:ext uri="{FF2B5EF4-FFF2-40B4-BE49-F238E27FC236}">
                    <a16:creationId xmlns:a16="http://schemas.microsoft.com/office/drawing/2014/main" id="{86BFD526-2DF4-45AB-A508-5703A474A99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CB11B505-70D6-4F98-8265-C47B896829DB}"/>
                  </a:ext>
                </a:extLst>
              </p:cNvPr>
              <p:cNvSpPr/>
              <p:nvPr/>
            </p:nvSpPr>
            <p:spPr>
              <a:xfrm>
                <a:off x="5326502" y="2686560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47" name="Rounded Rectangle 18">
                <a:extLst>
                  <a:ext uri="{FF2B5EF4-FFF2-40B4-BE49-F238E27FC236}">
                    <a16:creationId xmlns:a16="http://schemas.microsoft.com/office/drawing/2014/main" id="{92C2DC77-3287-4C82-A5C7-6B3F5FFD0764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48" name="Rounded Rectangle 21">
                <a:extLst>
                  <a:ext uri="{FF2B5EF4-FFF2-40B4-BE49-F238E27FC236}">
                    <a16:creationId xmlns:a16="http://schemas.microsoft.com/office/drawing/2014/main" id="{50E23B99-45C4-477A-86C9-B1FA7D63A4A6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B5A21CBA-7779-43E8-A664-E64628919495}"/>
                  </a:ext>
                </a:extLst>
              </p:cNvPr>
              <p:cNvCxnSpPr>
                <a:cxnSpLocks/>
                <a:stCxn id="70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CD1DE9-D2FC-4AF1-A827-BCE2D54CBE06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74CC21B-EF91-4CA8-9395-0660E526E7A0}"/>
                  </a:ext>
                </a:extLst>
              </p:cNvPr>
              <p:cNvCxnSpPr>
                <a:cxnSpLocks/>
                <a:stCxn id="70" idx="2"/>
                <a:endCxn id="45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F15A670-11BF-4FB0-BC93-4AD79052CCFD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203B8A4-C293-4484-9808-9ACA28B49444}"/>
                  </a:ext>
                </a:extLst>
              </p:cNvPr>
              <p:cNvCxnSpPr>
                <a:cxnSpLocks/>
                <a:stCxn id="45" idx="2"/>
                <a:endCxn id="46" idx="0"/>
              </p:cNvCxnSpPr>
              <p:nvPr/>
            </p:nvCxnSpPr>
            <p:spPr>
              <a:xfrm>
                <a:off x="5861012" y="2376464"/>
                <a:ext cx="5708" cy="310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A886580-8782-45C8-AAB5-76E74EC0FB4F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F7462069-F6CF-4ACB-9681-AAB439FB2786}"/>
                  </a:ext>
                </a:extLst>
              </p:cNvPr>
              <p:cNvCxnSpPr>
                <a:cxnSpLocks/>
                <a:stCxn id="45" idx="3"/>
                <a:endCxn id="47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B59E410-383D-4885-9C4A-0B7ED0CDFC25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57" name="Rounded Rectangle 32">
                <a:extLst>
                  <a:ext uri="{FF2B5EF4-FFF2-40B4-BE49-F238E27FC236}">
                    <a16:creationId xmlns:a16="http://schemas.microsoft.com/office/drawing/2014/main" id="{79A902DF-BF3D-412E-BC48-00E63EE2CBE4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C4B4597-77AE-4222-8A2A-03D4DF80C811}"/>
                  </a:ext>
                </a:extLst>
              </p:cNvPr>
              <p:cNvCxnSpPr>
                <a:cxnSpLocks/>
                <a:stCxn id="47" idx="0"/>
                <a:endCxn id="57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599B37A-E401-4287-87A0-2296F888E618}"/>
                  </a:ext>
                </a:extLst>
              </p:cNvPr>
              <p:cNvCxnSpPr>
                <a:cxnSpLocks/>
                <a:stCxn id="47" idx="2"/>
                <a:endCxn id="48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40DCA9-6311-466D-899B-97469060DB1B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1A9B935-426A-4088-8BB5-B8CC71116117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62" name="Rounded Rectangle 9">
                <a:extLst>
                  <a:ext uri="{FF2B5EF4-FFF2-40B4-BE49-F238E27FC236}">
                    <a16:creationId xmlns:a16="http://schemas.microsoft.com/office/drawing/2014/main" id="{5DE85105-A3C8-420D-B693-7D2506F06780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5673128-1CC3-47F1-BD01-C65559330AE9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70" name="Rounded Rectangle 6">
                  <a:extLst>
                    <a:ext uri="{FF2B5EF4-FFF2-40B4-BE49-F238E27FC236}">
                      <a16:creationId xmlns:a16="http://schemas.microsoft.com/office/drawing/2014/main" id="{A80CB565-D43E-4F6F-AF9A-12239AF162E9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68AFEF0-66A8-430D-B860-18DBA23038D5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966BEA5-371D-4187-8EA2-C7CCBF714739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FCDBECE-5491-4BCD-92A9-0435E432C453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DA6F57A-44EF-4565-A8C3-C88034B82630}"/>
                  </a:ext>
                </a:extLst>
              </p:cNvPr>
              <p:cNvSpPr/>
              <p:nvPr/>
            </p:nvSpPr>
            <p:spPr>
              <a:xfrm>
                <a:off x="5166384" y="2599691"/>
                <a:ext cx="283535" cy="2941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B25338E-C65E-47C1-B52B-DBE3461F0B06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8AD557D-2B62-42DF-B5C3-383B24C28495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15DC42C-1530-495B-A3CC-D5599C7F3846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272639-728F-464D-93D8-193D15399CAE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8C6DF10-6891-467E-8EB1-3DF2F8067BB2}"/>
              </a:ext>
            </a:extLst>
          </p:cNvPr>
          <p:cNvSpPr txBox="1"/>
          <p:nvPr/>
        </p:nvSpPr>
        <p:spPr>
          <a:xfrm>
            <a:off x="5100084" y="3624966"/>
            <a:ext cx="387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 (item sets shown)</a:t>
            </a:r>
          </a:p>
        </p:txBody>
      </p:sp>
    </p:spTree>
    <p:extLst>
      <p:ext uri="{BB962C8B-B14F-4D97-AF65-F5344CB8AC3E}">
        <p14:creationId xmlns:p14="http://schemas.microsoft.com/office/powerpoint/2010/main" val="19806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5038F09-2137-4B01-8BFD-0B35C37BCC52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4570488" cy="476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An </a:t>
            </a:r>
            <a:r>
              <a:rPr lang="en-US" sz="2800" b="1" i="1" dirty="0"/>
              <a:t>item</a:t>
            </a:r>
            <a:r>
              <a:rPr lang="en-US" sz="2800" b="1" dirty="0"/>
              <a:t> represents progress through a production</a:t>
            </a:r>
          </a:p>
          <a:p>
            <a:r>
              <a:rPr lang="en-US" sz="2400" dirty="0"/>
              <a:t>What constitutes an item depends on LR parser type</a:t>
            </a:r>
          </a:p>
          <a:p>
            <a:r>
              <a:rPr lang="en-US" sz="2400" dirty="0"/>
              <a:t>FSM states are sets of items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A Quick Piece of Vocab: Items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SLR Parsing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D9C78-09FB-43F9-B06B-03EFDEF6FBF1}"/>
              </a:ext>
            </a:extLst>
          </p:cNvPr>
          <p:cNvSpPr/>
          <p:nvPr/>
        </p:nvSpPr>
        <p:spPr>
          <a:xfrm>
            <a:off x="5128327" y="5084802"/>
            <a:ext cx="31774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Z ⟶ α ● X β, t/u/v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53353-A536-480C-A486-96ADF5689380}"/>
              </a:ext>
            </a:extLst>
          </p:cNvPr>
          <p:cNvSpPr/>
          <p:nvPr/>
        </p:nvSpPr>
        <p:spPr>
          <a:xfrm>
            <a:off x="4953000" y="45720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u="sng" dirty="0"/>
              <a:t>Heavyweight” item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01780-0A3F-4969-AFB3-5800AD6F0E6C}"/>
              </a:ext>
            </a:extLst>
          </p:cNvPr>
          <p:cNvSpPr/>
          <p:nvPr/>
        </p:nvSpPr>
        <p:spPr>
          <a:xfrm>
            <a:off x="5105400" y="5710535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As above, but lookahead token could be </a:t>
            </a:r>
            <a:r>
              <a:rPr lang="en-US" sz="2200" b="1" dirty="0">
                <a:solidFill>
                  <a:schemeClr val="accent1"/>
                </a:solidFill>
              </a:rPr>
              <a:t>t</a:t>
            </a:r>
            <a:r>
              <a:rPr lang="en-US" sz="2200" dirty="0">
                <a:solidFill>
                  <a:schemeClr val="accent1"/>
                </a:solidFill>
              </a:rPr>
              <a:t> or </a:t>
            </a:r>
            <a:r>
              <a:rPr lang="en-US" sz="2200" b="1" dirty="0">
                <a:solidFill>
                  <a:schemeClr val="accent1"/>
                </a:solidFill>
              </a:rPr>
              <a:t>u</a:t>
            </a:r>
            <a:r>
              <a:rPr lang="en-US" sz="2200" dirty="0">
                <a:solidFill>
                  <a:schemeClr val="accent1"/>
                </a:solidFill>
              </a:rPr>
              <a:t> or </a:t>
            </a:r>
            <a:r>
              <a:rPr lang="en-US" sz="2200" b="1" dirty="0">
                <a:solidFill>
                  <a:schemeClr val="accent1"/>
                </a:solidFill>
              </a:rPr>
              <a:t>v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FC2EC8C-0C2D-40C5-B51D-0C1DD4CB0B5D}"/>
              </a:ext>
            </a:extLst>
          </p:cNvPr>
          <p:cNvSpPr/>
          <p:nvPr/>
        </p:nvSpPr>
        <p:spPr>
          <a:xfrm>
            <a:off x="37344" y="3300664"/>
            <a:ext cx="3352800" cy="21857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The heavyweight form seems more powerful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411750-DA7D-4D9B-8D0C-479C1363E9CF}"/>
              </a:ext>
            </a:extLst>
          </p:cNvPr>
          <p:cNvGrpSpPr/>
          <p:nvPr/>
        </p:nvGrpSpPr>
        <p:grpSpPr>
          <a:xfrm>
            <a:off x="1674559" y="4530625"/>
            <a:ext cx="3352800" cy="2291736"/>
            <a:chOff x="1674559" y="4530625"/>
            <a:chExt cx="3352800" cy="2291736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D0DD099F-824B-4324-AA6C-551E9FAB8A15}"/>
                </a:ext>
              </a:extLst>
            </p:cNvPr>
            <p:cNvSpPr/>
            <p:nvPr/>
          </p:nvSpPr>
          <p:spPr>
            <a:xfrm rot="235016">
              <a:off x="1674559" y="4530625"/>
              <a:ext cx="3352800" cy="229173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FC0960-EA8A-4C10-934B-896197A0ECE6}"/>
                </a:ext>
              </a:extLst>
            </p:cNvPr>
            <p:cNvSpPr txBox="1"/>
            <p:nvPr/>
          </p:nvSpPr>
          <p:spPr>
            <a:xfrm>
              <a:off x="2099297" y="5250359"/>
              <a:ext cx="25489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What could possibly </a:t>
              </a:r>
            </a:p>
            <a:p>
              <a:pPr algn="ctr"/>
              <a:r>
                <a:rPr lang="en-US" sz="2200" dirty="0"/>
                <a:t>go wrong?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F25F98-ED42-4802-AC75-0105DAA72C1A}"/>
              </a:ext>
            </a:extLst>
          </p:cNvPr>
          <p:cNvSpPr/>
          <p:nvPr/>
        </p:nvSpPr>
        <p:spPr>
          <a:xfrm>
            <a:off x="5334000" y="1604665"/>
            <a:ext cx="21932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Z ⟶ α ● X β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4EF990-50BF-4CAC-BB93-702EB552D902}"/>
              </a:ext>
            </a:extLst>
          </p:cNvPr>
          <p:cNvSpPr/>
          <p:nvPr/>
        </p:nvSpPr>
        <p:spPr>
          <a:xfrm>
            <a:off x="5181600" y="11430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u="sng" dirty="0"/>
              <a:t>Basic” item form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F02514-9D38-44AF-8E0B-43D20A11ECE7}"/>
              </a:ext>
            </a:extLst>
          </p:cNvPr>
          <p:cNvSpPr/>
          <p:nvPr/>
        </p:nvSpPr>
        <p:spPr>
          <a:xfrm>
            <a:off x="5105400" y="2139315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In a Z production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Already seen symbol(s) α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About to produce symbol X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After X, will produce symbols(s) β</a:t>
            </a:r>
          </a:p>
        </p:txBody>
      </p:sp>
    </p:spTree>
    <p:extLst>
      <p:ext uri="{BB962C8B-B14F-4D97-AF65-F5344CB8AC3E}">
        <p14:creationId xmlns:p14="http://schemas.microsoft.com/office/powerpoint/2010/main" val="38779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18761</TotalTime>
  <Words>6932</Words>
  <Application>Microsoft Office PowerPoint</Application>
  <PresentationFormat>On-screen Show (4:3)</PresentationFormat>
  <Paragraphs>1790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Garamond</vt:lpstr>
      <vt:lpstr>MV Boli</vt:lpstr>
      <vt:lpstr>Office Theme</vt:lpstr>
      <vt:lpstr>PowerPoint Presentation</vt:lpstr>
      <vt:lpstr>SLR Parser Construction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Parser-Building Workflow</vt:lpstr>
      <vt:lpstr>Parser-Building Workflow: Closure From Grammar </vt:lpstr>
      <vt:lpstr>Parser-Building Workflow: GoTo From Closure </vt:lpstr>
      <vt:lpstr>Parser-Building Workflow: FSM from GoTo + Closure </vt:lpstr>
      <vt:lpstr>Parser-Building Workflow: FSM from GoTo + Closure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370</cp:revision>
  <cp:lastPrinted>2018-09-17T18:11:38Z</cp:lastPrinted>
  <dcterms:created xsi:type="dcterms:W3CDTF">2014-09-28T19:00:34Z</dcterms:created>
  <dcterms:modified xsi:type="dcterms:W3CDTF">2023-02-13T20:24:17Z</dcterms:modified>
</cp:coreProperties>
</file>